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3" r:id="rId24"/>
    <p:sldId id="304" r:id="rId25"/>
    <p:sldId id="275" r:id="rId26"/>
    <p:sldId id="274" r:id="rId27"/>
    <p:sldId id="273" r:id="rId28"/>
    <p:sldId id="272" r:id="rId29"/>
    <p:sldId id="293" r:id="rId30"/>
    <p:sldId id="271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46F5-8A5C-409C-ACB0-464818F4009C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FC6E-38FB-41B9-954E-6811F4A33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90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8FC6E-38FB-41B9-954E-6811F4A33D78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80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9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23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6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5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8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60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6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2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86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365A-0878-4456-89C4-2BDE22CC9F59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9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providing-resources" TargetMode="External"/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tacts-provider/modify-data.html" TargetMode="External"/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backgroun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backgroun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backgroun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backgroun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6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manifest file AndroidManifest.xml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System is made aware of an app’s components through the manifest file</a:t>
            </a:r>
          </a:p>
          <a:p>
            <a:r>
              <a:rPr lang="en-CA" dirty="0" smtClean="0"/>
              <a:t>App must declare all its components in this file</a:t>
            </a:r>
          </a:p>
          <a:p>
            <a:r>
              <a:rPr lang="en-CA" b="1" dirty="0" smtClean="0"/>
              <a:t>Manifest file does the following:</a:t>
            </a:r>
          </a:p>
          <a:p>
            <a:r>
              <a:rPr lang="en-CA" dirty="0" smtClean="0"/>
              <a:t>1) identifies user-granted permissions the app requires (internet, location, etc.)</a:t>
            </a:r>
          </a:p>
          <a:p>
            <a:r>
              <a:rPr lang="en-CA" dirty="0" smtClean="0"/>
              <a:t>2) declares minimum API level required by the app</a:t>
            </a:r>
          </a:p>
          <a:p>
            <a:r>
              <a:rPr lang="en-CA" dirty="0" smtClean="0"/>
              <a:t>3) declares hardware/software features required by app (camera, Bluetooth, etc.)</a:t>
            </a:r>
          </a:p>
          <a:p>
            <a:r>
              <a:rPr lang="en-CA" dirty="0" smtClean="0"/>
              <a:t>4) declares API libraries app needs to be linked against (Google maps library, etc.)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70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Declaring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511"/>
            <a:ext cx="12192000" cy="334385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Primary task of manifest file is to inform system about app’s components</a:t>
            </a:r>
          </a:p>
          <a:p>
            <a:r>
              <a:rPr lang="en-CA" dirty="0" smtClean="0"/>
              <a:t>Must declare all app components using following elements:</a:t>
            </a:r>
          </a:p>
          <a:p>
            <a:r>
              <a:rPr lang="en-CA" dirty="0" smtClean="0"/>
              <a:t>&lt;activity&gt; elements for activities</a:t>
            </a:r>
          </a:p>
          <a:p>
            <a:r>
              <a:rPr lang="en-CA" dirty="0" smtClean="0"/>
              <a:t>&lt;service&gt; elements for services</a:t>
            </a:r>
          </a:p>
          <a:p>
            <a:r>
              <a:rPr lang="en-CA" dirty="0" smtClean="0"/>
              <a:t>&lt;receiver&gt; elements for broadcast receivers</a:t>
            </a:r>
          </a:p>
          <a:p>
            <a:r>
              <a:rPr lang="en-CA" dirty="0" smtClean="0"/>
              <a:t>&lt;provider&gt; elements for content providers</a:t>
            </a:r>
          </a:p>
          <a:p>
            <a:r>
              <a:rPr lang="en-CA" dirty="0" smtClean="0"/>
              <a:t>Components not declared in the manifest are invisible to the system and can never run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" y="4286025"/>
            <a:ext cx="1082039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Declaring component capabilities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31947"/>
            <a:ext cx="12053455" cy="2904788"/>
          </a:xfrm>
        </p:spPr>
        <p:txBody>
          <a:bodyPr/>
          <a:lstStyle/>
          <a:p>
            <a:r>
              <a:rPr lang="en-CA" dirty="0" smtClean="0"/>
              <a:t>Intents are used to start activities, services, and broadcast receivers</a:t>
            </a:r>
          </a:p>
          <a:p>
            <a:r>
              <a:rPr lang="en-CA" dirty="0" smtClean="0"/>
              <a:t>Implicit intents are used by the system to find apps with components capable of performing the requested action</a:t>
            </a:r>
          </a:p>
          <a:p>
            <a:r>
              <a:rPr lang="en-CA" dirty="0"/>
              <a:t>S</a:t>
            </a:r>
            <a:r>
              <a:rPr lang="en-CA" dirty="0" smtClean="0"/>
              <a:t>ystem compares intent against intent filters defined by other components</a:t>
            </a:r>
          </a:p>
          <a:p>
            <a:r>
              <a:rPr lang="en-CA" dirty="0" smtClean="0"/>
              <a:t>Add the &lt;intent-filter&gt; element as a child of your component in the manifest: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75509" y="3254991"/>
            <a:ext cx="94072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android.intent.action.SEND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="text/plain"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9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Declaring app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367358"/>
          </a:xfrm>
        </p:spPr>
        <p:txBody>
          <a:bodyPr/>
          <a:lstStyle/>
          <a:p>
            <a:r>
              <a:rPr lang="en-CA" dirty="0" smtClean="0"/>
              <a:t>Android operating system runs on a variety of devices with different capabilities</a:t>
            </a:r>
          </a:p>
          <a:p>
            <a:r>
              <a:rPr lang="en-CA" dirty="0" smtClean="0"/>
              <a:t>Google Play will filter search results based on device capabilities</a:t>
            </a:r>
          </a:p>
          <a:p>
            <a:r>
              <a:rPr lang="en-CA" dirty="0" smtClean="0"/>
              <a:t>Must clearly define profile for types of devices your app supports in manifest</a:t>
            </a:r>
          </a:p>
          <a:p>
            <a:r>
              <a:rPr lang="en-CA" dirty="0" smtClean="0"/>
              <a:t>Example: if you app requires a camera and uses API Level 7: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Devices without camera or on API Level &lt;7 will not see your app in Google Play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5691" y="4089943"/>
            <a:ext cx="11180618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android.hardware.camera.any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:minSdkVersion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="7"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:targetSdkVersion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="19"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715530"/>
          </a:xfrm>
        </p:spPr>
        <p:txBody>
          <a:bodyPr/>
          <a:lstStyle/>
          <a:p>
            <a:r>
              <a:rPr lang="en-CA" dirty="0" smtClean="0"/>
              <a:t>App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140036"/>
          </a:xfrm>
        </p:spPr>
        <p:txBody>
          <a:bodyPr/>
          <a:lstStyle/>
          <a:p>
            <a:r>
              <a:rPr lang="en-CA" dirty="0" smtClean="0"/>
              <a:t>Resources are separate from source code: images, audio files, menus, styles, etc.</a:t>
            </a:r>
          </a:p>
          <a:p>
            <a:r>
              <a:rPr lang="en-CA" dirty="0" smtClean="0"/>
              <a:t>Resources make it easy to update characteristics of app without modifying code</a:t>
            </a:r>
          </a:p>
          <a:p>
            <a:r>
              <a:rPr lang="en-CA" dirty="0" smtClean="0"/>
              <a:t>Provide sets of alternative resources for different languages, screen sizes, etc.</a:t>
            </a:r>
          </a:p>
          <a:p>
            <a:r>
              <a:rPr lang="en-CA" dirty="0" smtClean="0"/>
              <a:t>SDK build tools defines a unique integer ID for referencing resources from code</a:t>
            </a:r>
          </a:p>
          <a:p>
            <a:r>
              <a:rPr lang="en-CA" dirty="0" smtClean="0"/>
              <a:t>Reference resources using </a:t>
            </a:r>
            <a:r>
              <a:rPr lang="en-CA" dirty="0" err="1" smtClean="0"/>
              <a:t>R.folder_name.resource_name</a:t>
            </a:r>
            <a:endParaRPr lang="en-CA" dirty="0" smtClean="0"/>
          </a:p>
          <a:p>
            <a:r>
              <a:rPr lang="en-CA" dirty="0" smtClean="0"/>
              <a:t>Android supports many different </a:t>
            </a:r>
            <a:r>
              <a:rPr lang="en-CA" i="1" dirty="0" smtClean="0"/>
              <a:t>qualifiers</a:t>
            </a:r>
            <a:r>
              <a:rPr lang="en-CA" dirty="0" smtClean="0"/>
              <a:t> for alternative resources</a:t>
            </a:r>
          </a:p>
          <a:p>
            <a:pPr lvl="1"/>
            <a:r>
              <a:rPr lang="en-CA" i="1" dirty="0"/>
              <a:t>&lt;</a:t>
            </a:r>
            <a:r>
              <a:rPr lang="en-CA" i="1" dirty="0" err="1"/>
              <a:t>resources_name</a:t>
            </a:r>
            <a:r>
              <a:rPr lang="en-CA" i="1" dirty="0"/>
              <a:t>&gt;</a:t>
            </a:r>
            <a:r>
              <a:rPr lang="en-CA" dirty="0"/>
              <a:t>-</a:t>
            </a:r>
            <a:r>
              <a:rPr lang="en-CA" i="1" dirty="0"/>
              <a:t>&lt;</a:t>
            </a:r>
            <a:r>
              <a:rPr lang="en-CA" i="1" dirty="0" err="1"/>
              <a:t>config_qualifier</a:t>
            </a:r>
            <a:r>
              <a:rPr lang="en-CA" i="1" dirty="0" smtClean="0"/>
              <a:t>&gt;</a:t>
            </a:r>
          </a:p>
          <a:p>
            <a:pPr lvl="1"/>
            <a:r>
              <a:rPr lang="en-CA" dirty="0" smtClean="0"/>
              <a:t>Example 1: </a:t>
            </a:r>
            <a:r>
              <a:rPr lang="en-CA" dirty="0" err="1" smtClean="0"/>
              <a:t>drawable-en</a:t>
            </a:r>
            <a:r>
              <a:rPr lang="en-CA" dirty="0" smtClean="0"/>
              <a:t>/ </a:t>
            </a:r>
          </a:p>
          <a:p>
            <a:pPr lvl="2"/>
            <a:r>
              <a:rPr lang="en-CA" dirty="0" err="1" smtClean="0"/>
              <a:t>Drawable</a:t>
            </a:r>
            <a:r>
              <a:rPr lang="en-CA" dirty="0" smtClean="0"/>
              <a:t> resources for an English device</a:t>
            </a:r>
          </a:p>
          <a:p>
            <a:pPr lvl="1"/>
            <a:r>
              <a:rPr lang="en-CA" dirty="0" smtClean="0"/>
              <a:t>Example  2: </a:t>
            </a:r>
            <a:r>
              <a:rPr lang="en-CA" dirty="0" err="1" smtClean="0"/>
              <a:t>drawable</a:t>
            </a:r>
            <a:r>
              <a:rPr lang="en-CA" dirty="0" smtClean="0"/>
              <a:t>-port-</a:t>
            </a:r>
            <a:r>
              <a:rPr lang="en-CA" dirty="0" err="1" smtClean="0"/>
              <a:t>ldpi</a:t>
            </a:r>
            <a:endParaRPr lang="en-CA" dirty="0" smtClean="0"/>
          </a:p>
          <a:p>
            <a:pPr lvl="2"/>
            <a:r>
              <a:rPr lang="en-CA" dirty="0" err="1" smtClean="0"/>
              <a:t>Drawable</a:t>
            </a:r>
            <a:r>
              <a:rPr lang="en-CA" dirty="0" smtClean="0"/>
              <a:t> resources for a device in portrait mode with low density screens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1626"/>
            <a:ext cx="73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https://developer.android.com/guide/topics/resources/providing-resources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5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</a:p>
          <a:p>
            <a:r>
              <a:rPr lang="en-CA" dirty="0" smtClean="0"/>
              <a:t>Next: more </a:t>
            </a:r>
            <a:r>
              <a:rPr lang="en-CA" smtClean="0"/>
              <a:t>on activity 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7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smtClean="0"/>
              <a:t>More on Activity lifecycle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3346"/>
            <a:ext cx="12192000" cy="5477453"/>
          </a:xfrm>
        </p:spPr>
        <p:txBody>
          <a:bodyPr/>
          <a:lstStyle/>
          <a:p>
            <a:r>
              <a:rPr lang="en-CA" dirty="0" smtClean="0"/>
              <a:t>As user navigates in and out of your app, Activity instances transition through different states in their lifecycle</a:t>
            </a:r>
          </a:p>
          <a:p>
            <a:r>
              <a:rPr lang="en-CA" dirty="0" smtClean="0"/>
              <a:t>Activity class provides </a:t>
            </a:r>
            <a:r>
              <a:rPr lang="en-CA" dirty="0" err="1" smtClean="0"/>
              <a:t>callbacks</a:t>
            </a:r>
            <a:r>
              <a:rPr lang="en-CA" dirty="0" smtClean="0"/>
              <a:t> notifying the activity of a state change, whether the system is creating, stopping, or resuming, or destroying the activity’s process</a:t>
            </a:r>
          </a:p>
          <a:p>
            <a:r>
              <a:rPr lang="en-CA" dirty="0" smtClean="0"/>
              <a:t>Use the </a:t>
            </a:r>
            <a:r>
              <a:rPr lang="en-CA" dirty="0" err="1" smtClean="0"/>
              <a:t>callbacks</a:t>
            </a:r>
            <a:r>
              <a:rPr lang="en-CA" dirty="0" smtClean="0"/>
              <a:t> to define your activity’s behavior when user leaves/re-enters</a:t>
            </a:r>
          </a:p>
          <a:p>
            <a:r>
              <a:rPr lang="en-CA" dirty="0" smtClean="0"/>
              <a:t>Example: video streaming app, user switches to another app, you should pause video and terminate network connection until they return</a:t>
            </a:r>
          </a:p>
          <a:p>
            <a:r>
              <a:rPr lang="en-CA" dirty="0" smtClean="0"/>
              <a:t>Properly implementing lifecycle </a:t>
            </a:r>
            <a:r>
              <a:rPr lang="en-CA" dirty="0" err="1" smtClean="0"/>
              <a:t>callbacks</a:t>
            </a:r>
            <a:r>
              <a:rPr lang="en-CA" dirty="0" smtClean="0"/>
              <a:t> ensures your app avoids:</a:t>
            </a:r>
          </a:p>
          <a:p>
            <a:pPr lvl="1"/>
            <a:r>
              <a:rPr lang="en-CA" dirty="0" smtClean="0"/>
              <a:t>Crashing if user switches out of your app due to some interruption (phone call, etc.)</a:t>
            </a:r>
          </a:p>
          <a:p>
            <a:pPr lvl="1"/>
            <a:r>
              <a:rPr lang="en-CA" dirty="0" smtClean="0"/>
              <a:t>Consuming valuable system resources when not in use</a:t>
            </a:r>
          </a:p>
          <a:p>
            <a:pPr lvl="1"/>
            <a:r>
              <a:rPr lang="en-CA" dirty="0" smtClean="0"/>
              <a:t>Losing the user’s progress if they leave app and return later</a:t>
            </a:r>
          </a:p>
          <a:p>
            <a:pPr lvl="1"/>
            <a:r>
              <a:rPr lang="en-CA" dirty="0" smtClean="0"/>
              <a:t>Crashing/losing progress when screen rotates from landscape to portrait or vice-versa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6400800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1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smtClean="0"/>
              <a:t>Activity-lifecycle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1894"/>
            <a:ext cx="7135090" cy="5338906"/>
          </a:xfrm>
        </p:spPr>
        <p:txBody>
          <a:bodyPr/>
          <a:lstStyle/>
          <a:p>
            <a:r>
              <a:rPr lang="en-CA" dirty="0" smtClean="0"/>
              <a:t>Core set of six </a:t>
            </a:r>
            <a:r>
              <a:rPr lang="en-CA" dirty="0" err="1" smtClean="0"/>
              <a:t>callbacks</a:t>
            </a:r>
            <a:r>
              <a:rPr lang="en-CA" dirty="0" smtClean="0"/>
              <a:t>: </a:t>
            </a:r>
            <a:r>
              <a:rPr lang="en-CA" dirty="0" err="1" smtClean="0"/>
              <a:t>onCreate</a:t>
            </a:r>
            <a:r>
              <a:rPr lang="en-CA" dirty="0" smtClean="0"/>
              <a:t>(), </a:t>
            </a:r>
            <a:r>
              <a:rPr lang="en-CA" dirty="0" err="1" smtClean="0"/>
              <a:t>onStart</a:t>
            </a:r>
            <a:r>
              <a:rPr lang="en-CA" dirty="0" smtClean="0"/>
              <a:t>(), </a:t>
            </a:r>
            <a:r>
              <a:rPr lang="en-CA" dirty="0" err="1" smtClean="0"/>
              <a:t>onResume</a:t>
            </a:r>
            <a:r>
              <a:rPr lang="en-CA" dirty="0" smtClean="0"/>
              <a:t>(), </a:t>
            </a:r>
            <a:r>
              <a:rPr lang="en-CA" dirty="0" err="1" smtClean="0"/>
              <a:t>onPause</a:t>
            </a:r>
            <a:r>
              <a:rPr lang="en-CA" dirty="0" smtClean="0"/>
              <a:t>(), </a:t>
            </a:r>
            <a:r>
              <a:rPr lang="en-CA" dirty="0" err="1" smtClean="0"/>
              <a:t>onStop</a:t>
            </a:r>
            <a:r>
              <a:rPr lang="en-CA" dirty="0" smtClean="0"/>
              <a:t>(), </a:t>
            </a:r>
            <a:r>
              <a:rPr lang="en-CA" dirty="0" err="1" smtClean="0"/>
              <a:t>onDestroy</a:t>
            </a:r>
            <a:r>
              <a:rPr lang="en-CA" dirty="0" smtClean="0"/>
              <a:t>()</a:t>
            </a:r>
          </a:p>
          <a:p>
            <a:r>
              <a:rPr lang="en-CA" dirty="0" smtClean="0"/>
              <a:t>As user leaves activity, system calls methods to dismantle the activity. </a:t>
            </a:r>
          </a:p>
          <a:p>
            <a:r>
              <a:rPr lang="en-CA" dirty="0" smtClean="0"/>
              <a:t>In some cases, dismantlement is only partial, like when another app comes to foreground</a:t>
            </a:r>
          </a:p>
          <a:p>
            <a:r>
              <a:rPr lang="en-CA" dirty="0" smtClean="0"/>
              <a:t>System’s likelihood of killing a given process depends on state of activities within process</a:t>
            </a:r>
          </a:p>
          <a:p>
            <a:r>
              <a:rPr lang="en-CA" dirty="0" smtClean="0"/>
              <a:t>Not always necessary to implement all these methods, but useful to know what they do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6400800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pic>
        <p:nvPicPr>
          <p:cNvPr id="1026" name="Picture 2" descr="https://developer.android.com/guide/components/images/activity_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44158"/>
            <a:ext cx="5237019" cy="67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4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err="1" smtClean="0"/>
              <a:t>onCreate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3346"/>
            <a:ext cx="12192000" cy="5477453"/>
          </a:xfrm>
        </p:spPr>
        <p:txBody>
          <a:bodyPr/>
          <a:lstStyle/>
          <a:p>
            <a:r>
              <a:rPr lang="en-CA" dirty="0" smtClean="0"/>
              <a:t>Must implement this callback, fires when system first creates activity</a:t>
            </a:r>
          </a:p>
          <a:p>
            <a:r>
              <a:rPr lang="en-CA" dirty="0" smtClean="0"/>
              <a:t>Perform basic application </a:t>
            </a:r>
            <a:r>
              <a:rPr lang="en-CA" dirty="0" err="1" smtClean="0"/>
              <a:t>startup</a:t>
            </a:r>
            <a:r>
              <a:rPr lang="en-CA" dirty="0" smtClean="0"/>
              <a:t> logic that happens only once during lifecycle</a:t>
            </a:r>
          </a:p>
          <a:p>
            <a:r>
              <a:rPr lang="en-CA" dirty="0" smtClean="0"/>
              <a:t>Example: bind data to lists, associate activity to </a:t>
            </a:r>
            <a:r>
              <a:rPr lang="en-CA" dirty="0" err="1" smtClean="0"/>
              <a:t>ViewModel</a:t>
            </a:r>
            <a:endParaRPr lang="en-CA" dirty="0" smtClean="0"/>
          </a:p>
          <a:p>
            <a:r>
              <a:rPr lang="en-CA" dirty="0" smtClean="0"/>
              <a:t>Receives parameter </a:t>
            </a:r>
            <a:r>
              <a:rPr lang="en-CA" dirty="0" err="1" smtClean="0"/>
              <a:t>savedInstanceState</a:t>
            </a:r>
            <a:r>
              <a:rPr lang="en-CA" dirty="0" smtClean="0"/>
              <a:t>, Bundle object containing previous state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6400800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423" y="2845980"/>
            <a:ext cx="9648795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the super class onCreate to complete the creation of activity like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the view hierarchy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recovering the instance state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(savedInstanceState !=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gameState = savedInstanceState.getString(GAME_STATE_KEY);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user interface layout for this activity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the layout file is defined in the project res/layout/main_activity.xml file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setContentView(R.layout.main_activity);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member TextView so we can manipulate it later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= (TextView) findViewById(R.id.text_view);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err="1" smtClean="0"/>
              <a:t>onStart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3782"/>
            <a:ext cx="12192000" cy="5237017"/>
          </a:xfrm>
        </p:spPr>
        <p:txBody>
          <a:bodyPr/>
          <a:lstStyle/>
          <a:p>
            <a:r>
              <a:rPr lang="en-CA" dirty="0" smtClean="0"/>
              <a:t>Called immediately after </a:t>
            </a:r>
            <a:r>
              <a:rPr lang="en-CA" dirty="0" err="1" smtClean="0"/>
              <a:t>onCreate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Makes the activity visible to the user, app initializes code maintaining the UI</a:t>
            </a:r>
          </a:p>
          <a:p>
            <a:r>
              <a:rPr lang="en-CA" dirty="0" smtClean="0"/>
              <a:t>Good place to begin drawing visual elements and running animations</a:t>
            </a:r>
          </a:p>
          <a:p>
            <a:r>
              <a:rPr lang="en-CA" dirty="0" smtClean="0"/>
              <a:t>Completes quickly, moves immediately to </a:t>
            </a:r>
            <a:r>
              <a:rPr lang="en-CA" dirty="0" err="1" smtClean="0"/>
              <a:t>onResume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As with all other lifecycle </a:t>
            </a:r>
            <a:r>
              <a:rPr lang="en-CA" dirty="0" err="1" smtClean="0"/>
              <a:t>callbacks</a:t>
            </a:r>
            <a:r>
              <a:rPr lang="en-CA" dirty="0" smtClean="0"/>
              <a:t>, must call super class’s implementation, if not an exception will be thrown at runtime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6400800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387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fundamentals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Java, </a:t>
            </a:r>
            <a:r>
              <a:rPr lang="en-CA" dirty="0" err="1" smtClean="0"/>
              <a:t>Kotlin</a:t>
            </a:r>
            <a:r>
              <a:rPr lang="en-CA" dirty="0" smtClean="0"/>
              <a:t>, C++ </a:t>
            </a:r>
          </a:p>
          <a:p>
            <a:r>
              <a:rPr lang="en-CA" dirty="0" smtClean="0"/>
              <a:t>Android SDK tools compiles source code along with data/resources into a .</a:t>
            </a:r>
            <a:r>
              <a:rPr lang="en-CA" dirty="0" err="1" smtClean="0"/>
              <a:t>apk</a:t>
            </a:r>
            <a:r>
              <a:rPr lang="en-CA" dirty="0" smtClean="0"/>
              <a:t> file</a:t>
            </a:r>
          </a:p>
          <a:p>
            <a:r>
              <a:rPr lang="en-CA" dirty="0" smtClean="0"/>
              <a:t>Android OS is a multi-user Linux system, each app is a different user</a:t>
            </a:r>
          </a:p>
          <a:p>
            <a:r>
              <a:rPr lang="en-CA" dirty="0" smtClean="0"/>
              <a:t>Android OS assigns unique user ID to each app, sets permissions for files in app</a:t>
            </a:r>
          </a:p>
          <a:p>
            <a:r>
              <a:rPr lang="en-CA" dirty="0" smtClean="0"/>
              <a:t>Each process has its own VM, so each app runs in isolation from all other apps</a:t>
            </a:r>
          </a:p>
          <a:p>
            <a:r>
              <a:rPr lang="en-CA" dirty="0" smtClean="0"/>
              <a:t>Every app runs in its own Linux process, started/shut down as needed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3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err="1" smtClean="0"/>
              <a:t>onResume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273"/>
            <a:ext cx="12192000" cy="2707205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Called immediately after </a:t>
            </a:r>
            <a:r>
              <a:rPr lang="en-CA" dirty="0" err="1" smtClean="0"/>
              <a:t>onStart</a:t>
            </a:r>
            <a:r>
              <a:rPr lang="en-CA" dirty="0" smtClean="0"/>
              <a:t>(). App remains in resumed state until the app loses focus due to user navigating away, interrupting phone call, etc.</a:t>
            </a:r>
          </a:p>
          <a:p>
            <a:r>
              <a:rPr lang="en-CA" dirty="0" smtClean="0"/>
              <a:t>Lifecycle aware components tied to activity’s lifecycle receive the </a:t>
            </a:r>
            <a:r>
              <a:rPr lang="en-CA" b="1" dirty="0" smtClean="0"/>
              <a:t>ON_RESUME</a:t>
            </a:r>
            <a:r>
              <a:rPr lang="en-CA" dirty="0" smtClean="0"/>
              <a:t> event when app enters resumed state. This is where these components enable functionality needed while app is visible, such as starting a camera </a:t>
            </a:r>
            <a:r>
              <a:rPr lang="en-CA" dirty="0" smtClean="0"/>
              <a:t>preview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getLifecycle</a:t>
            </a:r>
            <a:r>
              <a:rPr lang="en-CA" dirty="0" smtClean="0"/>
              <a:t>().</a:t>
            </a:r>
            <a:r>
              <a:rPr lang="en-CA" dirty="0" err="1" smtClean="0"/>
              <a:t>addObserver</a:t>
            </a:r>
            <a:r>
              <a:rPr lang="en-CA" dirty="0" smtClean="0"/>
              <a:t>() to add a lifecycle observer to your activity</a:t>
            </a:r>
            <a:endParaRPr lang="en-CA" dirty="0" smtClean="0"/>
          </a:p>
          <a:p>
            <a:r>
              <a:rPr lang="en-CA" dirty="0" smtClean="0"/>
              <a:t>Example: lifecycle-aware component accessing camera when receiving </a:t>
            </a:r>
            <a:r>
              <a:rPr lang="en-CA" b="1" dirty="0" smtClean="0"/>
              <a:t>ON_RESUME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1273" y="3538478"/>
            <a:ext cx="926407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CameraComponent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LifecycleObserver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OnLifecycleEvent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Lifecycle.Event.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ON_RESUME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initializeCamera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(camera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getCamera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7418" y="4267200"/>
            <a:ext cx="375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This code initializes the camera once the </a:t>
            </a:r>
            <a:r>
              <a:rPr lang="en-CA" dirty="0" err="1" smtClean="0"/>
              <a:t>LifecycleObserver</a:t>
            </a:r>
            <a:r>
              <a:rPr lang="en-CA" dirty="0" smtClean="0"/>
              <a:t> receives the ON_RESUME event. You could also put this code directly in the activity callback such as </a:t>
            </a:r>
            <a:r>
              <a:rPr lang="en-CA" dirty="0" err="1" smtClean="0"/>
              <a:t>onStart</a:t>
            </a:r>
            <a:r>
              <a:rPr lang="en-CA" dirty="0" smtClean="0"/>
              <a:t>() or </a:t>
            </a:r>
            <a:r>
              <a:rPr lang="en-CA" dirty="0" err="1" smtClean="0"/>
              <a:t>onStop</a:t>
            </a:r>
            <a:r>
              <a:rPr lang="en-CA" dirty="0" smtClean="0"/>
              <a:t>(), but this isn’t recommended because you won’t be able to reuse the code across multiple activities.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1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942109"/>
          </a:xfrm>
        </p:spPr>
        <p:txBody>
          <a:bodyPr/>
          <a:lstStyle/>
          <a:p>
            <a:r>
              <a:rPr lang="en-CA" dirty="0" err="1" smtClean="0"/>
              <a:t>onPause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2108"/>
            <a:ext cx="12192000" cy="5915891"/>
          </a:xfrm>
        </p:spPr>
        <p:txBody>
          <a:bodyPr/>
          <a:lstStyle/>
          <a:p>
            <a:r>
              <a:rPr lang="en-CA" dirty="0" smtClean="0"/>
              <a:t>System calls </a:t>
            </a:r>
            <a:r>
              <a:rPr lang="en-CA" dirty="0" err="1" smtClean="0"/>
              <a:t>onPause</a:t>
            </a:r>
            <a:r>
              <a:rPr lang="en-CA" dirty="0" smtClean="0"/>
              <a:t>() as the first indication user is leaving the activity</a:t>
            </a:r>
          </a:p>
          <a:p>
            <a:r>
              <a:rPr lang="en-CA" dirty="0" smtClean="0"/>
              <a:t>Indicates activity is no longer in foreground (though may still be partially visible)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onPause</a:t>
            </a:r>
            <a:r>
              <a:rPr lang="en-CA" dirty="0" smtClean="0"/>
              <a:t>() to pause/adjust operations you expect to resume shortly</a:t>
            </a:r>
          </a:p>
          <a:p>
            <a:r>
              <a:rPr lang="en-CA" dirty="0" err="1" smtClean="0"/>
              <a:t>onPause</a:t>
            </a:r>
            <a:r>
              <a:rPr lang="en-CA" dirty="0" smtClean="0"/>
              <a:t>() is very brief, do not use it for lengthy operations such as:</a:t>
            </a:r>
          </a:p>
          <a:p>
            <a:pPr lvl="1"/>
            <a:r>
              <a:rPr lang="en-CA" dirty="0" smtClean="0"/>
              <a:t>Saving application/user data</a:t>
            </a:r>
          </a:p>
          <a:p>
            <a:pPr lvl="1"/>
            <a:r>
              <a:rPr lang="en-CA" dirty="0" smtClean="0"/>
              <a:t>Making network calls</a:t>
            </a:r>
          </a:p>
          <a:p>
            <a:pPr lvl="1"/>
            <a:r>
              <a:rPr lang="en-CA" dirty="0" smtClean="0"/>
              <a:t>Executing database transactions</a:t>
            </a:r>
          </a:p>
          <a:p>
            <a:r>
              <a:rPr lang="en-CA" dirty="0" smtClean="0"/>
              <a:t>The activity will remain in </a:t>
            </a:r>
            <a:r>
              <a:rPr lang="en-CA" dirty="0" err="1" smtClean="0"/>
              <a:t>onPause</a:t>
            </a:r>
            <a:r>
              <a:rPr lang="en-CA" dirty="0" smtClean="0"/>
              <a:t>() until the activity resumes or becomes completely invisible to user</a:t>
            </a:r>
          </a:p>
          <a:p>
            <a:r>
              <a:rPr lang="en-CA" dirty="0" smtClean="0"/>
              <a:t>If activity resumes (through </a:t>
            </a:r>
            <a:r>
              <a:rPr lang="en-CA" dirty="0" err="1" smtClean="0"/>
              <a:t>onResume</a:t>
            </a:r>
            <a:r>
              <a:rPr lang="en-CA" dirty="0" smtClean="0"/>
              <a:t>()), no need to re-initialize components created during </a:t>
            </a:r>
            <a:r>
              <a:rPr lang="en-CA" dirty="0" err="1" smtClean="0"/>
              <a:t>onCreate</a:t>
            </a:r>
            <a:r>
              <a:rPr lang="en-CA" dirty="0" smtClean="0"/>
              <a:t>() or </a:t>
            </a:r>
            <a:r>
              <a:rPr lang="en-CA" dirty="0" err="1" smtClean="0"/>
              <a:t>onStart</a:t>
            </a:r>
            <a:r>
              <a:rPr lang="en-CA" dirty="0" smtClean="0"/>
              <a:t>()</a:t>
            </a:r>
          </a:p>
          <a:p>
            <a:r>
              <a:rPr lang="en-CA" dirty="0" smtClean="0"/>
              <a:t>If activity becomes completely invisible, </a:t>
            </a:r>
            <a:r>
              <a:rPr lang="en-CA" dirty="0" err="1" smtClean="0"/>
              <a:t>onStop</a:t>
            </a:r>
            <a:r>
              <a:rPr lang="en-CA" dirty="0" smtClean="0"/>
              <a:t>() is called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8142"/>
          </a:xfrm>
        </p:spPr>
        <p:txBody>
          <a:bodyPr/>
          <a:lstStyle/>
          <a:p>
            <a:r>
              <a:rPr lang="en-CA" dirty="0" err="1" smtClean="0"/>
              <a:t>onStop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447"/>
            <a:ext cx="12192000" cy="249966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System invokes </a:t>
            </a:r>
            <a:r>
              <a:rPr lang="en-CA" dirty="0" err="1" smtClean="0"/>
              <a:t>onStop</a:t>
            </a:r>
            <a:r>
              <a:rPr lang="en-CA" dirty="0" smtClean="0"/>
              <a:t>() when activity is no longer visible to user</a:t>
            </a:r>
          </a:p>
          <a:p>
            <a:r>
              <a:rPr lang="en-CA" dirty="0" smtClean="0"/>
              <a:t>Can occur when a newly launched app covers entire screen, or user presses back button to exit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onStop</a:t>
            </a:r>
            <a:r>
              <a:rPr lang="en-CA" dirty="0" smtClean="0"/>
              <a:t>() to release or adjust resources not needed while app is not visible</a:t>
            </a:r>
          </a:p>
          <a:p>
            <a:pPr lvl="1"/>
            <a:r>
              <a:rPr lang="en-CA" dirty="0" smtClean="0"/>
              <a:t>Pause animations, switch from fine to coarse location updates 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onStop</a:t>
            </a:r>
            <a:r>
              <a:rPr lang="en-CA" dirty="0" smtClean="0"/>
              <a:t>() to perform CPU intensive shutdown operations (save to database)</a:t>
            </a:r>
          </a:p>
          <a:p>
            <a:r>
              <a:rPr lang="en-CA" dirty="0" smtClean="0"/>
              <a:t>From stopped state, Activity will either return through </a:t>
            </a:r>
            <a:r>
              <a:rPr lang="en-CA" dirty="0" err="1" smtClean="0"/>
              <a:t>onRestart</a:t>
            </a:r>
            <a:r>
              <a:rPr lang="en-CA" dirty="0" smtClean="0"/>
              <a:t>(), or be destroyed from </a:t>
            </a:r>
            <a:r>
              <a:rPr lang="en-CA" dirty="0" err="1" smtClean="0"/>
              <a:t>onDestroy</a:t>
            </a:r>
            <a:r>
              <a:rPr lang="en-CA" dirty="0" smtClean="0"/>
              <a:t>()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4183" y="2998419"/>
            <a:ext cx="813556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the superclass method first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.onStop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save the note's current draft, because the activity is stopping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and we want to be sure the current note progress isn't lost.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NotePad.Notes.COLUMN_NAME_NOTE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getCurrentNoteText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NotePad.Notes.COLUMN_NAME_TITLE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getCurrentNoteTitle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this update in background on an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AsyncQueryHandler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equivalent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asyncQueryHandler.startUpdate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mToken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token to correlate calls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cookie, not used here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URI for the note to update.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values,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map of column names and new values to apply to them.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 SELECT criteria are used.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 WHERE columns are used.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3799" y="3552416"/>
            <a:ext cx="318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This code shows an implementation of </a:t>
            </a:r>
            <a:r>
              <a:rPr lang="en-CA" dirty="0" err="1" smtClean="0"/>
              <a:t>onStop</a:t>
            </a:r>
            <a:r>
              <a:rPr lang="en-CA" dirty="0" smtClean="0"/>
              <a:t>() saving the contents of a draft note to persistent storage. Note, the code uses SQLite directly, you should instead use </a:t>
            </a:r>
            <a:r>
              <a:rPr lang="en-CA" i="1" dirty="0" smtClean="0"/>
              <a:t>Room</a:t>
            </a:r>
            <a:r>
              <a:rPr lang="en-CA" dirty="0" smtClean="0"/>
              <a:t>, a persistence library providing an abstraction layer over SQLite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5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8657"/>
          </a:xfrm>
        </p:spPr>
        <p:txBody>
          <a:bodyPr/>
          <a:lstStyle/>
          <a:p>
            <a:r>
              <a:rPr lang="en-CA" dirty="0" err="1" smtClean="0"/>
              <a:t>onDestroy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8656"/>
            <a:ext cx="12192000" cy="5690012"/>
          </a:xfrm>
        </p:spPr>
        <p:txBody>
          <a:bodyPr/>
          <a:lstStyle/>
          <a:p>
            <a:r>
              <a:rPr lang="en-CA" dirty="0" err="1" smtClean="0"/>
              <a:t>onDestroy</a:t>
            </a:r>
            <a:r>
              <a:rPr lang="en-CA" dirty="0" smtClean="0"/>
              <a:t>() is called before the activity is destroyed. </a:t>
            </a:r>
          </a:p>
          <a:p>
            <a:r>
              <a:rPr lang="en-CA" dirty="0" smtClean="0"/>
              <a:t>Can be called for one of two reasons:</a:t>
            </a:r>
          </a:p>
          <a:p>
            <a:pPr lvl="1"/>
            <a:r>
              <a:rPr lang="en-CA" dirty="0" smtClean="0"/>
              <a:t>1) activity is finishing (dismissed by user or finish() called on the activity)</a:t>
            </a:r>
          </a:p>
          <a:p>
            <a:pPr lvl="1"/>
            <a:r>
              <a:rPr lang="en-CA" dirty="0" smtClean="0"/>
              <a:t>2) system is temporarily destroying the activity due to configuration change (rotation, etc.)</a:t>
            </a:r>
          </a:p>
          <a:p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acti</a:t>
            </a:r>
            <a:r>
              <a:rPr lang="en-CA" dirty="0" err="1" smtClean="0"/>
              <a:t>vity</a:t>
            </a:r>
            <a:r>
              <a:rPr lang="en-CA" dirty="0" smtClean="0"/>
              <a:t> moves to destroyed state, any lifecycle-aware component tied to activity’s lifecycle will receive ON_DESTROY event, so they can clean up 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ViewModel</a:t>
            </a:r>
            <a:r>
              <a:rPr lang="en-CA" dirty="0" smtClean="0"/>
              <a:t> to preserve relevant View data (button state, etc.), </a:t>
            </a:r>
            <a:r>
              <a:rPr lang="en-CA" dirty="0" err="1" smtClean="0"/>
              <a:t>ViewModel</a:t>
            </a:r>
            <a:r>
              <a:rPr lang="en-CA" dirty="0" smtClean="0"/>
              <a:t> will either preserve View data for configuration change, or if activity is not going to be recreated, </a:t>
            </a:r>
            <a:r>
              <a:rPr lang="en-CA" dirty="0" err="1" smtClean="0"/>
              <a:t>onCleared</a:t>
            </a:r>
            <a:r>
              <a:rPr lang="en-CA" dirty="0" smtClean="0"/>
              <a:t>() will be called on </a:t>
            </a:r>
            <a:r>
              <a:rPr lang="en-CA" dirty="0" err="1" smtClean="0"/>
              <a:t>ViewModel</a:t>
            </a:r>
            <a:r>
              <a:rPr lang="en-CA" dirty="0" smtClean="0"/>
              <a:t> to clean up data</a:t>
            </a:r>
          </a:p>
          <a:p>
            <a:r>
              <a:rPr lang="en-CA" dirty="0" err="1" smtClean="0"/>
              <a:t>isFinishing</a:t>
            </a:r>
            <a:r>
              <a:rPr lang="en-CA" dirty="0" smtClean="0"/>
              <a:t>() method checks if activity really being destroyed or just </a:t>
            </a:r>
            <a:r>
              <a:rPr lang="en-CA" dirty="0" err="1" smtClean="0"/>
              <a:t>config</a:t>
            </a:r>
            <a:r>
              <a:rPr lang="en-CA" dirty="0" smtClean="0"/>
              <a:t> change</a:t>
            </a:r>
          </a:p>
          <a:p>
            <a:r>
              <a:rPr lang="en-CA" dirty="0" smtClean="0"/>
              <a:t>If activity is finishing, </a:t>
            </a:r>
            <a:r>
              <a:rPr lang="en-CA" dirty="0" err="1" smtClean="0"/>
              <a:t>onDestroy</a:t>
            </a:r>
            <a:r>
              <a:rPr lang="en-CA" dirty="0" smtClean="0"/>
              <a:t>() is the final lifecycle callback received and the </a:t>
            </a:r>
            <a:r>
              <a:rPr lang="en-CA" dirty="0" err="1" smtClean="0"/>
              <a:t>onDestroy</a:t>
            </a:r>
            <a:r>
              <a:rPr lang="en-CA" dirty="0" smtClean="0"/>
              <a:t>() callback should release all resources not yet released by </a:t>
            </a:r>
            <a:r>
              <a:rPr lang="en-CA" dirty="0" err="1" smtClean="0"/>
              <a:t>onStop</a:t>
            </a:r>
            <a:r>
              <a:rPr lang="en-CA" dirty="0" smtClean="0"/>
              <a:t>() etc.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435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state and ejection from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1731817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The likelihood of the system killing a given process depends on the state of the process at the time. </a:t>
            </a:r>
          </a:p>
          <a:p>
            <a:r>
              <a:rPr lang="en-CA" dirty="0" smtClean="0"/>
              <a:t>Process state depends on state of the activity running within the process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9" y="3298246"/>
            <a:ext cx="11956473" cy="35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Intents and intent filters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an Intent object to start an activity in another app by describing a simple action you would like to perform (view map, take picture, etc.)</a:t>
            </a:r>
          </a:p>
          <a:p>
            <a:r>
              <a:rPr lang="en-CA" dirty="0"/>
              <a:t>Implicit intents specifies an action and some data with which to perform action</a:t>
            </a:r>
          </a:p>
          <a:p>
            <a:r>
              <a:rPr lang="en-CA" dirty="0"/>
              <a:t>Intent resolution: system searches for best activity to perform intent based on:</a:t>
            </a:r>
          </a:p>
          <a:p>
            <a:pPr lvl="1"/>
            <a:r>
              <a:rPr lang="en-CA" dirty="0"/>
              <a:t>Action</a:t>
            </a:r>
          </a:p>
          <a:p>
            <a:pPr lvl="1"/>
            <a:r>
              <a:rPr lang="en-CA" dirty="0"/>
              <a:t>Data (URI and data type)</a:t>
            </a:r>
          </a:p>
          <a:p>
            <a:pPr lvl="1"/>
            <a:r>
              <a:rPr lang="en-CA" dirty="0"/>
              <a:t>Category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1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Action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To specify accepted intent actions, an intent filter can declare zero or more &lt;action&gt; elements </a:t>
            </a:r>
          </a:p>
          <a:p>
            <a:r>
              <a:rPr lang="en-CA" dirty="0" smtClean="0"/>
              <a:t>If filter does not list any actions, there is nothing for the intent to match so all intents fail the action test</a:t>
            </a:r>
          </a:p>
          <a:p>
            <a:r>
              <a:rPr lang="en-CA" dirty="0" smtClean="0"/>
              <a:t>If the incoming intent does not specify an action, it passes the test as long as the filter contains at least one action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654" y="4596082"/>
            <a:ext cx="880241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android.intent.action.EDIT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android.intent.action.VIEW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7019"/>
            <a:ext cx="12192000" cy="3491098"/>
          </a:xfrm>
        </p:spPr>
        <p:txBody>
          <a:bodyPr/>
          <a:lstStyle/>
          <a:p>
            <a:r>
              <a:rPr lang="en-CA" dirty="0" smtClean="0"/>
              <a:t>To specify accepted intent data, an intent filter can declare zero or more &lt;data&gt; elements</a:t>
            </a:r>
          </a:p>
          <a:p>
            <a:r>
              <a:rPr lang="en-CA" dirty="0" smtClean="0"/>
              <a:t>Each &lt;data&gt; element can specify URI structure and MIME type</a:t>
            </a:r>
          </a:p>
          <a:p>
            <a:r>
              <a:rPr lang="en-CA" dirty="0" smtClean="0"/>
              <a:t>Each part of URI is a separate attribute: scheme, host, port, path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&lt;scheme&gt;://&lt;host&gt;:&lt;port&gt;/&lt;path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CA" dirty="0" smtClean="0"/>
              <a:t>Example: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com.example.project:200/folder/subfolder/etc</a:t>
            </a:r>
          </a:p>
          <a:p>
            <a:r>
              <a:rPr lang="en-CA" dirty="0" smtClean="0"/>
              <a:t>The data test compares URI/MIME type in intent to URI/MIME type in filter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5041673"/>
            <a:ext cx="1003351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="video/mpeg"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="audio/mpeg"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5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4113"/>
            <a:ext cx="12192000" cy="2711862"/>
          </a:xfrm>
        </p:spPr>
        <p:txBody>
          <a:bodyPr/>
          <a:lstStyle/>
          <a:p>
            <a:r>
              <a:rPr lang="en-CA" dirty="0" smtClean="0"/>
              <a:t>To specify accepted intent categories, an intent filter can declare zero or more &lt;category&gt; elements</a:t>
            </a:r>
          </a:p>
          <a:p>
            <a:r>
              <a:rPr lang="en-CA" dirty="0" smtClean="0"/>
              <a:t>To pass category test, every category in intent must match every category in filter</a:t>
            </a:r>
          </a:p>
          <a:p>
            <a:r>
              <a:rPr lang="en-CA" dirty="0" smtClean="0"/>
              <a:t>Intents with no categories always pass the category test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194298"/>
            <a:ext cx="1034241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android.intent.category.BROWSABLE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97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3 reminder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projects</a:t>
            </a:r>
          </a:p>
          <a:p>
            <a:r>
              <a:rPr lang="en-CA" dirty="0" smtClean="0"/>
              <a:t>app 1: </a:t>
            </a:r>
            <a:r>
              <a:rPr lang="en-CA" dirty="0" err="1" smtClean="0"/>
              <a:t>ImplicitIntent</a:t>
            </a:r>
            <a:endParaRPr lang="en-CA" dirty="0" smtClean="0"/>
          </a:p>
          <a:p>
            <a:r>
              <a:rPr lang="en-CA" dirty="0" smtClean="0"/>
              <a:t>app 2: </a:t>
            </a:r>
            <a:r>
              <a:rPr lang="en-CA" dirty="0" err="1" smtClean="0"/>
              <a:t>ReceiveIntent</a:t>
            </a:r>
            <a:endParaRPr lang="en-CA" dirty="0" smtClean="0"/>
          </a:p>
          <a:p>
            <a:r>
              <a:rPr lang="en-CA" dirty="0" smtClean="0"/>
              <a:t>Project 1 will send a text message to project 2, which will display the message. Optionally, use </a:t>
            </a:r>
            <a:r>
              <a:rPr lang="en-CA" dirty="0" err="1" smtClean="0"/>
              <a:t>startActivityForResult</a:t>
            </a:r>
            <a:r>
              <a:rPr lang="en-CA" dirty="0" smtClean="0"/>
              <a:t> in app 1 to modify the message in app 2 and send it back to app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5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Principle of least privilege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7914"/>
            <a:ext cx="12192000" cy="5032376"/>
          </a:xfrm>
        </p:spPr>
        <p:txBody>
          <a:bodyPr/>
          <a:lstStyle/>
          <a:p>
            <a:r>
              <a:rPr lang="en-CA" dirty="0" smtClean="0"/>
              <a:t>Android system implements the principle</a:t>
            </a:r>
            <a:r>
              <a:rPr lang="en-CA" i="1" dirty="0" smtClean="0"/>
              <a:t> of least privilege </a:t>
            </a:r>
          </a:p>
          <a:p>
            <a:r>
              <a:rPr lang="en-CA" dirty="0" smtClean="0"/>
              <a:t>Each app can access only the components it requires to do its work and no more</a:t>
            </a:r>
          </a:p>
          <a:p>
            <a:r>
              <a:rPr lang="en-CA" dirty="0" smtClean="0"/>
              <a:t>Creates a secure environment</a:t>
            </a:r>
          </a:p>
          <a:p>
            <a:r>
              <a:rPr lang="en-CA" dirty="0" smtClean="0"/>
              <a:t>There are ways for apps to share data and access system services:</a:t>
            </a:r>
          </a:p>
          <a:p>
            <a:r>
              <a:rPr lang="en-CA" dirty="0" smtClean="0"/>
              <a:t>Can arrange for two apps to share the same Linux user ID, in order to:</a:t>
            </a:r>
          </a:p>
          <a:p>
            <a:pPr lvl="1"/>
            <a:r>
              <a:rPr lang="en-CA" dirty="0" smtClean="0"/>
              <a:t>Access each other’s files</a:t>
            </a:r>
          </a:p>
          <a:p>
            <a:pPr lvl="1"/>
            <a:r>
              <a:rPr lang="en-CA" dirty="0" smtClean="0"/>
              <a:t>Conserve system resources by running in the same process</a:t>
            </a:r>
          </a:p>
          <a:p>
            <a:r>
              <a:rPr lang="en-CA" dirty="0" smtClean="0"/>
              <a:t>An app can request permission to access device data/hardware: </a:t>
            </a:r>
          </a:p>
          <a:p>
            <a:pPr lvl="1"/>
            <a:r>
              <a:rPr lang="en-CA" dirty="0" smtClean="0"/>
              <a:t>Location, camera, Bluetooth connection, etc.</a:t>
            </a:r>
          </a:p>
          <a:p>
            <a:pPr lvl="1"/>
            <a:r>
              <a:rPr lang="en-CA" dirty="0" smtClean="0"/>
              <a:t>User must explicitly grant these permissions</a:t>
            </a:r>
          </a:p>
          <a:p>
            <a:pPr lvl="1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6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intents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18" y="1825625"/>
            <a:ext cx="10460182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Common intents: 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reate an alarm</a:t>
            </a:r>
          </a:p>
          <a:p>
            <a:pPr lvl="1"/>
            <a:r>
              <a:rPr lang="en-CA" dirty="0" smtClean="0"/>
              <a:t>Add a calendar event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apture a photo and return it</a:t>
            </a:r>
          </a:p>
          <a:p>
            <a:pPr lvl="1"/>
            <a:r>
              <a:rPr lang="en-CA" dirty="0" smtClean="0"/>
              <a:t>Insert a contact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ompose email with attachment</a:t>
            </a:r>
          </a:p>
          <a:p>
            <a:pPr lvl="1"/>
            <a:r>
              <a:rPr lang="en-CA" dirty="0"/>
              <a:t>S</a:t>
            </a:r>
            <a:r>
              <a:rPr lang="en-CA" dirty="0" smtClean="0"/>
              <a:t>how a location on map</a:t>
            </a:r>
          </a:p>
          <a:p>
            <a:pPr lvl="1"/>
            <a:r>
              <a:rPr lang="en-CA" dirty="0"/>
              <a:t>I</a:t>
            </a:r>
            <a:r>
              <a:rPr lang="en-CA" dirty="0" smtClean="0"/>
              <a:t>nitiate a phone call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oad a web URL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45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0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Create an alarm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982" y="1191619"/>
            <a:ext cx="1003351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createAlarm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message,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ACTION_SET_ALARM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message)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EXTRA_HOUR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hour)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EXTRA_MINUTES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minutes);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3490" y="4362448"/>
            <a:ext cx="1141851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com.android.alarm.permission.SET_ALARM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3490" y="4979463"/>
            <a:ext cx="987962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android.intent.action.SET_ALARM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Add a calendar event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818" y="883113"/>
            <a:ext cx="1172628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addEvent(String title, String location,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begin,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ACTION_INSERT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.setData(Events.CONTENT_URI)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.putExtra(Events.TITLE, title)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.putExtra(Events.EVENT_LOCATION, location)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.putExtra(CalendarContract.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EXTRA_EVENT_BEGIN_TIME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begin)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.putExtra(CalendarContract.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EXTRA_EVENT_END_TIME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end);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5972" y="4609220"/>
            <a:ext cx="98796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="android.intent.action.INSERT"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="vnd.android.cursor.dir/event"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Capture and return photo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109" y="709209"/>
            <a:ext cx="9935733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capturePhoto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targetFilename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EXTRA_OUTPUT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withAppendedPath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targetFilename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(intent,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Bitmap thumbnail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data.getParcelableExtra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other work with full size photo saved in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0109" y="5361262"/>
            <a:ext cx="757130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="android.media.action.IMAGE_CAPTURE"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Insert a contact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930" y="1665318"/>
            <a:ext cx="972573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insertContact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name, String email)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ACTION_INSERT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intent.setType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Contacts.CONTENT_TYPE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(Intents.Insert.NAME, name);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Intents.Insert.EMAIL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email);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119336"/>
            <a:ext cx="75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3"/>
              </a:rPr>
              <a:t>https://developer.android.com/training/contacts-provider/modify-data.html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3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Compose email with attachment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52362"/>
            <a:ext cx="11708655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composeEmail(String[] addresses, String subject) {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ACTION_SENDTO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intent.setData(Uri.</a:t>
            </a: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"mailto:"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only email apps should handle this</a:t>
            </a:r>
            <a:b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EXTRA_EMAIL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addresses);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intent.putExtra(Intent.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EXTRA_SUBJECT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subject);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9856" y="3882098"/>
            <a:ext cx="745588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="android.intent.action.SEND"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:type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="*/*"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="android.intent.action.SENDTO"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="mailto"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Show location on 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930" y="1155689"/>
            <a:ext cx="97257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showMap(Uri geoLocation)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intent.setData(geoLocation);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5972" y="3969323"/>
            <a:ext cx="98796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="android.intent.action.VIEW"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="geo"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Initiate phone call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364" y="4432803"/>
            <a:ext cx="100335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android.permission.CALL_PHONE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6364" y="1439121"/>
            <a:ext cx="97257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dialPhoneNumber(String phoneNumber)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ACTION_DIAL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intent.setData(Uri.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"tel:"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phoneNumber));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7018" y="5638800"/>
            <a:ext cx="908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(can also use ACTION_CALL to initiate the call directly (user doesn’t need to press call button)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6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Load a web URL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7091" y="1131345"/>
            <a:ext cx="97257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openWebPage(String url)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Uri webpage = Uri.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webpage);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091" y="3626346"/>
            <a:ext cx="1188017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="android.intent.action.VIEW"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Include the host attribute if you want your app to respond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only to URLs with your app's domain. --&gt;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:host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="www.example.com"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The BROWSABLE category is required to get links from web pages. --&gt;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="android.intent.category.BROWSABLE"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list of common intents: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2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533611"/>
          </a:xfrm>
        </p:spPr>
        <p:txBody>
          <a:bodyPr>
            <a:normAutofit/>
          </a:bodyPr>
          <a:lstStyle/>
          <a:p>
            <a:r>
              <a:rPr lang="en-CA" dirty="0" smtClean="0"/>
              <a:t>App components are the building blocks of an Android app</a:t>
            </a:r>
          </a:p>
          <a:p>
            <a:r>
              <a:rPr lang="en-CA" dirty="0" smtClean="0"/>
              <a:t>Each component is an entry point for user or system to enter your app</a:t>
            </a:r>
          </a:p>
          <a:p>
            <a:r>
              <a:rPr lang="en-CA" dirty="0" smtClean="0"/>
              <a:t>Four types of component:</a:t>
            </a:r>
          </a:p>
          <a:p>
            <a:r>
              <a:rPr lang="en-CA" b="1" i="1" dirty="0" smtClean="0"/>
              <a:t>Activities</a:t>
            </a:r>
          </a:p>
          <a:p>
            <a:r>
              <a:rPr lang="en-CA" b="1" i="1" dirty="0" smtClean="0"/>
              <a:t>Services</a:t>
            </a:r>
          </a:p>
          <a:p>
            <a:r>
              <a:rPr lang="en-CA" b="1" i="1" dirty="0" smtClean="0"/>
              <a:t>Broadcast Receivers</a:t>
            </a:r>
          </a:p>
          <a:p>
            <a:r>
              <a:rPr lang="en-CA" b="1" i="1" dirty="0" smtClean="0"/>
              <a:t>Content Providers</a:t>
            </a:r>
          </a:p>
          <a:p>
            <a:r>
              <a:rPr lang="en-CA" dirty="0" smtClean="0"/>
              <a:t>Each type of component serves a distinct purpose and has a distinct lifecycle that defines how the component is created and destroyed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1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0437"/>
          </a:xfrm>
        </p:spPr>
        <p:txBody>
          <a:bodyPr/>
          <a:lstStyle/>
          <a:p>
            <a:r>
              <a:rPr lang="en-CA" dirty="0" smtClean="0"/>
              <a:t>Background tasks: guide to background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4351338"/>
          </a:xfrm>
        </p:spPr>
        <p:txBody>
          <a:bodyPr/>
          <a:lstStyle/>
          <a:p>
            <a:r>
              <a:rPr lang="en-CA" dirty="0"/>
              <a:t>M</a:t>
            </a:r>
            <a:r>
              <a:rPr lang="en-CA" dirty="0" smtClean="0"/>
              <a:t>ain thread: handles UI, coordinates user interactions, receives lifecycle events</a:t>
            </a:r>
          </a:p>
          <a:p>
            <a:r>
              <a:rPr lang="en-CA" dirty="0" smtClean="0"/>
              <a:t>Keep long running operations off main thread (network request, disk access, etc.)</a:t>
            </a:r>
          </a:p>
          <a:p>
            <a:r>
              <a:rPr lang="en-CA" dirty="0" smtClean="0"/>
              <a:t>Anything taking more than a few </a:t>
            </a:r>
            <a:r>
              <a:rPr lang="en-CA" dirty="0" err="1" smtClean="0"/>
              <a:t>ms</a:t>
            </a:r>
            <a:r>
              <a:rPr lang="en-CA" dirty="0" smtClean="0"/>
              <a:t> should be delegated to background thread</a:t>
            </a:r>
          </a:p>
          <a:p>
            <a:endParaRPr lang="en-CA" dirty="0"/>
          </a:p>
          <a:p>
            <a:r>
              <a:rPr lang="en-CA" dirty="0" smtClean="0"/>
              <a:t>Some apps also require tasks to run when user not actively using app:</a:t>
            </a:r>
          </a:p>
          <a:p>
            <a:pPr lvl="1"/>
            <a:r>
              <a:rPr lang="en-CA" dirty="0" smtClean="0"/>
              <a:t>Syncing periodically with backend server</a:t>
            </a:r>
          </a:p>
          <a:p>
            <a:r>
              <a:rPr lang="en-CA" dirty="0" smtClean="0"/>
              <a:t>Some apps may require services to run to completion after app is closed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3927"/>
            <a:ext cx="973974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432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093"/>
          </a:xfrm>
        </p:spPr>
        <p:txBody>
          <a:bodyPr/>
          <a:lstStyle/>
          <a:p>
            <a:r>
              <a:rPr lang="en-CA" dirty="0" smtClean="0"/>
              <a:t>Challenges in background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7092"/>
            <a:ext cx="12192000" cy="5731575"/>
          </a:xfrm>
        </p:spPr>
        <p:txBody>
          <a:bodyPr>
            <a:normAutofit/>
          </a:bodyPr>
          <a:lstStyle/>
          <a:p>
            <a:r>
              <a:rPr lang="en-CA" dirty="0" smtClean="0"/>
              <a:t>Background tasks consume a device’s limited resources (RAM, CPU, battery, etc.)</a:t>
            </a:r>
          </a:p>
          <a:p>
            <a:r>
              <a:rPr lang="en-CA" dirty="0" smtClean="0"/>
              <a:t>Android restricts background work when an app/notification is not visible to user</a:t>
            </a:r>
          </a:p>
          <a:p>
            <a:r>
              <a:rPr lang="en-CA" b="1" dirty="0" smtClean="0"/>
              <a:t>Android 6.0 (API 23) </a:t>
            </a:r>
            <a:r>
              <a:rPr lang="en-CA" dirty="0" smtClean="0"/>
              <a:t>introduced doze mode and app standby</a:t>
            </a:r>
          </a:p>
          <a:p>
            <a:pPr lvl="1"/>
            <a:r>
              <a:rPr lang="en-CA" dirty="0" smtClean="0"/>
              <a:t>Doze mode: entered when device left unplugged and stationary. System attempts to conserve battery by restricting app access to CPU-intensive services. Periodically exits.</a:t>
            </a:r>
          </a:p>
          <a:p>
            <a:pPr lvl="1"/>
            <a:r>
              <a:rPr lang="en-CA" dirty="0" smtClean="0"/>
              <a:t>App standby: allows system to determine if an app is idle when user not actively using it</a:t>
            </a:r>
          </a:p>
          <a:p>
            <a:r>
              <a:rPr lang="en-CA" b="1" dirty="0" smtClean="0"/>
              <a:t>Android 7.0 (API 24) </a:t>
            </a:r>
            <a:r>
              <a:rPr lang="en-CA" dirty="0" smtClean="0"/>
              <a:t>limited implicit broadcasts, introduced doze-on-the-go</a:t>
            </a:r>
          </a:p>
          <a:p>
            <a:pPr lvl="1"/>
            <a:r>
              <a:rPr lang="en-CA" dirty="0" smtClean="0"/>
              <a:t>Implicit broadcasts: broadcasts that can activate a large number of apps</a:t>
            </a:r>
          </a:p>
          <a:p>
            <a:pPr lvl="1"/>
            <a:r>
              <a:rPr lang="en-CA" dirty="0" smtClean="0"/>
              <a:t>Doze-on-the-go: doze mode, but whenever screen is off (doesn’t have to be stationary)</a:t>
            </a:r>
          </a:p>
          <a:p>
            <a:r>
              <a:rPr lang="en-CA" b="1" dirty="0" smtClean="0"/>
              <a:t>Android 8.0 (API 26) </a:t>
            </a:r>
            <a:r>
              <a:rPr lang="en-CA" dirty="0" smtClean="0"/>
              <a:t>limited background behavior (</a:t>
            </a:r>
            <a:r>
              <a:rPr lang="fr-CA" dirty="0" err="1" smtClean="0"/>
              <a:t>such</a:t>
            </a:r>
            <a:r>
              <a:rPr lang="fr-CA" dirty="0" smtClean="0"/>
              <a:t> as location </a:t>
            </a:r>
            <a:r>
              <a:rPr lang="fr-CA" dirty="0" err="1" smtClean="0"/>
              <a:t>queries</a:t>
            </a:r>
            <a:r>
              <a:rPr lang="fr-CA" dirty="0" smtClean="0"/>
              <a:t>)</a:t>
            </a:r>
          </a:p>
          <a:p>
            <a:r>
              <a:rPr lang="fr-CA" b="1" dirty="0" smtClean="0"/>
              <a:t>Android 9.0 (</a:t>
            </a:r>
            <a:r>
              <a:rPr lang="en-CA" b="1" dirty="0" smtClean="0"/>
              <a:t>API 28) </a:t>
            </a:r>
            <a:r>
              <a:rPr lang="en-CA" dirty="0" smtClean="0"/>
              <a:t>introduced app standby buckets</a:t>
            </a:r>
          </a:p>
          <a:p>
            <a:pPr lvl="1"/>
            <a:r>
              <a:rPr lang="en-CA" dirty="0" smtClean="0"/>
              <a:t>App standby buckets: priority buckets indicating different levels of app standby based on usage patterns: </a:t>
            </a:r>
            <a:r>
              <a:rPr lang="en-CA" i="1" dirty="0" smtClean="0"/>
              <a:t>Active, Working set, frequent, rare, never</a:t>
            </a:r>
            <a:r>
              <a:rPr lang="en-CA" dirty="0" smtClean="0"/>
              <a:t>.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7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2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29109" cy="900545"/>
          </a:xfrm>
        </p:spPr>
        <p:txBody>
          <a:bodyPr/>
          <a:lstStyle/>
          <a:p>
            <a:r>
              <a:rPr lang="en-CA" dirty="0" smtClean="0"/>
              <a:t>Choosing the right solution for background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0" y="1035916"/>
            <a:ext cx="11499273" cy="5004666"/>
          </a:xfrm>
        </p:spPr>
        <p:txBody>
          <a:bodyPr/>
          <a:lstStyle/>
          <a:p>
            <a:r>
              <a:rPr lang="en-CA" dirty="0" smtClean="0"/>
              <a:t>Can the work be deferred? </a:t>
            </a:r>
          </a:p>
          <a:p>
            <a:pPr lvl="1"/>
            <a:r>
              <a:rPr lang="en-CA" dirty="0" smtClean="0"/>
              <a:t>Example of no: user clicks button to fetch data from web (must show right away)</a:t>
            </a:r>
          </a:p>
          <a:p>
            <a:pPr lvl="1"/>
            <a:r>
              <a:rPr lang="en-CA" dirty="0" smtClean="0"/>
              <a:t>Example of yes: backing up logs to a server (can be done any time)</a:t>
            </a:r>
          </a:p>
          <a:p>
            <a:r>
              <a:rPr lang="en-CA" dirty="0" smtClean="0"/>
              <a:t>Is work dependent on system conditions?</a:t>
            </a:r>
          </a:p>
          <a:p>
            <a:pPr lvl="1"/>
            <a:r>
              <a:rPr lang="en-CA" dirty="0" smtClean="0"/>
              <a:t>CPU intensive operations such as compressing data, wait until device is plugged in</a:t>
            </a:r>
          </a:p>
          <a:p>
            <a:r>
              <a:rPr lang="en-CA" dirty="0" smtClean="0"/>
              <a:t>Does the job need to run at a precise time?</a:t>
            </a:r>
          </a:p>
          <a:p>
            <a:pPr lvl="1"/>
            <a:r>
              <a:rPr lang="en-CA" dirty="0" smtClean="0"/>
              <a:t>Calendar reminders need to be precise, timing may not be as critical for other jobs	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0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9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Best way to do background 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511"/>
            <a:ext cx="6954982" cy="563721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Several options:</a:t>
            </a:r>
          </a:p>
          <a:p>
            <a:r>
              <a:rPr lang="en-CA" b="1" dirty="0" err="1" smtClean="0"/>
              <a:t>WorkManager</a:t>
            </a:r>
            <a:r>
              <a:rPr lang="en-CA" dirty="0" smtClean="0"/>
              <a:t> is an Android library that gracefully runs deferrable background work when the conditions are satisfied</a:t>
            </a:r>
          </a:p>
          <a:p>
            <a:r>
              <a:rPr lang="en-CA" b="1" dirty="0" smtClean="0"/>
              <a:t>Foreground services </a:t>
            </a:r>
            <a:r>
              <a:rPr lang="en-CA" dirty="0" smtClean="0"/>
              <a:t>are for user-initiated work that needs to run immediately and must execute to completion</a:t>
            </a:r>
          </a:p>
          <a:p>
            <a:r>
              <a:rPr lang="en-CA" b="1" dirty="0" err="1" smtClean="0"/>
              <a:t>AlarmManager</a:t>
            </a:r>
            <a:r>
              <a:rPr lang="en-CA" dirty="0" smtClean="0"/>
              <a:t> is used to run a job at a precise time, </a:t>
            </a:r>
            <a:r>
              <a:rPr lang="en-CA" dirty="0" err="1" smtClean="0"/>
              <a:t>AlarmManager</a:t>
            </a:r>
            <a:r>
              <a:rPr lang="en-CA" dirty="0" smtClean="0"/>
              <a:t> launches your app to do the job at the specified time</a:t>
            </a:r>
          </a:p>
          <a:p>
            <a:r>
              <a:rPr lang="en-CA" b="1" dirty="0" err="1" smtClean="0"/>
              <a:t>DownloadManager</a:t>
            </a:r>
            <a:r>
              <a:rPr lang="en-CA" dirty="0" smtClean="0"/>
              <a:t> is used to perform long-running HTTP downloads, retrying failed downloads across connectivity changes and system reboots</a:t>
            </a: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96" y="812510"/>
            <a:ext cx="4789344" cy="5637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80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7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AsyncTask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is a class that enables proper and easy use of the UI thread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allows you to perform background operations and publish results to UI thread without having to manipulate threads/handlers</a:t>
            </a:r>
          </a:p>
          <a:p>
            <a:r>
              <a:rPr lang="en-CA" dirty="0" smtClean="0"/>
              <a:t>Ideally used for short operations (milliseconds)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is defined by a computation that runs on a background thread and whose results are published on the UI thread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is defined by:</a:t>
            </a:r>
          </a:p>
          <a:p>
            <a:pPr lvl="1"/>
            <a:r>
              <a:rPr lang="en-CA" dirty="0" smtClean="0"/>
              <a:t> 3 generic types: </a:t>
            </a:r>
            <a:r>
              <a:rPr lang="en-CA" dirty="0" err="1" smtClean="0"/>
              <a:t>Params</a:t>
            </a:r>
            <a:r>
              <a:rPr lang="en-CA" dirty="0" smtClean="0"/>
              <a:t>, Progress, and Result </a:t>
            </a:r>
          </a:p>
          <a:p>
            <a:pPr lvl="1"/>
            <a:r>
              <a:rPr lang="en-CA" dirty="0" smtClean="0"/>
              <a:t> 4 steps: </a:t>
            </a:r>
            <a:r>
              <a:rPr lang="en-CA" dirty="0" err="1" smtClean="0"/>
              <a:t>onPreExecute</a:t>
            </a:r>
            <a:r>
              <a:rPr lang="en-CA" dirty="0" smtClean="0"/>
              <a:t>(), </a:t>
            </a:r>
            <a:r>
              <a:rPr lang="en-CA" dirty="0" err="1" smtClean="0"/>
              <a:t>doInBackground</a:t>
            </a:r>
            <a:r>
              <a:rPr lang="en-CA" dirty="0" smtClean="0"/>
              <a:t>(), </a:t>
            </a:r>
            <a:r>
              <a:rPr lang="en-CA" dirty="0" err="1" smtClean="0"/>
              <a:t>onProgressUpdate</a:t>
            </a:r>
            <a:r>
              <a:rPr lang="en-CA" dirty="0" smtClean="0"/>
              <a:t>(), </a:t>
            </a:r>
            <a:r>
              <a:rPr lang="en-CA" dirty="0" err="1" smtClean="0"/>
              <a:t>onPostExecute</a:t>
            </a:r>
            <a:r>
              <a:rPr lang="en-CA" dirty="0" smtClean="0"/>
              <a:t>()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3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02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0" y="850899"/>
            <a:ext cx="3812783" cy="5688445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must be </a:t>
            </a:r>
            <a:r>
              <a:rPr lang="en-CA" dirty="0" err="1" smtClean="0"/>
              <a:t>subclassed</a:t>
            </a:r>
            <a:r>
              <a:rPr lang="en-CA" dirty="0" smtClean="0"/>
              <a:t> to be used</a:t>
            </a:r>
          </a:p>
          <a:p>
            <a:r>
              <a:rPr lang="en-CA" dirty="0" smtClean="0"/>
              <a:t>Subclass typically overrides both </a:t>
            </a:r>
            <a:r>
              <a:rPr lang="en-CA" dirty="0" err="1" smtClean="0"/>
              <a:t>doInBackground</a:t>
            </a:r>
            <a:r>
              <a:rPr lang="en-CA" dirty="0" smtClean="0"/>
              <a:t>() and </a:t>
            </a:r>
            <a:r>
              <a:rPr lang="en-CA" dirty="0" err="1" smtClean="0"/>
              <a:t>onPostExecute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Once created, the </a:t>
            </a:r>
            <a:r>
              <a:rPr lang="en-CA" dirty="0" err="1" smtClean="0"/>
              <a:t>AsyncTask</a:t>
            </a:r>
            <a:r>
              <a:rPr lang="en-CA" dirty="0" smtClean="0"/>
              <a:t> is executed very simply by calling .execute()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2783" y="850900"/>
            <a:ext cx="8379217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&lt;URL, Integer, Long&gt;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(URL...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count;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Downloader.downloadFile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publishProgress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count) *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Escape early if cancel() is called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isCancelled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onProgressUpdate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(Integer... progress)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setProgressPercent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(progress[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result)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showDialog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"Downloaded 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 +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bytes"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6391" y="6012220"/>
            <a:ext cx="787908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().execute(url1, url2, url3);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16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err="1" smtClean="0"/>
              <a:t>AsyncTask’s</a:t>
            </a:r>
            <a:r>
              <a:rPr lang="en-CA" dirty="0" smtClean="0"/>
              <a:t> generic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2541"/>
            <a:ext cx="12192000" cy="5305350"/>
          </a:xfrm>
        </p:spPr>
        <p:txBody>
          <a:bodyPr/>
          <a:lstStyle/>
          <a:p>
            <a:r>
              <a:rPr lang="en-CA" dirty="0" smtClean="0"/>
              <a:t>Three types used by an asynchronous task are:</a:t>
            </a:r>
          </a:p>
          <a:p>
            <a:r>
              <a:rPr lang="en-CA" dirty="0" smtClean="0"/>
              <a:t>1) </a:t>
            </a:r>
            <a:r>
              <a:rPr lang="en-CA" dirty="0" err="1" smtClean="0"/>
              <a:t>Params</a:t>
            </a:r>
            <a:r>
              <a:rPr lang="en-CA" dirty="0" smtClean="0"/>
              <a:t>: the type of parameters sent to task upon execution</a:t>
            </a:r>
          </a:p>
          <a:p>
            <a:r>
              <a:rPr lang="en-CA" dirty="0" smtClean="0"/>
              <a:t>2) Progress: the type of progress units published during background computation</a:t>
            </a:r>
          </a:p>
          <a:p>
            <a:r>
              <a:rPr lang="en-CA" dirty="0" smtClean="0"/>
              <a:t>3) Result: the type of the result of the background computation</a:t>
            </a:r>
          </a:p>
          <a:p>
            <a:endParaRPr lang="en-CA" dirty="0"/>
          </a:p>
          <a:p>
            <a:r>
              <a:rPr lang="en-CA" dirty="0" smtClean="0"/>
              <a:t>Not all types are used by an asynchronous task, in that case mark as Void: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055" y="5508491"/>
            <a:ext cx="10446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&lt;URL, Integer, Long&gt;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1055" y="4394308"/>
            <a:ext cx="900759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&lt;Void, Void, Void&gt; { ...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24691" y="5040639"/>
            <a:ext cx="647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From previous slide: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88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8657"/>
          </a:xfrm>
        </p:spPr>
        <p:txBody>
          <a:bodyPr>
            <a:normAutofit/>
          </a:bodyPr>
          <a:lstStyle/>
          <a:p>
            <a:r>
              <a:rPr lang="en-CA" dirty="0" smtClean="0"/>
              <a:t>4 steps of </a:t>
            </a:r>
            <a:r>
              <a:rPr lang="en-CA" dirty="0" err="1" smtClean="0"/>
              <a:t>AsyncTask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42"/>
            <a:ext cx="12192000" cy="552202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1) </a:t>
            </a:r>
            <a:r>
              <a:rPr lang="en-CA" dirty="0" err="1" smtClean="0"/>
              <a:t>onPreExecute</a:t>
            </a:r>
            <a:r>
              <a:rPr lang="en-CA" dirty="0" smtClean="0"/>
              <a:t>(): invoked by UI thread before task is executed, use this method to set up the task, indicate to user through progress bar in UI</a:t>
            </a:r>
          </a:p>
          <a:p>
            <a:r>
              <a:rPr lang="en-CA" dirty="0" smtClean="0"/>
              <a:t>2) </a:t>
            </a:r>
            <a:r>
              <a:rPr lang="en-CA" dirty="0" err="1" smtClean="0"/>
              <a:t>doInBackground</a:t>
            </a:r>
            <a:r>
              <a:rPr lang="en-CA" dirty="0" smtClean="0"/>
              <a:t>(</a:t>
            </a:r>
            <a:r>
              <a:rPr lang="en-CA" dirty="0" err="1" smtClean="0"/>
              <a:t>Params</a:t>
            </a:r>
            <a:r>
              <a:rPr lang="en-CA" dirty="0" smtClean="0"/>
              <a:t>…): invoked in background thread immediately after </a:t>
            </a:r>
            <a:r>
              <a:rPr lang="en-CA" dirty="0" err="1" smtClean="0"/>
              <a:t>onPreExecute</a:t>
            </a:r>
            <a:r>
              <a:rPr lang="en-CA" dirty="0" smtClean="0"/>
              <a:t>(), performs background computations that can take time. Result of computation returned by this step, and can also call </a:t>
            </a:r>
            <a:r>
              <a:rPr lang="en-CA" dirty="0" err="1" smtClean="0"/>
              <a:t>publishProgress</a:t>
            </a:r>
            <a:r>
              <a:rPr lang="en-CA" dirty="0" smtClean="0"/>
              <a:t>()</a:t>
            </a:r>
          </a:p>
          <a:p>
            <a:r>
              <a:rPr lang="en-CA" dirty="0" smtClean="0"/>
              <a:t>3) </a:t>
            </a:r>
            <a:r>
              <a:rPr lang="en-CA" dirty="0" err="1" smtClean="0"/>
              <a:t>onProgressUpdate</a:t>
            </a:r>
            <a:r>
              <a:rPr lang="en-CA" dirty="0" smtClean="0"/>
              <a:t>(Progress…):  invoked on UI thread after a call to </a:t>
            </a:r>
            <a:r>
              <a:rPr lang="en-CA" dirty="0" err="1" smtClean="0"/>
              <a:t>publishProgress</a:t>
            </a:r>
            <a:r>
              <a:rPr lang="en-CA" dirty="0" smtClean="0"/>
              <a:t>(), displays progress of task to UI (animate progress bar, etc.)</a:t>
            </a:r>
          </a:p>
          <a:p>
            <a:r>
              <a:rPr lang="en-CA" dirty="0" smtClean="0"/>
              <a:t>4) </a:t>
            </a:r>
            <a:r>
              <a:rPr lang="en-CA" dirty="0" err="1" smtClean="0"/>
              <a:t>onPostExecute</a:t>
            </a:r>
            <a:r>
              <a:rPr lang="en-CA" dirty="0" smtClean="0"/>
              <a:t>(Result): invoked on UI thread after background computation finishes, result of background computation is passed to this step</a:t>
            </a:r>
          </a:p>
          <a:p>
            <a:endParaRPr lang="en-CA" dirty="0"/>
          </a:p>
          <a:p>
            <a:r>
              <a:rPr lang="en-CA" dirty="0" err="1" smtClean="0"/>
              <a:t>AsyncTask</a:t>
            </a:r>
            <a:r>
              <a:rPr lang="en-CA" dirty="0" smtClean="0"/>
              <a:t> instance must be created and executed on UI thread. </a:t>
            </a:r>
          </a:p>
          <a:p>
            <a:r>
              <a:rPr lang="en-CA" dirty="0" smtClean="0"/>
              <a:t>Do not call methods from steps 1-4 manually.</a:t>
            </a:r>
          </a:p>
          <a:p>
            <a:r>
              <a:rPr lang="en-CA" dirty="0" smtClean="0"/>
              <a:t>An instance of </a:t>
            </a:r>
            <a:r>
              <a:rPr lang="en-CA" dirty="0" err="1" smtClean="0"/>
              <a:t>AsyncTask</a:t>
            </a:r>
            <a:r>
              <a:rPr lang="en-CA" dirty="0" smtClean="0"/>
              <a:t> can be executed only once.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86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4: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lab 5, you will load and display a large image with </a:t>
            </a:r>
            <a:r>
              <a:rPr lang="en-CA" dirty="0" err="1" smtClean="0"/>
              <a:t>AsyncTask</a:t>
            </a:r>
            <a:endParaRPr lang="en-CA" smtClean="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Activities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34675"/>
            <a:ext cx="12192001" cy="4893831"/>
          </a:xfrm>
        </p:spPr>
        <p:txBody>
          <a:bodyPr>
            <a:normAutofit/>
          </a:bodyPr>
          <a:lstStyle/>
          <a:p>
            <a:r>
              <a:rPr lang="en-CA" dirty="0" smtClean="0"/>
              <a:t>Entry point for interacting with user</a:t>
            </a:r>
          </a:p>
          <a:p>
            <a:r>
              <a:rPr lang="en-CA" dirty="0" smtClean="0"/>
              <a:t>Represents single screen with user interface</a:t>
            </a:r>
          </a:p>
          <a:p>
            <a:r>
              <a:rPr lang="en-CA" dirty="0" smtClean="0"/>
              <a:t>Android apps contain multiple, independent activities</a:t>
            </a:r>
          </a:p>
          <a:p>
            <a:r>
              <a:rPr lang="en-CA" b="1" dirty="0" smtClean="0"/>
              <a:t>Activities facilitate key interactions between system and app:</a:t>
            </a:r>
          </a:p>
          <a:p>
            <a:r>
              <a:rPr lang="en-CA" dirty="0" smtClean="0"/>
              <a:t>1) keeping track of what user sees on screen so system doesn’t kill host process</a:t>
            </a:r>
          </a:p>
          <a:p>
            <a:r>
              <a:rPr lang="en-CA" dirty="0" smtClean="0"/>
              <a:t>2) knowing what previously used processes contain things user may return to (stopped activities) and prioritize these processes</a:t>
            </a:r>
          </a:p>
          <a:p>
            <a:r>
              <a:rPr lang="en-CA" dirty="0" smtClean="0"/>
              <a:t>3) help handle app’s process being killed so user can return to a restored app</a:t>
            </a:r>
          </a:p>
          <a:p>
            <a:r>
              <a:rPr lang="en-CA" dirty="0" smtClean="0"/>
              <a:t>4) implement user flows between different apps, allow system to coordinate these transitions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1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4076"/>
            <a:ext cx="12192000" cy="572683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service is a general-purpose entry point for keeping app running in background</a:t>
            </a:r>
          </a:p>
          <a:p>
            <a:r>
              <a:rPr lang="en-CA" dirty="0" smtClean="0"/>
              <a:t>Runs in background to perform long-running operations</a:t>
            </a:r>
          </a:p>
          <a:p>
            <a:r>
              <a:rPr lang="en-CA" dirty="0" smtClean="0"/>
              <a:t>Does not provide a user interface</a:t>
            </a:r>
          </a:p>
          <a:p>
            <a:r>
              <a:rPr lang="en-CA" dirty="0" smtClean="0"/>
              <a:t>Example: playing music in background when user switches out of music app</a:t>
            </a:r>
          </a:p>
          <a:p>
            <a:r>
              <a:rPr lang="en-CA" dirty="0" smtClean="0"/>
              <a:t>Two types of Service:</a:t>
            </a:r>
          </a:p>
          <a:p>
            <a:r>
              <a:rPr lang="en-CA" dirty="0" smtClean="0"/>
              <a:t>1) Started services</a:t>
            </a:r>
          </a:p>
          <a:p>
            <a:pPr lvl="1"/>
            <a:r>
              <a:rPr lang="en-CA" dirty="0" smtClean="0"/>
              <a:t>Keep running until work is complete.</a:t>
            </a:r>
          </a:p>
          <a:p>
            <a:pPr lvl="2"/>
            <a:r>
              <a:rPr lang="en-CA" dirty="0" smtClean="0"/>
              <a:t>Foreground Service (user is aware) – system prioritizes (tries not to kill) </a:t>
            </a:r>
          </a:p>
          <a:p>
            <a:pPr lvl="2"/>
            <a:r>
              <a:rPr lang="en-CA" dirty="0" smtClean="0"/>
              <a:t>Background Service (user is not aware) – can be killed more easily</a:t>
            </a:r>
          </a:p>
          <a:p>
            <a:r>
              <a:rPr lang="en-CA" dirty="0" smtClean="0"/>
              <a:t>2) Bound services</a:t>
            </a:r>
          </a:p>
          <a:p>
            <a:pPr lvl="1"/>
            <a:r>
              <a:rPr lang="en-CA" dirty="0" smtClean="0"/>
              <a:t>Functions as an API for another process (some other app/system starts it)</a:t>
            </a:r>
          </a:p>
          <a:p>
            <a:pPr lvl="1"/>
            <a:r>
              <a:rPr lang="en-CA" dirty="0" smtClean="0"/>
              <a:t>Bound service is the Server in client-server interface</a:t>
            </a:r>
            <a:endParaRPr lang="en-CA" dirty="0" smtClean="0"/>
          </a:p>
          <a:p>
            <a:pPr lvl="1"/>
            <a:r>
              <a:rPr lang="en-CA" dirty="0" smtClean="0"/>
              <a:t>Enables inter-process communication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99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Broadcast Receivers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Broadcast receiver enables system to deliver events to app outside user flow</a:t>
            </a:r>
          </a:p>
          <a:p>
            <a:r>
              <a:rPr lang="en-CA" dirty="0" smtClean="0"/>
              <a:t>Allows app to respond to system-wide broadcast announcements </a:t>
            </a:r>
          </a:p>
          <a:p>
            <a:r>
              <a:rPr lang="en-CA" dirty="0" smtClean="0"/>
              <a:t>Allows system to deliver messages to apps that aren’t currently running</a:t>
            </a:r>
          </a:p>
          <a:p>
            <a:r>
              <a:rPr lang="en-CA" dirty="0" smtClean="0"/>
              <a:t>Broadcasts can originate from system (battery low, screen off, picture captured)</a:t>
            </a:r>
          </a:p>
          <a:p>
            <a:r>
              <a:rPr lang="en-CA" dirty="0" smtClean="0"/>
              <a:t>Broadcasts can originate from apps (notify other apps of a completed download)</a:t>
            </a:r>
          </a:p>
          <a:p>
            <a:r>
              <a:rPr lang="en-CA" dirty="0" smtClean="0"/>
              <a:t>Broadcast receiver is a gateway to other components</a:t>
            </a:r>
          </a:p>
          <a:p>
            <a:r>
              <a:rPr lang="en-CA" dirty="0" smtClean="0"/>
              <a:t>Example: schedule a service to perform work from </a:t>
            </a:r>
            <a:r>
              <a:rPr lang="en-CA" dirty="0" err="1" smtClean="0"/>
              <a:t>BroadcastReceiver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5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 Provider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Content Provider manages a shared set of app data </a:t>
            </a:r>
          </a:p>
          <a:p>
            <a:r>
              <a:rPr lang="en-CA" dirty="0" smtClean="0"/>
              <a:t>Data can be stored in: file system, SQLite database, on web, etc.</a:t>
            </a:r>
          </a:p>
          <a:p>
            <a:r>
              <a:rPr lang="en-CA" dirty="0" smtClean="0"/>
              <a:t>Other apps can query/modify an app’s data through content provider</a:t>
            </a:r>
          </a:p>
          <a:p>
            <a:r>
              <a:rPr lang="en-CA" dirty="0" smtClean="0"/>
              <a:t>Example: Content Provider manages user’s contact information</a:t>
            </a:r>
          </a:p>
          <a:p>
            <a:pPr lvl="1"/>
            <a:r>
              <a:rPr lang="en-CA" dirty="0" smtClean="0"/>
              <a:t>Any app with permission can query/modify contact data through Content Provider</a:t>
            </a:r>
          </a:p>
          <a:p>
            <a:r>
              <a:rPr lang="en-CA" dirty="0" smtClean="0"/>
              <a:t>Can also be used to read/write app data that is not meant to be shared</a:t>
            </a:r>
          </a:p>
          <a:p>
            <a:r>
              <a:rPr lang="en-CA" dirty="0" smtClean="0"/>
              <a:t>Can think of Content Provider as abstraction of a database</a:t>
            </a:r>
          </a:p>
          <a:p>
            <a:r>
              <a:rPr lang="en-CA" dirty="0" smtClean="0"/>
              <a:t>System views Content Provider as entry point into app for publishing named data items identified by URI scheme 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615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CA" dirty="0" smtClean="0"/>
              <a:t>Activating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9493"/>
            <a:ext cx="12191999" cy="5551465"/>
          </a:xfrm>
        </p:spPr>
        <p:txBody>
          <a:bodyPr/>
          <a:lstStyle/>
          <a:p>
            <a:r>
              <a:rPr lang="en-CA" dirty="0" smtClean="0"/>
              <a:t>Android system design allows any app to start another app’s components</a:t>
            </a:r>
          </a:p>
          <a:p>
            <a:r>
              <a:rPr lang="en-CA" dirty="0" smtClean="0"/>
              <a:t>Example: camera app to capture photos can be started from any other app</a:t>
            </a:r>
          </a:p>
          <a:p>
            <a:r>
              <a:rPr lang="en-CA" dirty="0" smtClean="0"/>
              <a:t>Activities, Services, Broadcast Receivers all activated by an Intent</a:t>
            </a:r>
          </a:p>
          <a:p>
            <a:r>
              <a:rPr lang="en-CA" dirty="0" smtClean="0"/>
              <a:t>Intent is an asynchronous message binding individual components at runtime</a:t>
            </a:r>
          </a:p>
          <a:p>
            <a:r>
              <a:rPr lang="en-CA" dirty="0" smtClean="0"/>
              <a:t>Intent is a messenger requesting action from other components</a:t>
            </a:r>
          </a:p>
          <a:p>
            <a:r>
              <a:rPr lang="en-CA" dirty="0" smtClean="0"/>
              <a:t>For activities/services, intents define action to perform (view, send)</a:t>
            </a:r>
          </a:p>
          <a:p>
            <a:r>
              <a:rPr lang="en-CA" dirty="0" smtClean="0"/>
              <a:t>For broadcast receiver, intent defines the announcement being broadcasted</a:t>
            </a:r>
          </a:p>
          <a:p>
            <a:r>
              <a:rPr lang="en-CA" dirty="0" smtClean="0"/>
              <a:t>Content Providers not activated by intents, instead are activated when targeted by request from a </a:t>
            </a:r>
            <a:r>
              <a:rPr lang="en-CA" dirty="0" err="1" smtClean="0"/>
              <a:t>ContentResolver</a:t>
            </a:r>
            <a:endParaRPr lang="en-CA" dirty="0" smtClean="0"/>
          </a:p>
          <a:p>
            <a:r>
              <a:rPr lang="en-CA" dirty="0" err="1" smtClean="0"/>
              <a:t>ContentResolver</a:t>
            </a:r>
            <a:r>
              <a:rPr lang="en-CA" dirty="0" smtClean="0"/>
              <a:t> provides layer of abstraction between content provider and component requesting information, handling interactions with Content Provider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4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3574</Words>
  <Application>Microsoft Office PowerPoint</Application>
  <PresentationFormat>Widescreen</PresentationFormat>
  <Paragraphs>375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CS230  Developing Mobile Apps</vt:lpstr>
      <vt:lpstr>Application fundamentals</vt:lpstr>
      <vt:lpstr>Principle of least privilege </vt:lpstr>
      <vt:lpstr>App components</vt:lpstr>
      <vt:lpstr>Activities</vt:lpstr>
      <vt:lpstr>Services</vt:lpstr>
      <vt:lpstr>Broadcast Receivers</vt:lpstr>
      <vt:lpstr>Content Provider</vt:lpstr>
      <vt:lpstr>Activating components</vt:lpstr>
      <vt:lpstr>The manifest file AndroidManifest.xml</vt:lpstr>
      <vt:lpstr>Declaring Components</vt:lpstr>
      <vt:lpstr>Declaring component capabilities</vt:lpstr>
      <vt:lpstr>Declaring app requirements</vt:lpstr>
      <vt:lpstr>App resources</vt:lpstr>
      <vt:lpstr>End of overview</vt:lpstr>
      <vt:lpstr>More on Activity lifecycle</vt:lpstr>
      <vt:lpstr>Activity-lifecycle concepts</vt:lpstr>
      <vt:lpstr>onCreate()</vt:lpstr>
      <vt:lpstr>onStart()</vt:lpstr>
      <vt:lpstr>onResume()</vt:lpstr>
      <vt:lpstr>onPause()</vt:lpstr>
      <vt:lpstr>onStop()</vt:lpstr>
      <vt:lpstr>onDestroy()</vt:lpstr>
      <vt:lpstr>Activity state and ejection from memory</vt:lpstr>
      <vt:lpstr>Intents and intent filters </vt:lpstr>
      <vt:lpstr>Action test</vt:lpstr>
      <vt:lpstr>Data test</vt:lpstr>
      <vt:lpstr>Category</vt:lpstr>
      <vt:lpstr>Lab 3 reminder </vt:lpstr>
      <vt:lpstr>Common intents</vt:lpstr>
      <vt:lpstr>Create an alarm</vt:lpstr>
      <vt:lpstr>Add a calendar event</vt:lpstr>
      <vt:lpstr>Capture and return photo</vt:lpstr>
      <vt:lpstr>Insert a contact</vt:lpstr>
      <vt:lpstr>Compose email with attachment</vt:lpstr>
      <vt:lpstr>Show location on map</vt:lpstr>
      <vt:lpstr>Initiate phone call</vt:lpstr>
      <vt:lpstr>Load a web URL</vt:lpstr>
      <vt:lpstr>Complete list of common intents:</vt:lpstr>
      <vt:lpstr>Background tasks: guide to background processing</vt:lpstr>
      <vt:lpstr>Challenges in background processing</vt:lpstr>
      <vt:lpstr>Choosing the right solution for background work</vt:lpstr>
      <vt:lpstr>Best way to do background work?</vt:lpstr>
      <vt:lpstr>AsyncTask</vt:lpstr>
      <vt:lpstr>AsyncTask usage</vt:lpstr>
      <vt:lpstr>AsyncTask’s generic types</vt:lpstr>
      <vt:lpstr>4 steps of AsyncTask</vt:lpstr>
      <vt:lpstr>Lab 4: 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 Developing Mobile Apps</dc:title>
  <dc:creator>Russell Butler</dc:creator>
  <cp:lastModifiedBy>Russell Butler</cp:lastModifiedBy>
  <cp:revision>132</cp:revision>
  <dcterms:created xsi:type="dcterms:W3CDTF">2019-09-28T13:21:46Z</dcterms:created>
  <dcterms:modified xsi:type="dcterms:W3CDTF">2019-09-30T18:28:40Z</dcterms:modified>
</cp:coreProperties>
</file>