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CA84-13F0-3C45-8A46-40B4CEC19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56E00C-35B6-C248-851A-D6C9FB675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DEA9F5-83F8-AA46-9616-AE8E12C6B395}"/>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5" name="Footer Placeholder 4">
            <a:extLst>
              <a:ext uri="{FF2B5EF4-FFF2-40B4-BE49-F238E27FC236}">
                <a16:creationId xmlns:a16="http://schemas.microsoft.com/office/drawing/2014/main" id="{ECFF538B-FBF8-8D4A-8B00-52DDDD1AC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ADB04-AF43-2748-B335-178F4E4FAB97}"/>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19283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663D-00E4-E744-8FF1-852809DFD3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28BC47-DEEC-CD49-8592-9650A116A5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901FA-D390-684E-A2E9-AE3F80A752C8}"/>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5" name="Footer Placeholder 4">
            <a:extLst>
              <a:ext uri="{FF2B5EF4-FFF2-40B4-BE49-F238E27FC236}">
                <a16:creationId xmlns:a16="http://schemas.microsoft.com/office/drawing/2014/main" id="{2112EC24-A5E7-A542-BF95-FAB424511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9CD40-5048-514A-B6CC-C2FA69C7CA54}"/>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105013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09EEE8-927B-C54C-8C98-ECEE035004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6E75F-156A-7C47-A2FF-CD11828FF2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FD42A-D6ED-F246-B452-1A1205C6B9E5}"/>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5" name="Footer Placeholder 4">
            <a:extLst>
              <a:ext uri="{FF2B5EF4-FFF2-40B4-BE49-F238E27FC236}">
                <a16:creationId xmlns:a16="http://schemas.microsoft.com/office/drawing/2014/main" id="{FED23E1A-F641-F849-A484-BA70D748C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54F43-10D8-1041-8FC1-125EA8AD587B}"/>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81942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2033-B11A-B84C-880E-0A58C0AA2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46D31-ED96-264D-94CD-3282E74DC7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4D5BC-C973-5E4C-9460-FB85B0612BB3}"/>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5" name="Footer Placeholder 4">
            <a:extLst>
              <a:ext uri="{FF2B5EF4-FFF2-40B4-BE49-F238E27FC236}">
                <a16:creationId xmlns:a16="http://schemas.microsoft.com/office/drawing/2014/main" id="{A7C0F000-7709-1D45-8F9C-B6CA625CF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A0B97-E3FF-7143-AC34-FA979AD8E0B9}"/>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95342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E93E-2B7A-2A46-A685-79664B8E6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BF880F-97AF-AD46-8F32-6D64D8058B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7C9B1D-F642-4547-A808-7C9D4058AC78}"/>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5" name="Footer Placeholder 4">
            <a:extLst>
              <a:ext uri="{FF2B5EF4-FFF2-40B4-BE49-F238E27FC236}">
                <a16:creationId xmlns:a16="http://schemas.microsoft.com/office/drawing/2014/main" id="{8B1D9952-9CAE-9E4D-B205-05669AEF5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AF3EA-E313-0C41-8A23-8F7448DB83B5}"/>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314036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A0EA-DD25-D64A-8967-3BAF9BE2E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AE7D9-7DD8-514A-A258-C627A1F652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2A7A75-86FA-B14C-B101-AB7F9E11C1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ACBFD7-00DF-3349-BEB8-D609E7DB452D}"/>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6" name="Footer Placeholder 5">
            <a:extLst>
              <a:ext uri="{FF2B5EF4-FFF2-40B4-BE49-F238E27FC236}">
                <a16:creationId xmlns:a16="http://schemas.microsoft.com/office/drawing/2014/main" id="{8D43F2C3-C28D-FB49-B809-57A222EE2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558D1-CA33-9F4A-8C46-9ECC878DD5A4}"/>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395127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117C-59B0-A14E-BFF6-255072F9F6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625286-761F-8445-A6BD-AF37804BD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C09B45-0253-3749-B98C-C241218AAE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1FCB82-BFF9-E547-BAB0-954C3088D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1D7DAB-41E6-1743-AF0B-BA42D600CD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E6B160-43C3-4944-8F6C-EE6D6972336D}"/>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8" name="Footer Placeholder 7">
            <a:extLst>
              <a:ext uri="{FF2B5EF4-FFF2-40B4-BE49-F238E27FC236}">
                <a16:creationId xmlns:a16="http://schemas.microsoft.com/office/drawing/2014/main" id="{1E47122D-E0A6-E14D-BB3E-9B83FDB03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46D733-B991-2D40-8895-4B17ADC08C4F}"/>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186979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3075-B1D7-B64F-AB29-EDCD43363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A0D86B-C256-B34D-9570-ABD570FC4AAD}"/>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4" name="Footer Placeholder 3">
            <a:extLst>
              <a:ext uri="{FF2B5EF4-FFF2-40B4-BE49-F238E27FC236}">
                <a16:creationId xmlns:a16="http://schemas.microsoft.com/office/drawing/2014/main" id="{D9137D20-BF91-EC41-AF90-22CF52CEBB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566E7A-2403-F948-8CCE-791BC605CF1E}"/>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31525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0D04A-FCFE-834B-B73A-B7B81F9485B2}"/>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3" name="Footer Placeholder 2">
            <a:extLst>
              <a:ext uri="{FF2B5EF4-FFF2-40B4-BE49-F238E27FC236}">
                <a16:creationId xmlns:a16="http://schemas.microsoft.com/office/drawing/2014/main" id="{E6F1DF44-74C3-B941-8420-E94357E37A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3AC5AD-4CD2-6B4B-8EF2-AE6DD041D332}"/>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83980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3062-61B5-2A44-8416-D756CAC8E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AFCEEB-FB64-8D41-842D-7CE2B6461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3256B-E1D8-4846-9DA3-3A90F200A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C02C0C-BBEB-DD40-AAC9-B2F90DA9ACFA}"/>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6" name="Footer Placeholder 5">
            <a:extLst>
              <a:ext uri="{FF2B5EF4-FFF2-40B4-BE49-F238E27FC236}">
                <a16:creationId xmlns:a16="http://schemas.microsoft.com/office/drawing/2014/main" id="{B8C1A59E-1618-D84E-8D92-05D9A5873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DE6FD-A40A-B54F-BA23-4031D297ECFF}"/>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680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2465-F5C7-7945-9BB8-2CC2AD9F3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37116A-DDDE-B147-B0B7-75FE3531A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33DD1-E4D9-6344-8922-424F0F844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2086E9-8A6D-8642-B874-ECBEDE8CAA28}"/>
              </a:ext>
            </a:extLst>
          </p:cNvPr>
          <p:cNvSpPr>
            <a:spLocks noGrp="1"/>
          </p:cNvSpPr>
          <p:nvPr>
            <p:ph type="dt" sz="half" idx="10"/>
          </p:nvPr>
        </p:nvSpPr>
        <p:spPr/>
        <p:txBody>
          <a:bodyPr/>
          <a:lstStyle/>
          <a:p>
            <a:fld id="{4FA04B2B-2E8D-714B-A861-B8FF90B2AA5A}" type="datetimeFigureOut">
              <a:rPr lang="en-US" smtClean="0"/>
              <a:t>10/15/2019</a:t>
            </a:fld>
            <a:endParaRPr lang="en-US"/>
          </a:p>
        </p:txBody>
      </p:sp>
      <p:sp>
        <p:nvSpPr>
          <p:cNvPr id="6" name="Footer Placeholder 5">
            <a:extLst>
              <a:ext uri="{FF2B5EF4-FFF2-40B4-BE49-F238E27FC236}">
                <a16:creationId xmlns:a16="http://schemas.microsoft.com/office/drawing/2014/main" id="{D50BE6A2-6886-B34F-8636-318876D8B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642D4-D58E-E24F-B266-E98B213DBD90}"/>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154061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B5305-9997-3940-A940-9E39EAFA4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57C098-8054-B644-8307-023DE3E2B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2E007-87D8-4149-B4CB-24940DB06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04B2B-2E8D-714B-A861-B8FF90B2AA5A}" type="datetimeFigureOut">
              <a:rPr lang="en-US" smtClean="0"/>
              <a:t>10/15/2019</a:t>
            </a:fld>
            <a:endParaRPr lang="en-US"/>
          </a:p>
        </p:txBody>
      </p:sp>
      <p:sp>
        <p:nvSpPr>
          <p:cNvPr id="5" name="Footer Placeholder 4">
            <a:extLst>
              <a:ext uri="{FF2B5EF4-FFF2-40B4-BE49-F238E27FC236}">
                <a16:creationId xmlns:a16="http://schemas.microsoft.com/office/drawing/2014/main" id="{E84463C1-6BFE-D04E-BD1F-DE4C6A76A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E840F2-6FD8-1B4E-A5B0-5D7EE34FC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926C5-CE0A-9640-8FB9-8AF227624503}" type="slidenum">
              <a:rPr lang="en-US" smtClean="0"/>
              <a:t>‹#›</a:t>
            </a:fld>
            <a:endParaRPr lang="en-US"/>
          </a:p>
        </p:txBody>
      </p:sp>
    </p:spTree>
    <p:extLst>
      <p:ext uri="{BB962C8B-B14F-4D97-AF65-F5344CB8AC3E}">
        <p14:creationId xmlns:p14="http://schemas.microsoft.com/office/powerpoint/2010/main" val="119075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8591281/example-of-aidl-u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179C-238C-944C-970F-8FFE3E796757}"/>
              </a:ext>
            </a:extLst>
          </p:cNvPr>
          <p:cNvSpPr>
            <a:spLocks noGrp="1"/>
          </p:cNvSpPr>
          <p:nvPr>
            <p:ph type="ctrTitle"/>
          </p:nvPr>
        </p:nvSpPr>
        <p:spPr/>
        <p:txBody>
          <a:bodyPr/>
          <a:lstStyle/>
          <a:p>
            <a:r>
              <a:rPr lang="en-US" dirty="0"/>
              <a:t>CS230</a:t>
            </a:r>
            <a:br>
              <a:rPr lang="en-US" dirty="0"/>
            </a:br>
            <a:r>
              <a:rPr lang="en-US" dirty="0"/>
              <a:t>Developing Mobile Apps</a:t>
            </a:r>
          </a:p>
        </p:txBody>
      </p:sp>
      <p:sp>
        <p:nvSpPr>
          <p:cNvPr id="3" name="Subtitle 2">
            <a:extLst>
              <a:ext uri="{FF2B5EF4-FFF2-40B4-BE49-F238E27FC236}">
                <a16:creationId xmlns:a16="http://schemas.microsoft.com/office/drawing/2014/main" id="{B37541E7-8EE6-6E4A-B245-54FD7AB87F0C}"/>
              </a:ext>
            </a:extLst>
          </p:cNvPr>
          <p:cNvSpPr>
            <a:spLocks noGrp="1"/>
          </p:cNvSpPr>
          <p:nvPr>
            <p:ph type="subTitle" idx="1"/>
          </p:nvPr>
        </p:nvSpPr>
        <p:spPr/>
        <p:txBody>
          <a:bodyPr/>
          <a:lstStyle/>
          <a:p>
            <a:r>
              <a:rPr lang="en-US" dirty="0"/>
              <a:t>Lecture 10</a:t>
            </a:r>
          </a:p>
        </p:txBody>
      </p:sp>
    </p:spTree>
    <p:extLst>
      <p:ext uri="{BB962C8B-B14F-4D97-AF65-F5344CB8AC3E}">
        <p14:creationId xmlns:p14="http://schemas.microsoft.com/office/powerpoint/2010/main" val="390421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6328881" cy="1017142"/>
          </a:xfrm>
        </p:spPr>
        <p:txBody>
          <a:bodyPr/>
          <a:lstStyle/>
          <a:p>
            <a:r>
              <a:rPr lang="en-US" dirty="0"/>
              <a:t>Activity Implementation</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6328881" cy="5448477"/>
          </a:xfrm>
        </p:spPr>
        <p:txBody>
          <a:bodyPr/>
          <a:lstStyle/>
          <a:p>
            <a:r>
              <a:rPr lang="en-US" dirty="0"/>
              <a:t>Example of an activity that binds to </a:t>
            </a:r>
            <a:r>
              <a:rPr lang="en-US" dirty="0" err="1"/>
              <a:t>LocalService</a:t>
            </a:r>
            <a:r>
              <a:rPr lang="en-US" dirty="0"/>
              <a:t> and calls </a:t>
            </a:r>
            <a:r>
              <a:rPr lang="en-US" dirty="0" err="1"/>
              <a:t>getRandomNumber</a:t>
            </a:r>
            <a:r>
              <a:rPr lang="en-US" dirty="0"/>
              <a:t> when a button is clicked</a:t>
            </a:r>
          </a:p>
          <a:p>
            <a:r>
              <a:rPr lang="en-US" dirty="0"/>
              <a:t>Shows how client binds to service using implementation of </a:t>
            </a:r>
            <a:r>
              <a:rPr lang="en-US" dirty="0" err="1"/>
              <a:t>ServiceConnection</a:t>
            </a:r>
            <a:r>
              <a:rPr lang="en-US" dirty="0"/>
              <a:t> and </a:t>
            </a:r>
            <a:r>
              <a:rPr lang="en-US" dirty="0" err="1"/>
              <a:t>onServiceConnected</a:t>
            </a:r>
            <a:r>
              <a:rPr lang="en-US" dirty="0"/>
              <a:t>() callback</a:t>
            </a:r>
          </a:p>
        </p:txBody>
      </p:sp>
      <p:sp>
        <p:nvSpPr>
          <p:cNvPr id="5" name="Rectangle 4">
            <a:extLst>
              <a:ext uri="{FF2B5EF4-FFF2-40B4-BE49-F238E27FC236}">
                <a16:creationId xmlns:a16="http://schemas.microsoft.com/office/drawing/2014/main" id="{E09E768F-B0B4-F242-9F18-2FD2EAA2D25E}"/>
              </a:ext>
            </a:extLst>
          </p:cNvPr>
          <p:cNvSpPr/>
          <p:nvPr/>
        </p:nvSpPr>
        <p:spPr>
          <a:xfrm>
            <a:off x="6869987" y="20548"/>
            <a:ext cx="5089132" cy="6817251"/>
          </a:xfrm>
          <a:prstGeom prst="rect">
            <a:avLst/>
          </a:prstGeom>
        </p:spPr>
        <p:txBody>
          <a:bodyPr wrap="square">
            <a:spAutoFit/>
          </a:bodyPr>
          <a:lstStyle/>
          <a:p>
            <a:r>
              <a:rPr lang="en-CA" sz="950" b="1" dirty="0">
                <a:solidFill>
                  <a:srgbClr val="000080"/>
                </a:solidFill>
                <a:effectLst/>
              </a:rPr>
              <a:t>public class </a:t>
            </a:r>
            <a:r>
              <a:rPr lang="en-CA" sz="950" dirty="0" err="1"/>
              <a:t>BindingActivity</a:t>
            </a:r>
            <a:r>
              <a:rPr lang="en-CA" sz="950" dirty="0"/>
              <a:t> </a:t>
            </a:r>
            <a:r>
              <a:rPr lang="en-CA" sz="950" b="1" dirty="0">
                <a:solidFill>
                  <a:srgbClr val="000080"/>
                </a:solidFill>
                <a:effectLst/>
              </a:rPr>
              <a:t>extends </a:t>
            </a:r>
            <a:r>
              <a:rPr lang="en-CA" sz="950" dirty="0"/>
              <a:t>Activity {</a:t>
            </a:r>
            <a:br>
              <a:rPr lang="en-CA" sz="950" dirty="0"/>
            </a:br>
            <a:r>
              <a:rPr lang="en-CA" sz="950" dirty="0"/>
              <a:t>    </a:t>
            </a:r>
            <a:r>
              <a:rPr lang="en-CA" sz="950" dirty="0" err="1"/>
              <a:t>LocalService</a:t>
            </a:r>
            <a:r>
              <a:rPr lang="en-CA" sz="950" dirty="0"/>
              <a:t> </a:t>
            </a:r>
            <a:r>
              <a:rPr lang="en-CA" sz="950" b="1" dirty="0" err="1">
                <a:solidFill>
                  <a:srgbClr val="660E7A"/>
                </a:solidFill>
                <a:effectLst/>
              </a:rPr>
              <a:t>mService</a:t>
            </a:r>
            <a:r>
              <a:rPr lang="en-CA" sz="950" dirty="0"/>
              <a:t>;</a:t>
            </a:r>
            <a:br>
              <a:rPr lang="en-CA" sz="950" dirty="0"/>
            </a:br>
            <a:r>
              <a:rPr lang="en-CA" sz="950" dirty="0"/>
              <a:t>    </a:t>
            </a:r>
            <a:r>
              <a:rPr lang="en-CA" sz="950" b="1" dirty="0" err="1">
                <a:solidFill>
                  <a:srgbClr val="000080"/>
                </a:solidFill>
                <a:effectLst/>
              </a:rPr>
              <a:t>boolean</a:t>
            </a:r>
            <a:r>
              <a:rPr lang="en-CA" sz="950" b="1" dirty="0">
                <a:solidFill>
                  <a:srgbClr val="000080"/>
                </a:solidFill>
                <a:effectLst/>
              </a:rPr>
              <a:t> </a:t>
            </a:r>
            <a:r>
              <a:rPr lang="en-CA" sz="950" b="1" dirty="0" err="1">
                <a:solidFill>
                  <a:srgbClr val="660E7A"/>
                </a:solidFill>
                <a:effectLst/>
              </a:rPr>
              <a:t>mBound</a:t>
            </a:r>
            <a:r>
              <a:rPr lang="en-CA" sz="950" b="1" dirty="0">
                <a:solidFill>
                  <a:srgbClr val="660E7A"/>
                </a:solidFill>
                <a:effectLst/>
              </a:rPr>
              <a:t> </a:t>
            </a:r>
            <a:r>
              <a:rPr lang="en-CA" sz="950" dirty="0"/>
              <a:t>= </a:t>
            </a:r>
            <a:r>
              <a:rPr lang="en-CA" sz="950" b="1" dirty="0">
                <a:solidFill>
                  <a:srgbClr val="000080"/>
                </a:solidFill>
                <a:effectLst/>
              </a:rPr>
              <a:t>false</a:t>
            </a:r>
            <a:r>
              <a:rPr lang="en-CA" sz="950" dirty="0"/>
              <a:t>;</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protected void </a:t>
            </a:r>
            <a:r>
              <a:rPr lang="en-CA" sz="950" dirty="0" err="1"/>
              <a:t>onCreate</a:t>
            </a:r>
            <a:r>
              <a:rPr lang="en-CA" sz="950" dirty="0"/>
              <a:t>(Bundle </a:t>
            </a:r>
            <a:r>
              <a:rPr lang="en-CA" sz="950" dirty="0" err="1"/>
              <a:t>savedInstanceState</a:t>
            </a:r>
            <a:r>
              <a:rPr lang="en-CA" sz="950" dirty="0"/>
              <a:t>) {</a:t>
            </a:r>
            <a:br>
              <a:rPr lang="en-CA" sz="950" dirty="0"/>
            </a:br>
            <a:r>
              <a:rPr lang="en-CA" sz="950" dirty="0"/>
              <a:t>        </a:t>
            </a:r>
            <a:r>
              <a:rPr lang="en-CA" sz="950" b="1" dirty="0" err="1">
                <a:solidFill>
                  <a:srgbClr val="000080"/>
                </a:solidFill>
                <a:effectLst/>
              </a:rPr>
              <a:t>super</a:t>
            </a:r>
            <a:r>
              <a:rPr lang="en-CA" sz="950" dirty="0" err="1"/>
              <a:t>.onCreate</a:t>
            </a:r>
            <a:r>
              <a:rPr lang="en-CA" sz="950" dirty="0"/>
              <a:t>(</a:t>
            </a:r>
            <a:r>
              <a:rPr lang="en-CA" sz="950" dirty="0" err="1"/>
              <a:t>savedInstanceState</a:t>
            </a:r>
            <a:r>
              <a:rPr lang="en-CA" sz="950" dirty="0"/>
              <a:t>);</a:t>
            </a:r>
            <a:br>
              <a:rPr lang="en-CA" sz="950" dirty="0"/>
            </a:br>
            <a:r>
              <a:rPr lang="en-CA" sz="950" dirty="0"/>
              <a:t>        </a:t>
            </a:r>
            <a:r>
              <a:rPr lang="en-CA" sz="950" dirty="0" err="1"/>
              <a:t>setContentView</a:t>
            </a:r>
            <a:r>
              <a:rPr lang="en-CA" sz="950" dirty="0"/>
              <a:t>(</a:t>
            </a:r>
            <a:r>
              <a:rPr lang="en-CA" sz="950" dirty="0" err="1"/>
              <a:t>R.layout.main</a:t>
            </a:r>
            <a:r>
              <a:rPr lang="en-CA" sz="950" dirty="0"/>
              <a:t>);</a:t>
            </a:r>
            <a:br>
              <a:rPr lang="en-CA" sz="950" dirty="0"/>
            </a:br>
            <a:r>
              <a:rPr lang="en-CA" sz="950" dirty="0"/>
              <a:t>    }</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protected void </a:t>
            </a:r>
            <a:r>
              <a:rPr lang="en-CA" sz="950" dirty="0" err="1"/>
              <a:t>onStart</a:t>
            </a:r>
            <a:r>
              <a:rPr lang="en-CA" sz="950" dirty="0"/>
              <a:t>() {</a:t>
            </a:r>
            <a:br>
              <a:rPr lang="en-CA" sz="950" dirty="0"/>
            </a:br>
            <a:r>
              <a:rPr lang="en-CA" sz="950" dirty="0"/>
              <a:t>        </a:t>
            </a:r>
            <a:r>
              <a:rPr lang="en-CA" sz="950" b="1" dirty="0" err="1">
                <a:solidFill>
                  <a:srgbClr val="000080"/>
                </a:solidFill>
                <a:effectLst/>
              </a:rPr>
              <a:t>super</a:t>
            </a:r>
            <a:r>
              <a:rPr lang="en-CA" sz="950" dirty="0" err="1"/>
              <a:t>.onStart</a:t>
            </a:r>
            <a:r>
              <a:rPr lang="en-CA" sz="950" dirty="0"/>
              <a:t>();</a:t>
            </a:r>
            <a:br>
              <a:rPr lang="en-CA" sz="950" dirty="0"/>
            </a:br>
            <a:r>
              <a:rPr lang="en-CA" sz="950" dirty="0"/>
              <a:t>        </a:t>
            </a:r>
            <a:r>
              <a:rPr lang="en-CA" sz="950" i="1" dirty="0">
                <a:solidFill>
                  <a:srgbClr val="808080"/>
                </a:solidFill>
                <a:effectLst/>
              </a:rPr>
              <a:t>// Bind to </a:t>
            </a:r>
            <a:r>
              <a:rPr lang="en-CA" sz="950" i="1" dirty="0" err="1">
                <a:solidFill>
                  <a:srgbClr val="808080"/>
                </a:solidFill>
                <a:effectLst/>
              </a:rPr>
              <a:t>LocalService</a:t>
            </a:r>
            <a:r>
              <a:rPr lang="en-CA" sz="950" i="1" dirty="0">
                <a:solidFill>
                  <a:srgbClr val="808080"/>
                </a:solidFill>
                <a:effectLst/>
              </a:rPr>
              <a:t/>
            </a:r>
            <a:br>
              <a:rPr lang="en-CA" sz="950" i="1" dirty="0">
                <a:solidFill>
                  <a:srgbClr val="808080"/>
                </a:solidFill>
                <a:effectLst/>
              </a:rPr>
            </a:br>
            <a:r>
              <a:rPr lang="en-CA" sz="950" i="1" dirty="0">
                <a:solidFill>
                  <a:srgbClr val="808080"/>
                </a:solidFill>
                <a:effectLst/>
              </a:rPr>
              <a:t>        </a:t>
            </a:r>
            <a:r>
              <a:rPr lang="en-CA" sz="950" dirty="0"/>
              <a:t>Intent intent = </a:t>
            </a:r>
            <a:r>
              <a:rPr lang="en-CA" sz="950" b="1" dirty="0">
                <a:solidFill>
                  <a:srgbClr val="000080"/>
                </a:solidFill>
                <a:effectLst/>
              </a:rPr>
              <a:t>new </a:t>
            </a:r>
            <a:r>
              <a:rPr lang="en-CA" sz="950" dirty="0"/>
              <a:t>Intent(</a:t>
            </a:r>
            <a:r>
              <a:rPr lang="en-CA" sz="950" b="1" dirty="0">
                <a:solidFill>
                  <a:srgbClr val="000080"/>
                </a:solidFill>
                <a:effectLst/>
              </a:rPr>
              <a:t>this</a:t>
            </a:r>
            <a:r>
              <a:rPr lang="en-CA" sz="950" dirty="0"/>
              <a:t>, </a:t>
            </a:r>
            <a:r>
              <a:rPr lang="en-CA" sz="950" dirty="0" err="1"/>
              <a:t>LocalService.</a:t>
            </a:r>
            <a:r>
              <a:rPr lang="en-CA" sz="950" b="1" dirty="0" err="1">
                <a:solidFill>
                  <a:srgbClr val="000080"/>
                </a:solidFill>
                <a:effectLst/>
              </a:rPr>
              <a:t>class</a:t>
            </a:r>
            <a:r>
              <a:rPr lang="en-CA" sz="950" dirty="0"/>
              <a:t>);</a:t>
            </a:r>
            <a:br>
              <a:rPr lang="en-CA" sz="950" dirty="0"/>
            </a:br>
            <a:r>
              <a:rPr lang="en-CA" sz="950" dirty="0"/>
              <a:t>        </a:t>
            </a:r>
            <a:r>
              <a:rPr lang="en-CA" sz="950" dirty="0" err="1"/>
              <a:t>bindService</a:t>
            </a:r>
            <a:r>
              <a:rPr lang="en-CA" sz="950" dirty="0"/>
              <a:t>(intent, </a:t>
            </a:r>
            <a:r>
              <a:rPr lang="en-CA" sz="950" b="1" dirty="0">
                <a:solidFill>
                  <a:srgbClr val="660E7A"/>
                </a:solidFill>
                <a:effectLst/>
              </a:rPr>
              <a:t>connection</a:t>
            </a:r>
            <a:r>
              <a:rPr lang="en-CA" sz="950" dirty="0"/>
              <a:t>, </a:t>
            </a:r>
            <a:r>
              <a:rPr lang="en-CA" sz="950" dirty="0" err="1"/>
              <a:t>Context.</a:t>
            </a:r>
            <a:r>
              <a:rPr lang="en-CA" sz="950" b="1" i="1" dirty="0" err="1">
                <a:solidFill>
                  <a:srgbClr val="660E7A"/>
                </a:solidFill>
                <a:effectLst/>
              </a:rPr>
              <a:t>BIND_AUTO_CREATE</a:t>
            </a:r>
            <a:r>
              <a:rPr lang="en-CA" sz="950" dirty="0"/>
              <a:t>);</a:t>
            </a:r>
            <a:br>
              <a:rPr lang="en-CA" sz="950" dirty="0"/>
            </a:br>
            <a:r>
              <a:rPr lang="en-CA" sz="950" dirty="0"/>
              <a:t>    }</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protected void </a:t>
            </a:r>
            <a:r>
              <a:rPr lang="en-CA" sz="950" dirty="0" err="1"/>
              <a:t>onStop</a:t>
            </a:r>
            <a:r>
              <a:rPr lang="en-CA" sz="950" dirty="0"/>
              <a:t>() {</a:t>
            </a:r>
            <a:br>
              <a:rPr lang="en-CA" sz="950" dirty="0"/>
            </a:br>
            <a:r>
              <a:rPr lang="en-CA" sz="950" dirty="0"/>
              <a:t>        </a:t>
            </a:r>
            <a:r>
              <a:rPr lang="en-CA" sz="950" b="1" dirty="0" err="1">
                <a:solidFill>
                  <a:srgbClr val="000080"/>
                </a:solidFill>
                <a:effectLst/>
              </a:rPr>
              <a:t>super</a:t>
            </a:r>
            <a:r>
              <a:rPr lang="en-CA" sz="950" dirty="0" err="1"/>
              <a:t>.onStop</a:t>
            </a:r>
            <a:r>
              <a:rPr lang="en-CA" sz="950" dirty="0"/>
              <a:t>();</a:t>
            </a:r>
            <a:br>
              <a:rPr lang="en-CA" sz="950" dirty="0"/>
            </a:br>
            <a:r>
              <a:rPr lang="en-CA" sz="950" dirty="0"/>
              <a:t>        </a:t>
            </a:r>
            <a:r>
              <a:rPr lang="en-CA" sz="950" dirty="0" err="1"/>
              <a:t>unbindService</a:t>
            </a:r>
            <a:r>
              <a:rPr lang="en-CA" sz="950" dirty="0"/>
              <a:t>(</a:t>
            </a:r>
            <a:r>
              <a:rPr lang="en-CA" sz="950" b="1" dirty="0">
                <a:solidFill>
                  <a:srgbClr val="660E7A"/>
                </a:solidFill>
                <a:effectLst/>
              </a:rPr>
              <a:t>connection</a:t>
            </a:r>
            <a:r>
              <a:rPr lang="en-CA" sz="950" dirty="0"/>
              <a:t>);</a:t>
            </a:r>
            <a:br>
              <a:rPr lang="en-CA" sz="950" dirty="0"/>
            </a:br>
            <a:r>
              <a:rPr lang="en-CA" sz="950" dirty="0"/>
              <a:t>        </a:t>
            </a:r>
            <a:r>
              <a:rPr lang="en-CA" sz="950" b="1" dirty="0" err="1">
                <a:solidFill>
                  <a:srgbClr val="660E7A"/>
                </a:solidFill>
                <a:effectLst/>
              </a:rPr>
              <a:t>mBound</a:t>
            </a:r>
            <a:r>
              <a:rPr lang="en-CA" sz="950" b="1" dirty="0">
                <a:solidFill>
                  <a:srgbClr val="660E7A"/>
                </a:solidFill>
                <a:effectLst/>
              </a:rPr>
              <a:t> </a:t>
            </a:r>
            <a:r>
              <a:rPr lang="en-CA" sz="950" dirty="0"/>
              <a:t>= </a:t>
            </a:r>
            <a:r>
              <a:rPr lang="en-CA" sz="950" b="1" dirty="0">
                <a:solidFill>
                  <a:srgbClr val="000080"/>
                </a:solidFill>
                <a:effectLst/>
              </a:rPr>
              <a:t>false</a:t>
            </a:r>
            <a:r>
              <a:rPr lang="en-CA" sz="950" dirty="0"/>
              <a:t>;</a:t>
            </a:r>
            <a:br>
              <a:rPr lang="en-CA" sz="950" dirty="0"/>
            </a:br>
            <a:r>
              <a:rPr lang="en-CA" sz="950" dirty="0"/>
              <a:t>    }</a:t>
            </a:r>
            <a:br>
              <a:rPr lang="en-CA" sz="950" dirty="0"/>
            </a:br>
            <a:r>
              <a:rPr lang="en-CA" sz="950" dirty="0"/>
              <a:t>    </a:t>
            </a:r>
            <a:r>
              <a:rPr lang="en-CA" sz="950" b="1" dirty="0">
                <a:solidFill>
                  <a:srgbClr val="000080"/>
                </a:solidFill>
                <a:effectLst/>
              </a:rPr>
              <a:t>public void </a:t>
            </a:r>
            <a:r>
              <a:rPr lang="en-CA" sz="950" dirty="0" err="1"/>
              <a:t>onButtonClick</a:t>
            </a:r>
            <a:r>
              <a:rPr lang="en-CA" sz="950" dirty="0"/>
              <a:t>(View v) {</a:t>
            </a:r>
            <a:br>
              <a:rPr lang="en-CA" sz="950" dirty="0"/>
            </a:br>
            <a:r>
              <a:rPr lang="en-CA" sz="950" dirty="0"/>
              <a:t>        </a:t>
            </a:r>
            <a:r>
              <a:rPr lang="en-CA" sz="950" b="1" dirty="0">
                <a:solidFill>
                  <a:srgbClr val="000080"/>
                </a:solidFill>
                <a:effectLst/>
              </a:rPr>
              <a:t>if </a:t>
            </a:r>
            <a:r>
              <a:rPr lang="en-CA" sz="950" dirty="0"/>
              <a:t>(</a:t>
            </a:r>
            <a:r>
              <a:rPr lang="en-CA" sz="950" b="1" dirty="0" err="1">
                <a:solidFill>
                  <a:srgbClr val="660E7A"/>
                </a:solidFill>
                <a:effectLst/>
              </a:rPr>
              <a:t>mBound</a:t>
            </a:r>
            <a:r>
              <a:rPr lang="en-CA" sz="950" dirty="0"/>
              <a:t>) {</a:t>
            </a:r>
            <a:br>
              <a:rPr lang="en-CA" sz="950" dirty="0"/>
            </a:br>
            <a:r>
              <a:rPr lang="en-CA" sz="950" dirty="0"/>
              <a:t>            </a:t>
            </a:r>
            <a:r>
              <a:rPr lang="en-CA" sz="950" i="1" dirty="0">
                <a:solidFill>
                  <a:srgbClr val="808080"/>
                </a:solidFill>
                <a:effectLst/>
              </a:rPr>
              <a:t>// Call a method from the </a:t>
            </a:r>
            <a:r>
              <a:rPr lang="en-CA" sz="950" i="1" dirty="0" err="1">
                <a:solidFill>
                  <a:srgbClr val="808080"/>
                </a:solidFill>
                <a:effectLst/>
              </a:rPr>
              <a:t>LocalService</a:t>
            </a:r>
            <a:r>
              <a:rPr lang="en-CA" sz="950" i="1" dirty="0">
                <a:solidFill>
                  <a:srgbClr val="808080"/>
                </a:solidFill>
                <a:effectLst/>
              </a:rPr>
              <a:t>.</a:t>
            </a:r>
            <a:br>
              <a:rPr lang="en-CA" sz="950" i="1" dirty="0">
                <a:solidFill>
                  <a:srgbClr val="808080"/>
                </a:solidFill>
                <a:effectLst/>
              </a:rPr>
            </a:br>
            <a:r>
              <a:rPr lang="en-CA" sz="950" i="1" dirty="0">
                <a:solidFill>
                  <a:srgbClr val="808080"/>
                </a:solidFill>
                <a:effectLst/>
              </a:rPr>
              <a:t>            // However, if this call were something that might hang, then this request should</a:t>
            </a:r>
            <a:br>
              <a:rPr lang="en-CA" sz="950" i="1" dirty="0">
                <a:solidFill>
                  <a:srgbClr val="808080"/>
                </a:solidFill>
                <a:effectLst/>
              </a:rPr>
            </a:br>
            <a:r>
              <a:rPr lang="en-CA" sz="950" i="1" dirty="0">
                <a:solidFill>
                  <a:srgbClr val="808080"/>
                </a:solidFill>
                <a:effectLst/>
              </a:rPr>
              <a:t>            // occur in a separate thread to avoid slowing down the activity performance.</a:t>
            </a:r>
            <a:br>
              <a:rPr lang="en-CA" sz="950" i="1" dirty="0">
                <a:solidFill>
                  <a:srgbClr val="808080"/>
                </a:solidFill>
                <a:effectLst/>
              </a:rPr>
            </a:br>
            <a:r>
              <a:rPr lang="en-CA" sz="950" i="1" dirty="0">
                <a:solidFill>
                  <a:srgbClr val="808080"/>
                </a:solidFill>
                <a:effectLst/>
              </a:rPr>
              <a:t>            </a:t>
            </a:r>
            <a:r>
              <a:rPr lang="en-CA" sz="950" b="1" dirty="0" err="1">
                <a:solidFill>
                  <a:srgbClr val="000080"/>
                </a:solidFill>
                <a:effectLst/>
              </a:rPr>
              <a:t>int</a:t>
            </a:r>
            <a:r>
              <a:rPr lang="en-CA" sz="950" b="1" dirty="0">
                <a:solidFill>
                  <a:srgbClr val="000080"/>
                </a:solidFill>
                <a:effectLst/>
              </a:rPr>
              <a:t> </a:t>
            </a:r>
            <a:r>
              <a:rPr lang="en-CA" sz="950" dirty="0" err="1"/>
              <a:t>num</a:t>
            </a:r>
            <a:r>
              <a:rPr lang="en-CA" sz="950" dirty="0"/>
              <a:t> = </a:t>
            </a:r>
            <a:r>
              <a:rPr lang="en-CA" sz="950" b="1" dirty="0" err="1">
                <a:solidFill>
                  <a:srgbClr val="660E7A"/>
                </a:solidFill>
                <a:effectLst/>
              </a:rPr>
              <a:t>mService</a:t>
            </a:r>
            <a:r>
              <a:rPr lang="en-CA" sz="950" dirty="0" err="1"/>
              <a:t>.getRandomNumber</a:t>
            </a:r>
            <a:r>
              <a:rPr lang="en-CA" sz="950" dirty="0"/>
              <a:t>();</a:t>
            </a:r>
            <a:br>
              <a:rPr lang="en-CA" sz="950" dirty="0"/>
            </a:br>
            <a:r>
              <a:rPr lang="en-CA" sz="950" dirty="0"/>
              <a:t>            </a:t>
            </a:r>
            <a:r>
              <a:rPr lang="en-CA" sz="950" dirty="0" err="1"/>
              <a:t>Toast.</a:t>
            </a:r>
            <a:r>
              <a:rPr lang="en-CA" sz="950" i="1" dirty="0" err="1">
                <a:effectLst/>
              </a:rPr>
              <a:t>makeText</a:t>
            </a:r>
            <a:r>
              <a:rPr lang="en-CA" sz="950" dirty="0"/>
              <a:t>(</a:t>
            </a:r>
            <a:r>
              <a:rPr lang="en-CA" sz="950" b="1" dirty="0">
                <a:solidFill>
                  <a:srgbClr val="000080"/>
                </a:solidFill>
                <a:effectLst/>
              </a:rPr>
              <a:t>this</a:t>
            </a:r>
            <a:r>
              <a:rPr lang="en-CA" sz="950" dirty="0"/>
              <a:t>, </a:t>
            </a:r>
            <a:r>
              <a:rPr lang="en-CA" sz="950" b="1" dirty="0">
                <a:solidFill>
                  <a:srgbClr val="008000"/>
                </a:solidFill>
                <a:effectLst/>
              </a:rPr>
              <a:t>"number: " </a:t>
            </a:r>
            <a:r>
              <a:rPr lang="en-CA" sz="950" dirty="0"/>
              <a:t>+ </a:t>
            </a:r>
            <a:r>
              <a:rPr lang="en-CA" sz="950" dirty="0" err="1"/>
              <a:t>num</a:t>
            </a:r>
            <a:r>
              <a:rPr lang="en-CA" sz="950" dirty="0"/>
              <a:t>, </a:t>
            </a:r>
            <a:r>
              <a:rPr lang="en-CA" sz="950" dirty="0" err="1"/>
              <a:t>Toast.</a:t>
            </a:r>
            <a:r>
              <a:rPr lang="en-CA" sz="950" b="1" i="1" dirty="0" err="1">
                <a:solidFill>
                  <a:srgbClr val="660E7A"/>
                </a:solidFill>
                <a:effectLst/>
              </a:rPr>
              <a:t>LENGTH_SHORT</a:t>
            </a:r>
            <a:r>
              <a:rPr lang="en-CA" sz="950" dirty="0"/>
              <a:t>).show();</a:t>
            </a:r>
            <a:br>
              <a:rPr lang="en-CA" sz="950" dirty="0"/>
            </a:br>
            <a:r>
              <a:rPr lang="en-CA" sz="950" dirty="0"/>
              <a:t>        }</a:t>
            </a:r>
            <a:br>
              <a:rPr lang="en-CA" sz="950" dirty="0"/>
            </a:br>
            <a:r>
              <a:rPr lang="en-CA" sz="950" dirty="0"/>
              <a:t>    }</a:t>
            </a:r>
            <a:br>
              <a:rPr lang="en-CA" sz="950" dirty="0"/>
            </a:br>
            <a:r>
              <a:rPr lang="en-CA" sz="950" dirty="0"/>
              <a:t>    </a:t>
            </a:r>
            <a:r>
              <a:rPr lang="en-CA" sz="950" i="1" dirty="0">
                <a:solidFill>
                  <a:srgbClr val="808080"/>
                </a:solidFill>
                <a:effectLst/>
              </a:rPr>
              <a:t>/** Defines </a:t>
            </a:r>
            <a:r>
              <a:rPr lang="en-CA" sz="950" i="1" dirty="0" err="1">
                <a:solidFill>
                  <a:srgbClr val="808080"/>
                </a:solidFill>
                <a:effectLst/>
              </a:rPr>
              <a:t>callbacks</a:t>
            </a:r>
            <a:r>
              <a:rPr lang="en-CA" sz="950" i="1" dirty="0">
                <a:solidFill>
                  <a:srgbClr val="808080"/>
                </a:solidFill>
                <a:effectLst/>
              </a:rPr>
              <a:t> for service binding, passed to </a:t>
            </a:r>
            <a:r>
              <a:rPr lang="en-CA" sz="950" i="1" dirty="0" err="1">
                <a:solidFill>
                  <a:srgbClr val="808080"/>
                </a:solidFill>
                <a:effectLst/>
              </a:rPr>
              <a:t>bindService</a:t>
            </a:r>
            <a:r>
              <a:rPr lang="en-CA" sz="950" i="1" dirty="0">
                <a:solidFill>
                  <a:srgbClr val="808080"/>
                </a:solidFill>
                <a:effectLst/>
              </a:rPr>
              <a:t>() */</a:t>
            </a:r>
            <a:br>
              <a:rPr lang="en-CA" sz="950" i="1" dirty="0">
                <a:solidFill>
                  <a:srgbClr val="808080"/>
                </a:solidFill>
                <a:effectLst/>
              </a:rPr>
            </a:br>
            <a:r>
              <a:rPr lang="en-CA" sz="950" i="1" dirty="0">
                <a:solidFill>
                  <a:srgbClr val="808080"/>
                </a:solidFill>
                <a:effectLst/>
              </a:rPr>
              <a:t>    </a:t>
            </a:r>
            <a:r>
              <a:rPr lang="en-CA" sz="950" b="1" dirty="0">
                <a:solidFill>
                  <a:srgbClr val="000080"/>
                </a:solidFill>
                <a:effectLst/>
              </a:rPr>
              <a:t>private </a:t>
            </a:r>
            <a:r>
              <a:rPr lang="en-CA" sz="950" dirty="0" err="1"/>
              <a:t>ServiceConnection</a:t>
            </a:r>
            <a:r>
              <a:rPr lang="en-CA" sz="950" dirty="0"/>
              <a:t> </a:t>
            </a:r>
            <a:r>
              <a:rPr lang="en-CA" sz="950" b="1" dirty="0">
                <a:solidFill>
                  <a:srgbClr val="660E7A"/>
                </a:solidFill>
                <a:effectLst/>
              </a:rPr>
              <a:t>connection </a:t>
            </a:r>
            <a:r>
              <a:rPr lang="en-CA" sz="950" dirty="0"/>
              <a:t>= </a:t>
            </a:r>
            <a:r>
              <a:rPr lang="en-CA" sz="950" b="1" dirty="0">
                <a:solidFill>
                  <a:srgbClr val="000080"/>
                </a:solidFill>
                <a:effectLst/>
              </a:rPr>
              <a:t>new </a:t>
            </a:r>
            <a:r>
              <a:rPr lang="en-CA" sz="950" dirty="0" err="1"/>
              <a:t>ServiceConnection</a:t>
            </a:r>
            <a:r>
              <a:rPr lang="en-CA" sz="950" dirty="0"/>
              <a:t>() {</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public void </a:t>
            </a:r>
            <a:r>
              <a:rPr lang="en-CA" sz="950" dirty="0" err="1"/>
              <a:t>onServiceConnected</a:t>
            </a:r>
            <a:r>
              <a:rPr lang="en-CA" sz="950" dirty="0"/>
              <a:t>(</a:t>
            </a:r>
            <a:r>
              <a:rPr lang="en-CA" sz="950" dirty="0" err="1"/>
              <a:t>ComponentName</a:t>
            </a:r>
            <a:r>
              <a:rPr lang="en-CA" sz="950" dirty="0"/>
              <a:t> </a:t>
            </a:r>
            <a:r>
              <a:rPr lang="en-CA" sz="950" dirty="0" err="1"/>
              <a:t>className</a:t>
            </a:r>
            <a:r>
              <a:rPr lang="en-CA" sz="950" dirty="0"/>
              <a:t>,</a:t>
            </a:r>
            <a:br>
              <a:rPr lang="en-CA" sz="950" dirty="0"/>
            </a:br>
            <a:r>
              <a:rPr lang="en-CA" sz="950" dirty="0"/>
              <a:t>                                       </a:t>
            </a:r>
            <a:r>
              <a:rPr lang="en-CA" sz="950" dirty="0" err="1"/>
              <a:t>IBinder</a:t>
            </a:r>
            <a:r>
              <a:rPr lang="en-CA" sz="950" dirty="0"/>
              <a:t> service) {</a:t>
            </a:r>
            <a:br>
              <a:rPr lang="en-CA" sz="950" dirty="0"/>
            </a:br>
            <a:r>
              <a:rPr lang="en-CA" sz="950" dirty="0"/>
              <a:t>            </a:t>
            </a:r>
            <a:r>
              <a:rPr lang="en-CA" sz="950" i="1" dirty="0">
                <a:solidFill>
                  <a:srgbClr val="808080"/>
                </a:solidFill>
                <a:effectLst/>
              </a:rPr>
              <a:t>// We've bound to </a:t>
            </a:r>
            <a:r>
              <a:rPr lang="en-CA" sz="950" i="1" dirty="0" err="1">
                <a:solidFill>
                  <a:srgbClr val="808080"/>
                </a:solidFill>
                <a:effectLst/>
              </a:rPr>
              <a:t>LocalService</a:t>
            </a:r>
            <a:r>
              <a:rPr lang="en-CA" sz="950" i="1" dirty="0">
                <a:solidFill>
                  <a:srgbClr val="808080"/>
                </a:solidFill>
                <a:effectLst/>
              </a:rPr>
              <a:t>, cast the </a:t>
            </a:r>
            <a:r>
              <a:rPr lang="en-CA" sz="950" i="1" dirty="0" err="1">
                <a:solidFill>
                  <a:srgbClr val="808080"/>
                </a:solidFill>
                <a:effectLst/>
              </a:rPr>
              <a:t>IBinder</a:t>
            </a:r>
            <a:r>
              <a:rPr lang="en-CA" sz="950" i="1" dirty="0">
                <a:solidFill>
                  <a:srgbClr val="808080"/>
                </a:solidFill>
                <a:effectLst/>
              </a:rPr>
              <a:t> and get </a:t>
            </a:r>
            <a:r>
              <a:rPr lang="en-CA" sz="950" i="1" dirty="0" err="1">
                <a:solidFill>
                  <a:srgbClr val="808080"/>
                </a:solidFill>
                <a:effectLst/>
              </a:rPr>
              <a:t>LocalService</a:t>
            </a:r>
            <a:r>
              <a:rPr lang="en-CA" sz="950" i="1" dirty="0">
                <a:solidFill>
                  <a:srgbClr val="808080"/>
                </a:solidFill>
                <a:effectLst/>
              </a:rPr>
              <a:t> instance</a:t>
            </a:r>
            <a:br>
              <a:rPr lang="en-CA" sz="950" i="1" dirty="0">
                <a:solidFill>
                  <a:srgbClr val="808080"/>
                </a:solidFill>
                <a:effectLst/>
              </a:rPr>
            </a:br>
            <a:r>
              <a:rPr lang="en-CA" sz="950" i="1" dirty="0">
                <a:solidFill>
                  <a:srgbClr val="808080"/>
                </a:solidFill>
                <a:effectLst/>
              </a:rPr>
              <a:t>            </a:t>
            </a:r>
            <a:r>
              <a:rPr lang="en-CA" sz="950" dirty="0" err="1"/>
              <a:t>LocalBinder</a:t>
            </a:r>
            <a:r>
              <a:rPr lang="en-CA" sz="950" dirty="0"/>
              <a:t> binder = (</a:t>
            </a:r>
            <a:r>
              <a:rPr lang="en-CA" sz="950" dirty="0" err="1"/>
              <a:t>LocalBinder</a:t>
            </a:r>
            <a:r>
              <a:rPr lang="en-CA" sz="950" dirty="0"/>
              <a:t>) service;</a:t>
            </a:r>
            <a:br>
              <a:rPr lang="en-CA" sz="950" dirty="0"/>
            </a:br>
            <a:r>
              <a:rPr lang="en-CA" sz="950" dirty="0"/>
              <a:t>            </a:t>
            </a:r>
            <a:r>
              <a:rPr lang="en-CA" sz="950" b="1" dirty="0" err="1">
                <a:solidFill>
                  <a:srgbClr val="660E7A"/>
                </a:solidFill>
                <a:effectLst/>
              </a:rPr>
              <a:t>mService</a:t>
            </a:r>
            <a:r>
              <a:rPr lang="en-CA" sz="950" b="1" dirty="0">
                <a:solidFill>
                  <a:srgbClr val="660E7A"/>
                </a:solidFill>
                <a:effectLst/>
              </a:rPr>
              <a:t> </a:t>
            </a:r>
            <a:r>
              <a:rPr lang="en-CA" sz="950" dirty="0"/>
              <a:t>= </a:t>
            </a:r>
            <a:r>
              <a:rPr lang="en-CA" sz="950" dirty="0" err="1"/>
              <a:t>binder.getService</a:t>
            </a:r>
            <a:r>
              <a:rPr lang="en-CA" sz="950" dirty="0"/>
              <a:t>();</a:t>
            </a:r>
            <a:br>
              <a:rPr lang="en-CA" sz="950" dirty="0"/>
            </a:br>
            <a:r>
              <a:rPr lang="en-CA" sz="950" dirty="0"/>
              <a:t>            </a:t>
            </a:r>
            <a:r>
              <a:rPr lang="en-CA" sz="950" b="1" dirty="0" err="1">
                <a:solidFill>
                  <a:srgbClr val="660E7A"/>
                </a:solidFill>
                <a:effectLst/>
              </a:rPr>
              <a:t>mBound</a:t>
            </a:r>
            <a:r>
              <a:rPr lang="en-CA" sz="950" b="1" dirty="0">
                <a:solidFill>
                  <a:srgbClr val="660E7A"/>
                </a:solidFill>
                <a:effectLst/>
              </a:rPr>
              <a:t> </a:t>
            </a:r>
            <a:r>
              <a:rPr lang="en-CA" sz="950" dirty="0"/>
              <a:t>= </a:t>
            </a:r>
            <a:r>
              <a:rPr lang="en-CA" sz="950" b="1" dirty="0">
                <a:solidFill>
                  <a:srgbClr val="000080"/>
                </a:solidFill>
                <a:effectLst/>
              </a:rPr>
              <a:t>true</a:t>
            </a:r>
            <a:r>
              <a:rPr lang="en-CA" sz="950" dirty="0"/>
              <a:t>;</a:t>
            </a:r>
            <a:br>
              <a:rPr lang="en-CA" sz="950" dirty="0"/>
            </a:br>
            <a:r>
              <a:rPr lang="en-CA" sz="950" dirty="0"/>
              <a:t>        }</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public void </a:t>
            </a:r>
            <a:r>
              <a:rPr lang="en-CA" sz="950" dirty="0" err="1"/>
              <a:t>onServiceDisconnected</a:t>
            </a:r>
            <a:r>
              <a:rPr lang="en-CA" sz="950" dirty="0"/>
              <a:t>(</a:t>
            </a:r>
            <a:r>
              <a:rPr lang="en-CA" sz="950" dirty="0" err="1"/>
              <a:t>ComponentName</a:t>
            </a:r>
            <a:r>
              <a:rPr lang="en-CA" sz="950" dirty="0"/>
              <a:t> arg0) {</a:t>
            </a:r>
            <a:br>
              <a:rPr lang="en-CA" sz="950" dirty="0"/>
            </a:br>
            <a:r>
              <a:rPr lang="en-CA" sz="950" dirty="0"/>
              <a:t>            </a:t>
            </a:r>
            <a:r>
              <a:rPr lang="en-CA" sz="950" b="1" dirty="0" err="1">
                <a:solidFill>
                  <a:srgbClr val="660E7A"/>
                </a:solidFill>
                <a:effectLst/>
              </a:rPr>
              <a:t>mBound</a:t>
            </a:r>
            <a:r>
              <a:rPr lang="en-CA" sz="950" b="1" dirty="0">
                <a:solidFill>
                  <a:srgbClr val="660E7A"/>
                </a:solidFill>
                <a:effectLst/>
              </a:rPr>
              <a:t> </a:t>
            </a:r>
            <a:r>
              <a:rPr lang="en-CA" sz="950" dirty="0"/>
              <a:t>= </a:t>
            </a:r>
            <a:r>
              <a:rPr lang="en-CA" sz="950" b="1" dirty="0">
                <a:solidFill>
                  <a:srgbClr val="000080"/>
                </a:solidFill>
                <a:effectLst/>
              </a:rPr>
              <a:t>false</a:t>
            </a:r>
            <a:r>
              <a:rPr lang="en-CA" sz="950" dirty="0"/>
              <a:t>;</a:t>
            </a:r>
            <a:br>
              <a:rPr lang="en-CA" sz="950" dirty="0"/>
            </a:br>
            <a:r>
              <a:rPr lang="en-CA" sz="950" dirty="0"/>
              <a:t>        }</a:t>
            </a:r>
            <a:br>
              <a:rPr lang="en-CA" sz="950" dirty="0"/>
            </a:br>
            <a:r>
              <a:rPr lang="en-CA" sz="950" dirty="0"/>
              <a:t>    };</a:t>
            </a:r>
            <a:br>
              <a:rPr lang="en-CA" sz="950" dirty="0"/>
            </a:br>
            <a:r>
              <a:rPr lang="en-CA" sz="950" dirty="0"/>
              <a:t>}</a:t>
            </a:r>
            <a:endParaRPr lang="en-US" sz="950" dirty="0"/>
          </a:p>
        </p:txBody>
      </p:sp>
      <p:sp>
        <p:nvSpPr>
          <p:cNvPr id="6" name="TextBox 5">
            <a:extLst>
              <a:ext uri="{FF2B5EF4-FFF2-40B4-BE49-F238E27FC236}">
                <a16:creationId xmlns:a16="http://schemas.microsoft.com/office/drawing/2014/main" id="{C10081DD-0DE9-1E42-9217-299827B722DC}"/>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37187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Method 2: </a:t>
            </a:r>
            <a:r>
              <a:rPr lang="en-US" b="1" dirty="0"/>
              <a:t>Using a Messenger</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normAutofit lnSpcReduction="10000"/>
          </a:bodyPr>
          <a:lstStyle/>
          <a:p>
            <a:r>
              <a:rPr lang="en-US" dirty="0"/>
              <a:t>Use a Messenger if you need your service to communicate with a remote process</a:t>
            </a:r>
          </a:p>
          <a:p>
            <a:r>
              <a:rPr lang="en-US" dirty="0"/>
              <a:t>Messenger allows you to perform IPC without use of AIDL </a:t>
            </a:r>
            <a:endParaRPr lang="en-US" dirty="0" smtClean="0"/>
          </a:p>
          <a:p>
            <a:r>
              <a:rPr lang="en-US" dirty="0" smtClean="0"/>
              <a:t>Handles one call at a time using a queue (use AIDL for multi-threading)</a:t>
            </a:r>
          </a:p>
          <a:p>
            <a:r>
              <a:rPr lang="en-US" dirty="0" smtClean="0"/>
              <a:t>Summary of how to use Messenger:</a:t>
            </a:r>
          </a:p>
          <a:p>
            <a:r>
              <a:rPr lang="en-US" dirty="0" smtClean="0"/>
              <a:t>1) Service implements a Handler that receives callback for each call from client</a:t>
            </a:r>
          </a:p>
          <a:p>
            <a:r>
              <a:rPr lang="en-US" dirty="0" smtClean="0"/>
              <a:t>2) Service uses Handler to create a Messenger object (reference to Handler)</a:t>
            </a:r>
          </a:p>
          <a:p>
            <a:r>
              <a:rPr lang="en-US" dirty="0" smtClean="0"/>
              <a:t>3) Messenger creates an </a:t>
            </a:r>
            <a:r>
              <a:rPr lang="en-US" dirty="0" err="1" smtClean="0"/>
              <a:t>IBinder</a:t>
            </a:r>
            <a:r>
              <a:rPr lang="en-US" dirty="0" smtClean="0"/>
              <a:t> that service returns to clients from </a:t>
            </a:r>
            <a:r>
              <a:rPr lang="en-US" dirty="0" err="1" smtClean="0"/>
              <a:t>onBind</a:t>
            </a:r>
            <a:r>
              <a:rPr lang="en-US" dirty="0" smtClean="0"/>
              <a:t>()</a:t>
            </a:r>
          </a:p>
          <a:p>
            <a:r>
              <a:rPr lang="en-US" dirty="0" smtClean="0"/>
              <a:t>4) clients use </a:t>
            </a:r>
            <a:r>
              <a:rPr lang="en-US" dirty="0" err="1" smtClean="0"/>
              <a:t>IBinder</a:t>
            </a:r>
            <a:r>
              <a:rPr lang="en-US" dirty="0" smtClean="0"/>
              <a:t> to instantiate Messenger, which client uses to send messages to service</a:t>
            </a:r>
          </a:p>
          <a:p>
            <a:r>
              <a:rPr lang="en-US" dirty="0" smtClean="0"/>
              <a:t>5) service receives each Message in its Handler in </a:t>
            </a:r>
            <a:r>
              <a:rPr lang="en-US" dirty="0" err="1" smtClean="0"/>
              <a:t>onHandleMessage</a:t>
            </a:r>
            <a:r>
              <a:rPr lang="en-US" dirty="0" smtClean="0"/>
              <a:t>() method</a:t>
            </a:r>
          </a:p>
          <a:p>
            <a:r>
              <a:rPr lang="en-US" dirty="0" smtClean="0"/>
              <a:t>In this way, client does not call methods on service, instead, it delivers messages that the service receives in its handler</a:t>
            </a:r>
            <a:endParaRPr lang="en-US" dirty="0"/>
          </a:p>
        </p:txBody>
      </p:sp>
      <p:sp>
        <p:nvSpPr>
          <p:cNvPr id="4" name="TextBox 3">
            <a:extLst>
              <a:ext uri="{FF2B5EF4-FFF2-40B4-BE49-F238E27FC236}">
                <a16:creationId xmlns:a16="http://schemas.microsoft.com/office/drawing/2014/main" id="{248694D4-56FF-4D4B-8C0B-6249BC700983}"/>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81408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FA8DC7-4ACF-EF4F-829F-499301B99759}"/>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
        <p:nvSpPr>
          <p:cNvPr id="5" name="Rectangle 1"/>
          <p:cNvSpPr>
            <a:spLocks noChangeArrowheads="1"/>
          </p:cNvSpPr>
          <p:nvPr/>
        </p:nvSpPr>
        <p:spPr bwMode="auto">
          <a:xfrm>
            <a:off x="110835" y="32245"/>
            <a:ext cx="8769927" cy="6494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MessengerService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Service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//Command to the service to display a message</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static final </a:t>
            </a:r>
            <a:r>
              <a:rPr kumimoji="0" lang="en-US" altLang="en-US"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MSG_SAY_HELLO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Handler of incoming messages from clients</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static class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IncomingHandler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Handler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Context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applicationContext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IncomingHandler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(Context context)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applicationContext</a:t>
            </a:r>
            <a:r>
              <a:rPr kumimoji="0" lang="en-US" altLang="en-US" sz="13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context.getApplicationContext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handleMessage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(Message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msg.what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3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MSG_SAY_HELLO</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applicationContext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"hello!"</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.handleMessage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//Target we publish for clients to send messages to </a:t>
            </a:r>
            <a:r>
              <a:rPr kumimoji="0" lang="en-US" altLang="en-US"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IncomingHandler</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Messenger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mMessenger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When binding to the service, we return an interface to our messenger for sending messages to the service.</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onBind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(Intent intent)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Toast.makeText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getApplicationContext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"binding"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mMessenger</a:t>
            </a:r>
            <a:r>
              <a:rPr kumimoji="0" lang="en-US" altLang="en-US" sz="13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Messenger(</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IncomingHandler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mMessenger</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899564" y="277091"/>
            <a:ext cx="5015345" cy="2308324"/>
          </a:xfrm>
          <a:prstGeom prst="rect">
            <a:avLst/>
          </a:prstGeom>
          <a:noFill/>
        </p:spPr>
        <p:txBody>
          <a:bodyPr wrap="square" rtlCol="0">
            <a:spAutoFit/>
          </a:bodyPr>
          <a:lstStyle/>
          <a:p>
            <a:r>
              <a:rPr lang="en-CA" b="1" dirty="0" smtClean="0"/>
              <a:t>Simple example service using Messenger interface:</a:t>
            </a:r>
          </a:p>
          <a:p>
            <a:pPr marL="285750" indent="-285750">
              <a:buFont typeface="Arial" panose="020B0604020202020204" pitchFamily="34" charset="0"/>
              <a:buChar char="•"/>
            </a:pPr>
            <a:r>
              <a:rPr lang="en-CA" dirty="0" smtClean="0"/>
              <a:t>Note:</a:t>
            </a:r>
          </a:p>
          <a:p>
            <a:pPr marL="285750" indent="-285750">
              <a:buFont typeface="Arial" panose="020B0604020202020204" pitchFamily="34" charset="0"/>
              <a:buChar char="•"/>
            </a:pPr>
            <a:r>
              <a:rPr lang="en-CA" dirty="0" err="1" smtClean="0"/>
              <a:t>handleMesage</a:t>
            </a:r>
            <a:r>
              <a:rPr lang="en-CA" dirty="0" smtClean="0"/>
              <a:t>() method in Handler is where service receives incoming message and decides what to do, based on ‘what’ member</a:t>
            </a:r>
          </a:p>
          <a:p>
            <a:pPr marL="285750" indent="-285750">
              <a:buFont typeface="Arial" panose="020B0604020202020204" pitchFamily="34" charset="0"/>
              <a:buChar char="•"/>
            </a:pPr>
            <a:r>
              <a:rPr lang="en-CA" dirty="0" smtClean="0"/>
              <a:t>Client will simply need to create a Messenger based on the </a:t>
            </a:r>
            <a:r>
              <a:rPr lang="en-CA" dirty="0" err="1" smtClean="0"/>
              <a:t>IBinder</a:t>
            </a:r>
            <a:r>
              <a:rPr lang="en-CA" dirty="0" smtClean="0"/>
              <a:t> returned by service, and send a message using send()</a:t>
            </a:r>
          </a:p>
        </p:txBody>
      </p:sp>
    </p:spTree>
    <p:extLst>
      <p:ext uri="{BB962C8B-B14F-4D97-AF65-F5344CB8AC3E}">
        <p14:creationId xmlns:p14="http://schemas.microsoft.com/office/powerpoint/2010/main" val="101949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B08FBD-BFF9-E346-BB4D-69437D0F821B}"/>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
        <p:nvSpPr>
          <p:cNvPr id="7" name="Rectangle 3"/>
          <p:cNvSpPr>
            <a:spLocks noChangeArrowheads="1"/>
          </p:cNvSpPr>
          <p:nvPr/>
        </p:nvSpPr>
        <p:spPr bwMode="auto">
          <a:xfrm>
            <a:off x="0" y="0"/>
            <a:ext cx="7236276" cy="56784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ActivityMessenger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Activity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Messenger for communicating with the service. */</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Messenger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Flag indicating whether we have called bind on the service. */</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Class for interacting with the main interface of the service.*/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ServiceConnection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mConnection</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ServiceConnection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onServiceConnected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ComponentName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className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IBinder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service)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This is called when the connection with the service has been</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established, giving us the object we can use to</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interact with the service.  We are communicating with the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service using a Messenger, so here we get a client-side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representation of that from the raw </a:t>
            </a:r>
            <a:r>
              <a:rPr kumimoji="0" lang="en-US" altLang="en-US" sz="11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IBinder</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Messenger(service);</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onServiceDisconnected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ComponentName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className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This is called when the connection with the service has been</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unexpectedly disconnected -- that is, its process crashed.</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sayHello</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(View v)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Create and send a message to the service, using a supported 'what' value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Message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Message.</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obtain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MessengerService.MSG_SAY_HELLO</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RemoteException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e.printStackTrace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6824825" y="128482"/>
            <a:ext cx="5367175"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R.layout.main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onStart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.onStart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Bind to the service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bindService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MessengerService.</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mConnection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Context.</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BIND_AUTO_CREATE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onStop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.onStop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Unbind from the service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unbindService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mConnection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cxnSp>
        <p:nvCxnSpPr>
          <p:cNvPr id="10" name="Straight Arrow Connector 9"/>
          <p:cNvCxnSpPr/>
          <p:nvPr/>
        </p:nvCxnSpPr>
        <p:spPr>
          <a:xfrm flipV="1">
            <a:off x="1704109" y="235527"/>
            <a:ext cx="5430982" cy="565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9164" y="4253345"/>
            <a:ext cx="4447309" cy="2585323"/>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This example does not show how the service can respond to the client. </a:t>
            </a:r>
          </a:p>
          <a:p>
            <a:pPr marL="285750" indent="-285750">
              <a:buFont typeface="Arial" panose="020B0604020202020204" pitchFamily="34" charset="0"/>
              <a:buChar char="•"/>
            </a:pPr>
            <a:r>
              <a:rPr lang="en-CA" dirty="0" smtClean="0"/>
              <a:t>For the service to respond, need to also create a Messenger in the client</a:t>
            </a:r>
          </a:p>
          <a:p>
            <a:pPr marL="285750" indent="-285750">
              <a:buFont typeface="Arial" panose="020B0604020202020204" pitchFamily="34" charset="0"/>
              <a:buChar char="•"/>
            </a:pPr>
            <a:r>
              <a:rPr lang="en-CA" dirty="0" smtClean="0"/>
              <a:t>When client receives </a:t>
            </a:r>
            <a:r>
              <a:rPr lang="en-CA" dirty="0" err="1" smtClean="0"/>
              <a:t>onServiceConnected</a:t>
            </a:r>
            <a:r>
              <a:rPr lang="en-CA" dirty="0" smtClean="0"/>
              <a:t>() callback, it sends a Message to the service that includes the client’s Messenger in the </a:t>
            </a:r>
            <a:r>
              <a:rPr lang="en-CA" dirty="0" err="1" smtClean="0"/>
              <a:t>replyTo</a:t>
            </a:r>
            <a:r>
              <a:rPr lang="en-CA" dirty="0" smtClean="0"/>
              <a:t> parameter of send()</a:t>
            </a:r>
            <a:endParaRPr lang="en-CA" dirty="0"/>
          </a:p>
        </p:txBody>
      </p:sp>
    </p:spTree>
    <p:extLst>
      <p:ext uri="{BB962C8B-B14F-4D97-AF65-F5344CB8AC3E}">
        <p14:creationId xmlns:p14="http://schemas.microsoft.com/office/powerpoint/2010/main" val="953283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Binding to a service </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smtClean="0"/>
              <a:t>App components (activities) can bind to a service by calling </a:t>
            </a:r>
            <a:r>
              <a:rPr lang="en-US" dirty="0" err="1" smtClean="0"/>
              <a:t>bindService</a:t>
            </a:r>
            <a:r>
              <a:rPr lang="en-US" dirty="0" smtClean="0"/>
              <a:t>()</a:t>
            </a:r>
          </a:p>
          <a:p>
            <a:r>
              <a:rPr lang="en-US" dirty="0" smtClean="0"/>
              <a:t>Android will then call service’s </a:t>
            </a:r>
            <a:r>
              <a:rPr lang="en-US" dirty="0" err="1" smtClean="0"/>
              <a:t>onBind</a:t>
            </a:r>
            <a:r>
              <a:rPr lang="en-US" dirty="0" smtClean="0"/>
              <a:t>(), returning an </a:t>
            </a:r>
            <a:r>
              <a:rPr lang="en-US" dirty="0" err="1" smtClean="0"/>
              <a:t>IBinder</a:t>
            </a:r>
            <a:r>
              <a:rPr lang="en-US" dirty="0" smtClean="0"/>
              <a:t> to the activity</a:t>
            </a:r>
          </a:p>
          <a:p>
            <a:r>
              <a:rPr lang="en-US" dirty="0" smtClean="0"/>
              <a:t>Binding is asynchronous and </a:t>
            </a:r>
            <a:r>
              <a:rPr lang="en-US" dirty="0" err="1" smtClean="0"/>
              <a:t>bindService</a:t>
            </a:r>
            <a:r>
              <a:rPr lang="en-US" dirty="0" smtClean="0"/>
              <a:t>() returns immediately without returning the </a:t>
            </a:r>
            <a:r>
              <a:rPr lang="en-US" dirty="0" err="1" smtClean="0"/>
              <a:t>IBinder</a:t>
            </a:r>
            <a:r>
              <a:rPr lang="en-US" dirty="0" smtClean="0"/>
              <a:t> to the client (Activity)</a:t>
            </a:r>
          </a:p>
          <a:p>
            <a:r>
              <a:rPr lang="en-US" dirty="0" smtClean="0"/>
              <a:t>To receive the </a:t>
            </a:r>
            <a:r>
              <a:rPr lang="en-US" dirty="0" err="1" smtClean="0"/>
              <a:t>IBinder</a:t>
            </a:r>
            <a:r>
              <a:rPr lang="en-US" dirty="0" smtClean="0"/>
              <a:t>, client must create an instance of </a:t>
            </a:r>
            <a:r>
              <a:rPr lang="en-US" dirty="0" err="1" smtClean="0"/>
              <a:t>ServiceConnection</a:t>
            </a:r>
            <a:r>
              <a:rPr lang="en-US" dirty="0" smtClean="0"/>
              <a:t> and pass it to </a:t>
            </a:r>
            <a:r>
              <a:rPr lang="en-US" dirty="0" err="1" smtClean="0"/>
              <a:t>bindService</a:t>
            </a:r>
            <a:r>
              <a:rPr lang="en-US" dirty="0" smtClean="0"/>
              <a:t>()</a:t>
            </a:r>
          </a:p>
          <a:p>
            <a:r>
              <a:rPr lang="en-US" dirty="0" err="1" smtClean="0"/>
              <a:t>ServiceConnection</a:t>
            </a:r>
            <a:r>
              <a:rPr lang="en-US" dirty="0" smtClean="0"/>
              <a:t> includes a callback method that the system calls to deliver the </a:t>
            </a:r>
            <a:r>
              <a:rPr lang="en-US" dirty="0" err="1" smtClean="0"/>
              <a:t>IBinder</a:t>
            </a:r>
            <a:r>
              <a:rPr lang="en-US" dirty="0" smtClean="0"/>
              <a:t> 	</a:t>
            </a:r>
            <a:endParaRPr lang="en-US" dirty="0"/>
          </a:p>
        </p:txBody>
      </p:sp>
      <p:sp>
        <p:nvSpPr>
          <p:cNvPr id="4" name="TextBox 3">
            <a:extLst>
              <a:ext uri="{FF2B5EF4-FFF2-40B4-BE49-F238E27FC236}">
                <a16:creationId xmlns:a16="http://schemas.microsoft.com/office/drawing/2014/main" id="{F835F547-D17F-AE4F-A52B-73C06FE7B1AD}"/>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2727422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Binding to a service: 4 steps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smtClean="0"/>
              <a:t>To bind to a service from your client, follow these steps:</a:t>
            </a:r>
          </a:p>
          <a:p>
            <a:r>
              <a:rPr lang="en-US" dirty="0" smtClean="0"/>
              <a:t>1) Implement </a:t>
            </a:r>
            <a:r>
              <a:rPr lang="en-US" dirty="0" err="1" smtClean="0"/>
              <a:t>ServiceConnection</a:t>
            </a:r>
            <a:r>
              <a:rPr lang="en-US" dirty="0" smtClean="0"/>
              <a:t>, overriding two callbacks:</a:t>
            </a:r>
          </a:p>
          <a:p>
            <a:pPr lvl="1"/>
            <a:r>
              <a:rPr lang="en-US" dirty="0" err="1" smtClean="0"/>
              <a:t>onServiceConnected</a:t>
            </a:r>
            <a:r>
              <a:rPr lang="en-US" dirty="0" smtClean="0"/>
              <a:t>() – called by system to deliver </a:t>
            </a:r>
            <a:r>
              <a:rPr lang="en-US" dirty="0" err="1" smtClean="0"/>
              <a:t>IBinder</a:t>
            </a:r>
            <a:r>
              <a:rPr lang="en-US" dirty="0" smtClean="0"/>
              <a:t> </a:t>
            </a:r>
          </a:p>
          <a:p>
            <a:pPr lvl="1"/>
            <a:r>
              <a:rPr lang="en-US" dirty="0" err="1" smtClean="0"/>
              <a:t>onServiceDisconnected</a:t>
            </a:r>
            <a:r>
              <a:rPr lang="en-US" dirty="0" smtClean="0"/>
              <a:t>() – called by system when connection to service unexpectedly lost</a:t>
            </a:r>
          </a:p>
          <a:p>
            <a:r>
              <a:rPr lang="en-US" dirty="0" smtClean="0"/>
              <a:t>2) call </a:t>
            </a:r>
            <a:r>
              <a:rPr lang="en-US" dirty="0" err="1" smtClean="0"/>
              <a:t>bindService</a:t>
            </a:r>
            <a:r>
              <a:rPr lang="en-US" dirty="0" smtClean="0"/>
              <a:t>(), passing </a:t>
            </a:r>
            <a:r>
              <a:rPr lang="en-US" dirty="0" err="1" smtClean="0"/>
              <a:t>ServiceConnection</a:t>
            </a:r>
            <a:r>
              <a:rPr lang="en-US" dirty="0" smtClean="0"/>
              <a:t> implementation</a:t>
            </a:r>
            <a:endParaRPr lang="en-US" dirty="0"/>
          </a:p>
          <a:p>
            <a:pPr lvl="1"/>
            <a:r>
              <a:rPr lang="en-US" dirty="0" smtClean="0"/>
              <a:t>Returns false if client does not have a valid connection to the server</a:t>
            </a:r>
          </a:p>
          <a:p>
            <a:r>
              <a:rPr lang="en-US" dirty="0" smtClean="0"/>
              <a:t>3) when system calls client’s </a:t>
            </a:r>
            <a:r>
              <a:rPr lang="en-US" dirty="0" err="1" smtClean="0"/>
              <a:t>onServiceConnected</a:t>
            </a:r>
            <a:r>
              <a:rPr lang="en-US" dirty="0" smtClean="0"/>
              <a:t>(), client can begin making calls to the service, using methods defined by the interface</a:t>
            </a:r>
          </a:p>
          <a:p>
            <a:r>
              <a:rPr lang="en-US" dirty="0" smtClean="0"/>
              <a:t>4) call </a:t>
            </a:r>
            <a:r>
              <a:rPr lang="en-US" dirty="0" err="1" smtClean="0"/>
              <a:t>unBindService</a:t>
            </a:r>
            <a:r>
              <a:rPr lang="en-US" dirty="0" smtClean="0"/>
              <a:t>() to disconnect from the service</a:t>
            </a:r>
          </a:p>
          <a:p>
            <a:pPr lvl="1"/>
            <a:r>
              <a:rPr lang="en-US" dirty="0" smtClean="0"/>
              <a:t>Destruction of client by your app causes it to automatically unbind, but it is better to unbind from the service as soon as client is done interacting</a:t>
            </a:r>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4581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748144"/>
          </a:xfrm>
        </p:spPr>
        <p:txBody>
          <a:bodyPr/>
          <a:lstStyle/>
          <a:p>
            <a:r>
              <a:rPr lang="en-US" dirty="0" smtClean="0"/>
              <a:t>Connecting a client to service </a:t>
            </a:r>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
        <p:nvSpPr>
          <p:cNvPr id="6" name="Rectangle 2"/>
          <p:cNvSpPr>
            <a:spLocks noChangeArrowheads="1"/>
          </p:cNvSpPr>
          <p:nvPr/>
        </p:nvSpPr>
        <p:spPr bwMode="auto">
          <a:xfrm>
            <a:off x="0" y="618283"/>
            <a:ext cx="9472617"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LocalService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ServiceConnection</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mConnection</a:t>
            </a:r>
            <a:r>
              <a:rPr kumimoji="0" lang="en-US" altLang="en-US" sz="13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ServiceConnection</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Called when the connection with the service is established</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onServiceConnected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ComponentName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className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service)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Because we have bound to an explicit</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service that is running in our own process, we can</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cast its </a:t>
            </a:r>
            <a:r>
              <a:rPr kumimoji="0" lang="en-US" altLang="en-US"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IBinder</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to a concrete class and directly access it.</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LocalBinder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binder =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LocalBinder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service;</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3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binder.getService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mBound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Called when the connection with the service disconnects unexpectedly</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onServiceDisconnected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ComponentName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className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onServiceDisconnected</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mBound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854000" y="4929884"/>
            <a:ext cx="6788727"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intent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LocalService.</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bindService(</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intent</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connection, Context.</a:t>
            </a:r>
            <a:r>
              <a:rPr kumimoji="0" lang="en-US" altLang="en-US" sz="13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BIND_AUTO_CREATE</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smtClean="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7897091" y="926437"/>
            <a:ext cx="4345345" cy="2495636"/>
          </a:xfrm>
        </p:spPr>
        <p:txBody>
          <a:bodyPr>
            <a:normAutofit lnSpcReduction="10000"/>
          </a:bodyPr>
          <a:lstStyle/>
          <a:p>
            <a:r>
              <a:rPr lang="en-US" dirty="0" smtClean="0"/>
              <a:t>Get the binder and cast it to </a:t>
            </a:r>
            <a:r>
              <a:rPr lang="en-US" dirty="0" err="1" smtClean="0"/>
              <a:t>localBinder</a:t>
            </a:r>
            <a:r>
              <a:rPr lang="en-US" dirty="0" smtClean="0"/>
              <a:t> class (defined in </a:t>
            </a:r>
            <a:r>
              <a:rPr lang="en-US" dirty="0" err="1" smtClean="0"/>
              <a:t>LocalService</a:t>
            </a:r>
            <a:r>
              <a:rPr lang="en-US" dirty="0" smtClean="0"/>
              <a:t>)</a:t>
            </a:r>
          </a:p>
          <a:p>
            <a:r>
              <a:rPr lang="en-US" dirty="0" smtClean="0"/>
              <a:t>Get handle to </a:t>
            </a:r>
            <a:r>
              <a:rPr lang="en-US" dirty="0" err="1" smtClean="0"/>
              <a:t>LocalService</a:t>
            </a:r>
            <a:r>
              <a:rPr lang="en-US" dirty="0" smtClean="0"/>
              <a:t> instance by calling binder’s public method</a:t>
            </a:r>
            <a:endParaRPr lang="en-US" dirty="0"/>
          </a:p>
        </p:txBody>
      </p:sp>
      <p:sp>
        <p:nvSpPr>
          <p:cNvPr id="8" name="Content Placeholder 2">
            <a:extLst>
              <a:ext uri="{FF2B5EF4-FFF2-40B4-BE49-F238E27FC236}">
                <a16:creationId xmlns:a16="http://schemas.microsoft.com/office/drawing/2014/main" id="{60CAE52C-DC51-3041-BD77-DB47BA21E4BB}"/>
              </a:ext>
            </a:extLst>
          </p:cNvPr>
          <p:cNvSpPr txBox="1">
            <a:spLocks/>
          </p:cNvSpPr>
          <p:nvPr/>
        </p:nvSpPr>
        <p:spPr>
          <a:xfrm>
            <a:off x="6885710" y="4489894"/>
            <a:ext cx="4835236" cy="244941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Using the </a:t>
            </a:r>
            <a:r>
              <a:rPr lang="en-US" dirty="0" err="1" smtClean="0"/>
              <a:t>ServiceConnection</a:t>
            </a:r>
            <a:r>
              <a:rPr lang="en-US" dirty="0" smtClean="0"/>
              <a:t>, the client can bind to a service by passing the connection to </a:t>
            </a:r>
            <a:r>
              <a:rPr lang="en-US" dirty="0" err="1" smtClean="0"/>
              <a:t>bindService</a:t>
            </a:r>
            <a:r>
              <a:rPr lang="en-US" dirty="0" smtClean="0"/>
              <a:t> </a:t>
            </a:r>
          </a:p>
          <a:p>
            <a:r>
              <a:rPr lang="en-US" dirty="0" smtClean="0"/>
              <a:t>Third parameter is a flag indicating options for binding, it should usually be BIND_AUTO_CREATE (in order to create the service if its not already alive</a:t>
            </a:r>
            <a:endParaRPr lang="en-US" dirty="0"/>
          </a:p>
        </p:txBody>
      </p:sp>
    </p:spTree>
    <p:extLst>
      <p:ext uri="{BB962C8B-B14F-4D97-AF65-F5344CB8AC3E}">
        <p14:creationId xmlns:p14="http://schemas.microsoft.com/office/powerpoint/2010/main" val="147595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Additional notes about binding to a service:</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smtClean="0"/>
              <a:t>Pair the binding and unbinding during bring-up and tear-down moments of clients lifecycle:</a:t>
            </a:r>
          </a:p>
          <a:p>
            <a:r>
              <a:rPr lang="en-US" dirty="0" smtClean="0"/>
              <a:t>If you need to interact with the service only while your activity is visible, bind during </a:t>
            </a:r>
            <a:r>
              <a:rPr lang="en-US" dirty="0" err="1" smtClean="0"/>
              <a:t>onStart</a:t>
            </a:r>
            <a:r>
              <a:rPr lang="en-US" dirty="0" smtClean="0"/>
              <a:t>() and unbind during </a:t>
            </a:r>
            <a:r>
              <a:rPr lang="en-US" dirty="0" err="1" smtClean="0"/>
              <a:t>onStop</a:t>
            </a:r>
            <a:r>
              <a:rPr lang="en-US" dirty="0" smtClean="0"/>
              <a:t>()</a:t>
            </a:r>
          </a:p>
          <a:p>
            <a:r>
              <a:rPr lang="en-US" dirty="0" smtClean="0"/>
              <a:t>If you want your activity to receive responses even while stopped in background, bind during </a:t>
            </a:r>
            <a:r>
              <a:rPr lang="en-US" dirty="0" err="1" smtClean="0"/>
              <a:t>onCreate</a:t>
            </a:r>
            <a:r>
              <a:rPr lang="en-US" dirty="0" smtClean="0"/>
              <a:t>() and unbind during </a:t>
            </a:r>
            <a:r>
              <a:rPr lang="en-US" dirty="0" err="1" smtClean="0"/>
              <a:t>onDestroy</a:t>
            </a:r>
            <a:r>
              <a:rPr lang="en-US" dirty="0" smtClean="0"/>
              <a:t>(). </a:t>
            </a:r>
            <a:endParaRPr lang="en-US" dirty="0"/>
          </a:p>
          <a:p>
            <a:pPr lvl="1"/>
            <a:r>
              <a:rPr lang="en-US" dirty="0" smtClean="0"/>
              <a:t>This implies your activity needs the service the entire time it is running, so if service is in another process, that process will consume more resources and be more likely to be killed</a:t>
            </a:r>
          </a:p>
          <a:p>
            <a:r>
              <a:rPr lang="en-US" dirty="0" smtClean="0"/>
              <a:t>Do not bind during </a:t>
            </a:r>
            <a:r>
              <a:rPr lang="en-US" dirty="0" err="1" smtClean="0"/>
              <a:t>onPause</a:t>
            </a:r>
            <a:r>
              <a:rPr lang="en-US" dirty="0" smtClean="0"/>
              <a:t>() and </a:t>
            </a:r>
            <a:r>
              <a:rPr lang="en-US" dirty="0" err="1" smtClean="0"/>
              <a:t>onResume</a:t>
            </a:r>
            <a:r>
              <a:rPr lang="en-US" dirty="0" smtClean="0"/>
              <a:t>(), because these callbacks occur at every lifecycle transition and processing here should be kept at a minimum</a:t>
            </a:r>
          </a:p>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692555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Managing lifecycle of a bound service</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5846617" cy="5448477"/>
          </a:xfrm>
        </p:spPr>
        <p:txBody>
          <a:bodyPr>
            <a:normAutofit fontScale="92500" lnSpcReduction="10000"/>
          </a:bodyPr>
          <a:lstStyle/>
          <a:p>
            <a:r>
              <a:rPr lang="en-US" dirty="0" smtClean="0"/>
              <a:t>Service that is unbound from all clients is automatically destroyed by OS, unless it was started with </a:t>
            </a:r>
            <a:r>
              <a:rPr lang="en-US" dirty="0" err="1" smtClean="0"/>
              <a:t>onStartCommand</a:t>
            </a:r>
            <a:r>
              <a:rPr lang="en-US" dirty="0" smtClean="0"/>
              <a:t>() (started service)</a:t>
            </a:r>
          </a:p>
          <a:p>
            <a:r>
              <a:rPr lang="en-US" dirty="0" smtClean="0"/>
              <a:t>Started services that also allow binding must be explicitly stopped</a:t>
            </a:r>
          </a:p>
          <a:p>
            <a:r>
              <a:rPr lang="en-US" dirty="0" smtClean="0"/>
              <a:t>If your service is started and accepts binding, when system calls </a:t>
            </a:r>
            <a:r>
              <a:rPr lang="en-US" dirty="0" err="1" smtClean="0"/>
              <a:t>onUnbind</a:t>
            </a:r>
            <a:r>
              <a:rPr lang="en-US" dirty="0" smtClean="0"/>
              <a:t>() you can optionally return true if you would like to receive a call to </a:t>
            </a:r>
            <a:r>
              <a:rPr lang="en-US" dirty="0" err="1" smtClean="0"/>
              <a:t>onRebind</a:t>
            </a:r>
            <a:r>
              <a:rPr lang="en-US" dirty="0" smtClean="0"/>
              <a:t>() the next time a client binds to the service</a:t>
            </a:r>
          </a:p>
          <a:p>
            <a:r>
              <a:rPr lang="en-US" dirty="0" err="1" smtClean="0"/>
              <a:t>onRebind</a:t>
            </a:r>
            <a:r>
              <a:rPr lang="en-US" dirty="0" smtClean="0"/>
              <a:t> returns void, but client still receives </a:t>
            </a:r>
            <a:r>
              <a:rPr lang="en-US" dirty="0" err="1" smtClean="0"/>
              <a:t>IBinder</a:t>
            </a:r>
            <a:r>
              <a:rPr lang="en-US" dirty="0" smtClean="0"/>
              <a:t> in its </a:t>
            </a:r>
            <a:r>
              <a:rPr lang="en-US" dirty="0" err="1" smtClean="0"/>
              <a:t>onServiceConnected</a:t>
            </a:r>
            <a:r>
              <a:rPr lang="en-US" dirty="0" smtClean="0"/>
              <a:t> callback (figure)</a:t>
            </a:r>
          </a:p>
          <a:p>
            <a:endParaRPr lang="en-US" dirty="0" smtClean="0"/>
          </a:p>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pic>
        <p:nvPicPr>
          <p:cNvPr id="4098" name="Picture 2" descr="https://developer.android.com/images/fundamentals/service_binding_tree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617" y="497356"/>
            <a:ext cx="5708073" cy="615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Broadcasts </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6"/>
            <a:ext cx="12192000" cy="6081913"/>
          </a:xfrm>
        </p:spPr>
        <p:txBody>
          <a:bodyPr/>
          <a:lstStyle/>
          <a:p>
            <a:r>
              <a:rPr lang="en-US" dirty="0"/>
              <a:t>Android apps can send or receive broadcast messages from OS and other apps</a:t>
            </a:r>
          </a:p>
          <a:p>
            <a:r>
              <a:rPr lang="en-US" dirty="0"/>
              <a:t>Similar to the publish-subscribe design pattern (check Wikipedia)</a:t>
            </a:r>
          </a:p>
          <a:p>
            <a:r>
              <a:rPr lang="en-US" dirty="0"/>
              <a:t>Broadcasts are sent when an event of interest occurs</a:t>
            </a:r>
          </a:p>
          <a:p>
            <a:r>
              <a:rPr lang="en-US" dirty="0"/>
              <a:t>Example: OS will send broadcast when system boots up or device is plugged in</a:t>
            </a:r>
          </a:p>
          <a:p>
            <a:r>
              <a:rPr lang="en-US" dirty="0"/>
              <a:t>Apps can also send custom broadcasts, to notify other apps of events </a:t>
            </a:r>
          </a:p>
          <a:p>
            <a:pPr lvl="1"/>
            <a:r>
              <a:rPr lang="en-US" dirty="0"/>
              <a:t>Example: download completed</a:t>
            </a:r>
          </a:p>
          <a:p>
            <a:r>
              <a:rPr lang="en-US" dirty="0"/>
              <a:t>Broadcasts can be used as messaging system across apps and outside normal user flow</a:t>
            </a:r>
          </a:p>
          <a:p>
            <a:endParaRPr lang="en-US" dirty="0"/>
          </a:p>
          <a:p>
            <a:endParaRPr lang="en-US" dirty="0"/>
          </a:p>
        </p:txBody>
      </p:sp>
      <p:sp>
        <p:nvSpPr>
          <p:cNvPr id="4" name="TextBox 3">
            <a:extLst>
              <a:ext uri="{FF2B5EF4-FFF2-40B4-BE49-F238E27FC236}">
                <a16:creationId xmlns:a16="http://schemas.microsoft.com/office/drawing/2014/main" id="{9DCAAE03-AEE2-6E4E-A2AE-95F68DD3FA1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Tree>
    <p:extLst>
      <p:ext uri="{BB962C8B-B14F-4D97-AF65-F5344CB8AC3E}">
        <p14:creationId xmlns:p14="http://schemas.microsoft.com/office/powerpoint/2010/main" val="12887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Bound services (overview)</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A bound service is the server in a client-server interface</a:t>
            </a:r>
          </a:p>
          <a:p>
            <a:r>
              <a:rPr lang="en-US" dirty="0"/>
              <a:t>Allows components (activities) to bind, send requests, receive responses, and perform inter-process communication (IPC)</a:t>
            </a:r>
          </a:p>
          <a:p>
            <a:r>
              <a:rPr lang="en-US" dirty="0"/>
              <a:t>Bound services live only while serving other components, do not run indefinitely</a:t>
            </a:r>
          </a:p>
          <a:p>
            <a:r>
              <a:rPr lang="en-US" dirty="0"/>
              <a:t>We will learn how to create a bind service, and bind to it from other components</a:t>
            </a:r>
          </a:p>
        </p:txBody>
      </p:sp>
      <p:sp>
        <p:nvSpPr>
          <p:cNvPr id="4" name="TextBox 3">
            <a:extLst>
              <a:ext uri="{FF2B5EF4-FFF2-40B4-BE49-F238E27FC236}">
                <a16:creationId xmlns:a16="http://schemas.microsoft.com/office/drawing/2014/main" id="{FC3B7C30-C937-BD4F-B0CC-245B784BD4D8}"/>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1366023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System broadcasts</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lstStyle/>
          <a:p>
            <a:r>
              <a:rPr lang="en-US" dirty="0"/>
              <a:t>System automatically sends broadcasts when system events occur:</a:t>
            </a:r>
          </a:p>
          <a:p>
            <a:pPr lvl="1"/>
            <a:r>
              <a:rPr lang="en-US" dirty="0"/>
              <a:t>Device switches out of airplane mode, device plugged in, device boots up, etc.</a:t>
            </a:r>
          </a:p>
          <a:p>
            <a:r>
              <a:rPr lang="en-US" dirty="0"/>
              <a:t>System broadcasts are sent to all apps subscribed to receive the event</a:t>
            </a:r>
          </a:p>
          <a:p>
            <a:r>
              <a:rPr lang="en-US" dirty="0"/>
              <a:t>Broadcasted message is wrapped in intent whose action string identifies event</a:t>
            </a:r>
          </a:p>
          <a:p>
            <a:pPr lvl="1"/>
            <a:r>
              <a:rPr lang="en-US" dirty="0"/>
              <a:t>Example: </a:t>
            </a:r>
            <a:r>
              <a:rPr lang="en-US" dirty="0" err="1"/>
              <a:t>android.intent.action.AIRPLANE_MODE</a:t>
            </a:r>
            <a:endParaRPr lang="en-US" dirty="0"/>
          </a:p>
          <a:p>
            <a:r>
              <a:rPr lang="en-US" dirty="0"/>
              <a:t>Full list of broadcast intent actions: </a:t>
            </a:r>
            <a:r>
              <a:rPr lang="en-US" dirty="0" err="1"/>
              <a:t>broadcast_actions.txt</a:t>
            </a:r>
            <a:r>
              <a:rPr lang="en-US" dirty="0"/>
              <a:t> can be found in the Android SDK, or check the following link (now outdated)</a:t>
            </a:r>
          </a:p>
          <a:p>
            <a:pPr lvl="1"/>
            <a:r>
              <a:rPr lang="en-US" dirty="0"/>
              <a:t>https://</a:t>
            </a:r>
            <a:r>
              <a:rPr lang="en-US" dirty="0" err="1"/>
              <a:t>github.com</a:t>
            </a:r>
            <a:r>
              <a:rPr lang="en-US" dirty="0"/>
              <a:t>/</a:t>
            </a:r>
            <a:r>
              <a:rPr lang="en-US" dirty="0" err="1"/>
              <a:t>ViliusKraujutis</a:t>
            </a:r>
            <a:r>
              <a:rPr lang="en-US" dirty="0"/>
              <a:t>/</a:t>
            </a:r>
            <a:r>
              <a:rPr lang="en-US" dirty="0" err="1"/>
              <a:t>AndroidBroadcastsMonitor</a:t>
            </a:r>
            <a:r>
              <a:rPr lang="en-US" dirty="0"/>
              <a:t>/wiki/List-of-all-Broadcast-Intent-actions.-API-17</a:t>
            </a:r>
          </a:p>
        </p:txBody>
      </p:sp>
      <p:sp>
        <p:nvSpPr>
          <p:cNvPr id="4" name="TextBox 3">
            <a:extLst>
              <a:ext uri="{FF2B5EF4-FFF2-40B4-BE49-F238E27FC236}">
                <a16:creationId xmlns:a16="http://schemas.microsoft.com/office/drawing/2014/main" id="{4ED93192-68E6-A047-A540-0AE1C9E80F99}"/>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Tree>
    <p:extLst>
      <p:ext uri="{BB962C8B-B14F-4D97-AF65-F5344CB8AC3E}">
        <p14:creationId xmlns:p14="http://schemas.microsoft.com/office/powerpoint/2010/main" val="62984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Recent changes to system broadcasts</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normAutofit lnSpcReduction="10000"/>
          </a:bodyPr>
          <a:lstStyle/>
          <a:p>
            <a:r>
              <a:rPr lang="en-US" dirty="0"/>
              <a:t>System broadcast behavior has evolved over time</a:t>
            </a:r>
          </a:p>
          <a:p>
            <a:r>
              <a:rPr lang="en-US" b="1" dirty="0"/>
              <a:t>Android 9</a:t>
            </a:r>
            <a:r>
              <a:rPr lang="en-US" dirty="0"/>
              <a:t>: NETWORK_STATE_ACTION_CHANGED broadcast no longer receives information about user’s location or personally identifiable data.</a:t>
            </a:r>
          </a:p>
          <a:p>
            <a:r>
              <a:rPr lang="en-US" dirty="0"/>
              <a:t>Also </a:t>
            </a:r>
            <a:r>
              <a:rPr lang="en-US" b="1" dirty="0"/>
              <a:t>Android 9</a:t>
            </a:r>
            <a:r>
              <a:rPr lang="en-US" dirty="0"/>
              <a:t>: system broadcasts from </a:t>
            </a:r>
            <a:r>
              <a:rPr lang="en-US" dirty="0" err="1"/>
              <a:t>Wifi</a:t>
            </a:r>
            <a:r>
              <a:rPr lang="en-US" dirty="0"/>
              <a:t> don’t contain SSIDs, BSSIDs, connection information or scan results, call </a:t>
            </a:r>
            <a:r>
              <a:rPr lang="en-US" dirty="0" err="1"/>
              <a:t>getConnectionInfo</a:t>
            </a:r>
            <a:r>
              <a:rPr lang="en-US" dirty="0"/>
              <a:t>() to get this info</a:t>
            </a:r>
          </a:p>
          <a:p>
            <a:r>
              <a:rPr lang="en-US" b="1" dirty="0"/>
              <a:t>Android 8</a:t>
            </a:r>
            <a:r>
              <a:rPr lang="en-US" dirty="0"/>
              <a:t>: system imposed additional restrictions on manifest-declared receivers, can no longer use manifest to declare a receiver for most implicit broadcasts. </a:t>
            </a:r>
          </a:p>
          <a:p>
            <a:pPr lvl="1"/>
            <a:r>
              <a:rPr lang="en-US" dirty="0"/>
              <a:t>Can still use context-registered receiver when user is actively using your app</a:t>
            </a:r>
          </a:p>
          <a:p>
            <a:r>
              <a:rPr lang="en-US" b="1" dirty="0"/>
              <a:t>Android 7</a:t>
            </a:r>
            <a:r>
              <a:rPr lang="en-US" dirty="0"/>
              <a:t>: system no longer sends the following broadcasts: </a:t>
            </a:r>
          </a:p>
          <a:p>
            <a:pPr lvl="1"/>
            <a:r>
              <a:rPr lang="en-US" dirty="0"/>
              <a:t>ACTION_NEW_PICTURE</a:t>
            </a:r>
          </a:p>
          <a:p>
            <a:pPr lvl="1"/>
            <a:r>
              <a:rPr lang="en-US" dirty="0"/>
              <a:t>ACTION_NEW_VIDEO</a:t>
            </a:r>
          </a:p>
          <a:p>
            <a:r>
              <a:rPr lang="en-US" dirty="0"/>
              <a:t>Also </a:t>
            </a:r>
            <a:r>
              <a:rPr lang="en-US" b="1" dirty="0"/>
              <a:t>Android 7: </a:t>
            </a:r>
            <a:r>
              <a:rPr lang="en-US" dirty="0"/>
              <a:t>must register CONNECTIVITY_ACTION broadcast using </a:t>
            </a:r>
            <a:r>
              <a:rPr lang="en-US" dirty="0" err="1"/>
              <a:t>registerReceiver</a:t>
            </a:r>
            <a:r>
              <a:rPr lang="en-US" dirty="0"/>
              <a:t>(</a:t>
            </a:r>
            <a:r>
              <a:rPr lang="en-US" dirty="0" err="1"/>
              <a:t>BroadcastReceiver</a:t>
            </a:r>
            <a:r>
              <a:rPr lang="en-US" dirty="0"/>
              <a:t>, </a:t>
            </a:r>
            <a:r>
              <a:rPr lang="en-US" dirty="0" err="1"/>
              <a:t>IntentFilter</a:t>
            </a:r>
            <a:r>
              <a:rPr lang="en-US" dirty="0"/>
              <a:t>), can no longer use manifest</a:t>
            </a:r>
          </a:p>
          <a:p>
            <a:endParaRPr lang="en-US" dirty="0"/>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Tree>
    <p:extLst>
      <p:ext uri="{BB962C8B-B14F-4D97-AF65-F5344CB8AC3E}">
        <p14:creationId xmlns:p14="http://schemas.microsoft.com/office/powerpoint/2010/main" val="1120665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Receiving broadcasts</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3895795"/>
          </a:xfrm>
        </p:spPr>
        <p:txBody>
          <a:bodyPr/>
          <a:lstStyle/>
          <a:p>
            <a:r>
              <a:rPr lang="en-US" dirty="0"/>
              <a:t>Apps can receive broadcasts in two ways:</a:t>
            </a:r>
          </a:p>
          <a:p>
            <a:r>
              <a:rPr lang="en-US" dirty="0"/>
              <a:t>1) manifest-declared receiver</a:t>
            </a:r>
          </a:p>
          <a:p>
            <a:r>
              <a:rPr lang="en-US" dirty="0"/>
              <a:t>2) context-registered receiver</a:t>
            </a:r>
          </a:p>
          <a:p>
            <a:r>
              <a:rPr lang="en-US" dirty="0"/>
              <a:t>Manifest-declared receiver:</a:t>
            </a:r>
          </a:p>
          <a:p>
            <a:r>
              <a:rPr lang="en-US" dirty="0"/>
              <a:t>If you declare a broadcast receiver in your manifest, system launches your app when broadcast is sent. Since API 26, this no longer works for implicit broadcasts</a:t>
            </a:r>
          </a:p>
          <a:p>
            <a:r>
              <a:rPr lang="en-US" dirty="0"/>
              <a:t> to declare a broadcast receiver in manifest, first specify the receiver element:</a:t>
            </a:r>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
        <p:nvSpPr>
          <p:cNvPr id="5" name="Rectangle 4">
            <a:extLst>
              <a:ext uri="{FF2B5EF4-FFF2-40B4-BE49-F238E27FC236}">
                <a16:creationId xmlns:a16="http://schemas.microsoft.com/office/drawing/2014/main" id="{630E368A-FDB5-274D-B75C-64CB463E8750}"/>
              </a:ext>
            </a:extLst>
          </p:cNvPr>
          <p:cNvSpPr/>
          <p:nvPr/>
        </p:nvSpPr>
        <p:spPr>
          <a:xfrm>
            <a:off x="1803186" y="4341469"/>
            <a:ext cx="9284874" cy="1754326"/>
          </a:xfrm>
          <a:prstGeom prst="rect">
            <a:avLst/>
          </a:prstGeom>
        </p:spPr>
        <p:txBody>
          <a:bodyPr wrap="square">
            <a:spAutoFit/>
          </a:bodyPr>
          <a:lstStyle/>
          <a:p>
            <a:r>
              <a:rPr lang="en-CA" dirty="0"/>
              <a:t>&lt;</a:t>
            </a:r>
            <a:r>
              <a:rPr lang="en-CA" b="1" dirty="0">
                <a:solidFill>
                  <a:srgbClr val="000080"/>
                </a:solidFill>
                <a:effectLst/>
              </a:rPr>
              <a:t>receiver </a:t>
            </a:r>
            <a:r>
              <a:rPr lang="en-CA" b="1" dirty="0" err="1">
                <a:solidFill>
                  <a:srgbClr val="660E7A"/>
                </a:solidFill>
                <a:effectLst/>
              </a:rPr>
              <a:t>android</a:t>
            </a:r>
            <a:r>
              <a:rPr lang="en-CA" b="1" dirty="0" err="1">
                <a:solidFill>
                  <a:srgbClr val="0000FF"/>
                </a:solidFill>
                <a:effectLst/>
              </a:rPr>
              <a:t>:name</a:t>
            </a:r>
            <a:r>
              <a:rPr lang="en-CA" b="1" dirty="0">
                <a:solidFill>
                  <a:srgbClr val="008000"/>
                </a:solidFill>
                <a:effectLst/>
              </a:rPr>
              <a:t>=".</a:t>
            </a:r>
            <a:r>
              <a:rPr lang="en-CA" b="1" dirty="0" err="1">
                <a:solidFill>
                  <a:srgbClr val="008000"/>
                </a:solidFill>
                <a:effectLst/>
              </a:rPr>
              <a:t>MyBroadcastReceiver</a:t>
            </a:r>
            <a:r>
              <a:rPr lang="en-CA" b="1" dirty="0">
                <a:solidFill>
                  <a:srgbClr val="008000"/>
                </a:solidFill>
                <a:effectLst/>
              </a:rPr>
              <a:t>"  </a:t>
            </a:r>
            <a:r>
              <a:rPr lang="en-CA" b="1" dirty="0" err="1">
                <a:solidFill>
                  <a:srgbClr val="660E7A"/>
                </a:solidFill>
                <a:effectLst/>
              </a:rPr>
              <a:t>android</a:t>
            </a:r>
            <a:r>
              <a:rPr lang="en-CA" b="1" dirty="0" err="1">
                <a:solidFill>
                  <a:srgbClr val="0000FF"/>
                </a:solidFill>
                <a:effectLst/>
              </a:rPr>
              <a:t>:exported</a:t>
            </a:r>
            <a:r>
              <a:rPr lang="en-CA" b="1" dirty="0">
                <a:solidFill>
                  <a:srgbClr val="008000"/>
                </a:solidFill>
                <a:effectLst/>
              </a:rPr>
              <a:t>="true"</a:t>
            </a:r>
            <a:r>
              <a:rPr lang="en-CA" dirty="0"/>
              <a:t>&gt;</a:t>
            </a:r>
            <a:br>
              <a:rPr lang="en-CA" dirty="0"/>
            </a:br>
            <a:r>
              <a:rPr lang="en-CA" dirty="0"/>
              <a:t>    &lt;</a:t>
            </a:r>
            <a:r>
              <a:rPr lang="en-CA" b="1" dirty="0">
                <a:solidFill>
                  <a:srgbClr val="000080"/>
                </a:solidFill>
                <a:effectLst/>
              </a:rPr>
              <a:t>intent-filter</a:t>
            </a:r>
            <a:r>
              <a:rPr lang="en-CA" dirty="0"/>
              <a:t>&gt;</a:t>
            </a:r>
            <a:br>
              <a:rPr lang="en-CA" dirty="0"/>
            </a:br>
            <a:r>
              <a:rPr lang="en-CA" dirty="0"/>
              <a:t>        &lt;</a:t>
            </a:r>
            <a:r>
              <a:rPr lang="en-CA" b="1" dirty="0">
                <a:solidFill>
                  <a:srgbClr val="000080"/>
                </a:solidFill>
                <a:effectLst/>
              </a:rPr>
              <a:t>action </a:t>
            </a:r>
            <a:r>
              <a:rPr lang="en-CA" b="1" dirty="0" err="1">
                <a:solidFill>
                  <a:srgbClr val="660E7A"/>
                </a:solidFill>
                <a:effectLst/>
              </a:rPr>
              <a:t>android</a:t>
            </a:r>
            <a:r>
              <a:rPr lang="en-CA" b="1" dirty="0" err="1">
                <a:solidFill>
                  <a:srgbClr val="0000FF"/>
                </a:solidFill>
                <a:effectLst/>
              </a:rPr>
              <a:t>:name</a:t>
            </a:r>
            <a:r>
              <a:rPr lang="en-CA" b="1" dirty="0">
                <a:solidFill>
                  <a:srgbClr val="008000"/>
                </a:solidFill>
                <a:effectLst/>
              </a:rPr>
              <a:t>="</a:t>
            </a:r>
            <a:r>
              <a:rPr lang="en-CA" b="1" dirty="0" err="1">
                <a:solidFill>
                  <a:srgbClr val="008000"/>
                </a:solidFill>
                <a:effectLst/>
              </a:rPr>
              <a:t>android.intent.action.BOOT_COMPLETED</a:t>
            </a:r>
            <a:r>
              <a:rPr lang="en-CA" b="1" dirty="0">
                <a:solidFill>
                  <a:srgbClr val="008000"/>
                </a:solidFill>
                <a:effectLst/>
              </a:rPr>
              <a:t>"</a:t>
            </a:r>
            <a:r>
              <a:rPr lang="en-CA" dirty="0"/>
              <a:t>/&gt;</a:t>
            </a:r>
            <a:br>
              <a:rPr lang="en-CA" dirty="0"/>
            </a:br>
            <a:r>
              <a:rPr lang="en-CA" dirty="0"/>
              <a:t>        &lt;</a:t>
            </a:r>
            <a:r>
              <a:rPr lang="en-CA" b="1" dirty="0">
                <a:solidFill>
                  <a:srgbClr val="000080"/>
                </a:solidFill>
                <a:effectLst/>
              </a:rPr>
              <a:t>action </a:t>
            </a:r>
            <a:r>
              <a:rPr lang="en-CA" b="1" dirty="0" err="1">
                <a:solidFill>
                  <a:srgbClr val="660E7A"/>
                </a:solidFill>
                <a:effectLst/>
              </a:rPr>
              <a:t>android</a:t>
            </a:r>
            <a:r>
              <a:rPr lang="en-CA" b="1" dirty="0" err="1">
                <a:solidFill>
                  <a:srgbClr val="0000FF"/>
                </a:solidFill>
                <a:effectLst/>
              </a:rPr>
              <a:t>:name</a:t>
            </a:r>
            <a:r>
              <a:rPr lang="en-CA" b="1" dirty="0">
                <a:solidFill>
                  <a:srgbClr val="008000"/>
                </a:solidFill>
                <a:effectLst/>
              </a:rPr>
              <a:t>="</a:t>
            </a:r>
            <a:r>
              <a:rPr lang="en-CA" b="1" dirty="0" err="1">
                <a:solidFill>
                  <a:srgbClr val="008000"/>
                </a:solidFill>
                <a:effectLst/>
              </a:rPr>
              <a:t>android.intent.action.INPUT_METHOD_CHANGED</a:t>
            </a:r>
            <a:r>
              <a:rPr lang="en-CA" b="1" dirty="0">
                <a:solidFill>
                  <a:srgbClr val="008000"/>
                </a:solidFill>
                <a:effectLst/>
              </a:rPr>
              <a:t>" </a:t>
            </a:r>
            <a:r>
              <a:rPr lang="en-CA" dirty="0"/>
              <a:t>/&gt;</a:t>
            </a:r>
            <a:br>
              <a:rPr lang="en-CA" dirty="0"/>
            </a:br>
            <a:r>
              <a:rPr lang="en-CA" dirty="0"/>
              <a:t>    &lt;/</a:t>
            </a:r>
            <a:r>
              <a:rPr lang="en-CA" b="1" dirty="0">
                <a:solidFill>
                  <a:srgbClr val="000080"/>
                </a:solidFill>
                <a:effectLst/>
              </a:rPr>
              <a:t>intent-filter</a:t>
            </a:r>
            <a:r>
              <a:rPr lang="en-CA" dirty="0"/>
              <a:t>&gt;</a:t>
            </a:r>
            <a:br>
              <a:rPr lang="en-CA" dirty="0"/>
            </a:br>
            <a:r>
              <a:rPr lang="en-CA" dirty="0"/>
              <a:t>&lt;/</a:t>
            </a:r>
            <a:r>
              <a:rPr lang="en-CA" b="1" dirty="0">
                <a:solidFill>
                  <a:srgbClr val="000080"/>
                </a:solidFill>
                <a:effectLst/>
              </a:rPr>
              <a:t>receiver</a:t>
            </a:r>
            <a:r>
              <a:rPr lang="en-CA" dirty="0"/>
              <a:t>&gt;</a:t>
            </a:r>
            <a:endParaRPr lang="en-US" dirty="0"/>
          </a:p>
        </p:txBody>
      </p:sp>
    </p:spTree>
    <p:extLst>
      <p:ext uri="{BB962C8B-B14F-4D97-AF65-F5344CB8AC3E}">
        <p14:creationId xmlns:p14="http://schemas.microsoft.com/office/powerpoint/2010/main" val="346500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Receiving broadcasts (manifest-declared) </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1" y="776087"/>
            <a:ext cx="4080223" cy="5709238"/>
          </a:xfrm>
        </p:spPr>
        <p:txBody>
          <a:bodyPr>
            <a:normAutofit fontScale="92500" lnSpcReduction="20000"/>
          </a:bodyPr>
          <a:lstStyle/>
          <a:p>
            <a:r>
              <a:rPr lang="en-US" sz="2400" dirty="0"/>
              <a:t>Then, subclass </a:t>
            </a:r>
            <a:r>
              <a:rPr lang="en-US" sz="2400" dirty="0" err="1"/>
              <a:t>BroadcastReceiver</a:t>
            </a:r>
            <a:r>
              <a:rPr lang="en-US" sz="2400" dirty="0"/>
              <a:t> and implement </a:t>
            </a:r>
            <a:r>
              <a:rPr lang="en-US" sz="2400" dirty="0" err="1"/>
              <a:t>onReceive</a:t>
            </a:r>
            <a:r>
              <a:rPr lang="en-US" sz="2400" dirty="0"/>
              <a:t>(Context, Intent)</a:t>
            </a:r>
          </a:p>
          <a:p>
            <a:r>
              <a:rPr lang="en-US" sz="2400" dirty="0"/>
              <a:t>This example logs and displays the content of a broadcast</a:t>
            </a:r>
          </a:p>
          <a:p>
            <a:r>
              <a:rPr lang="en-US" sz="2400" dirty="0"/>
              <a:t>System package manager registers receiver when app is installed</a:t>
            </a:r>
          </a:p>
          <a:p>
            <a:r>
              <a:rPr lang="en-US" sz="2400" dirty="0"/>
              <a:t>Receiver then becomes a separate entry point to your app</a:t>
            </a:r>
          </a:p>
          <a:p>
            <a:r>
              <a:rPr lang="en-US" sz="2400" dirty="0"/>
              <a:t>A new </a:t>
            </a:r>
            <a:r>
              <a:rPr lang="en-US" sz="2400" dirty="0" err="1"/>
              <a:t>BroadcastReceiver</a:t>
            </a:r>
            <a:r>
              <a:rPr lang="en-US" sz="2400" dirty="0"/>
              <a:t> components is created by the system each time your app receives a broadcast, this object is valid only during the call to </a:t>
            </a:r>
            <a:r>
              <a:rPr lang="en-US" sz="2400" dirty="0" err="1"/>
              <a:t>onReceive</a:t>
            </a:r>
            <a:r>
              <a:rPr lang="en-US" sz="2400" dirty="0"/>
              <a:t>(), once this method returns the </a:t>
            </a:r>
            <a:r>
              <a:rPr lang="en-US" sz="2400" dirty="0" err="1"/>
              <a:t>BroadcastReceiver</a:t>
            </a:r>
            <a:r>
              <a:rPr lang="en-US" sz="2400" dirty="0"/>
              <a:t> is destroyed</a:t>
            </a:r>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
        <p:nvSpPr>
          <p:cNvPr id="5" name="Rectangle 4">
            <a:extLst>
              <a:ext uri="{FF2B5EF4-FFF2-40B4-BE49-F238E27FC236}">
                <a16:creationId xmlns:a16="http://schemas.microsoft.com/office/drawing/2014/main" id="{39F0EF99-F516-0F4C-A87F-A95EC16791CF}"/>
              </a:ext>
            </a:extLst>
          </p:cNvPr>
          <p:cNvSpPr/>
          <p:nvPr/>
        </p:nvSpPr>
        <p:spPr>
          <a:xfrm>
            <a:off x="3990575" y="1420789"/>
            <a:ext cx="8201425" cy="3693319"/>
          </a:xfrm>
          <a:prstGeom prst="rect">
            <a:avLst/>
          </a:prstGeom>
        </p:spPr>
        <p:txBody>
          <a:bodyPr wrap="square">
            <a:spAutoFit/>
          </a:bodyPr>
          <a:lstStyle/>
          <a:p>
            <a:r>
              <a:rPr lang="en-CA" b="1" dirty="0">
                <a:solidFill>
                  <a:srgbClr val="000080"/>
                </a:solidFill>
                <a:effectLst/>
              </a:rPr>
              <a:t>public class </a:t>
            </a:r>
            <a:r>
              <a:rPr lang="en-CA" dirty="0" err="1"/>
              <a:t>MyBroadcastReceiver</a:t>
            </a:r>
            <a:r>
              <a:rPr lang="en-CA" dirty="0"/>
              <a:t> </a:t>
            </a:r>
            <a:r>
              <a:rPr lang="en-CA" b="1" dirty="0">
                <a:solidFill>
                  <a:srgbClr val="000080"/>
                </a:solidFill>
                <a:effectLst/>
              </a:rPr>
              <a:t>extends </a:t>
            </a:r>
            <a:r>
              <a:rPr lang="en-CA" dirty="0" err="1"/>
              <a:t>BroadcastReceiver</a:t>
            </a:r>
            <a:r>
              <a:rPr lang="en-CA" dirty="0"/>
              <a:t> {</a:t>
            </a:r>
            <a:br>
              <a:rPr lang="en-CA" dirty="0"/>
            </a:br>
            <a:r>
              <a:rPr lang="en-CA" dirty="0"/>
              <a:t>    </a:t>
            </a:r>
            <a:r>
              <a:rPr lang="en-CA" b="1" dirty="0">
                <a:solidFill>
                  <a:srgbClr val="000080"/>
                </a:solidFill>
                <a:effectLst/>
              </a:rPr>
              <a:t>private static final </a:t>
            </a:r>
            <a:r>
              <a:rPr lang="en-CA" dirty="0"/>
              <a:t>String TAG = </a:t>
            </a:r>
            <a:r>
              <a:rPr lang="en-CA" b="1" dirty="0">
                <a:solidFill>
                  <a:srgbClr val="008000"/>
                </a:solidFill>
                <a:effectLst/>
              </a:rPr>
              <a:t>"</a:t>
            </a:r>
            <a:r>
              <a:rPr lang="en-CA" b="1" dirty="0" err="1">
                <a:solidFill>
                  <a:srgbClr val="008000"/>
                </a:solidFill>
                <a:effectLst/>
              </a:rPr>
              <a:t>MyBroadcastReceiver</a:t>
            </a:r>
            <a:r>
              <a:rPr lang="en-CA" b="1" dirty="0">
                <a:solidFill>
                  <a:srgbClr val="008000"/>
                </a:solidFill>
                <a:effectLst/>
              </a:rPr>
              <a:t>"</a:t>
            </a:r>
            <a:r>
              <a:rPr lang="en-CA" dirty="0"/>
              <a:t>;</a:t>
            </a:r>
            <a:br>
              <a:rPr lang="en-CA" dirty="0"/>
            </a:br>
            <a:r>
              <a:rPr lang="en-CA" dirty="0"/>
              <a:t>    @Override</a:t>
            </a:r>
            <a:br>
              <a:rPr lang="en-CA" dirty="0"/>
            </a:br>
            <a:r>
              <a:rPr lang="en-CA" dirty="0"/>
              <a:t>    </a:t>
            </a:r>
            <a:r>
              <a:rPr lang="en-CA" b="1" dirty="0">
                <a:solidFill>
                  <a:srgbClr val="000080"/>
                </a:solidFill>
                <a:effectLst/>
              </a:rPr>
              <a:t>public void </a:t>
            </a:r>
            <a:r>
              <a:rPr lang="en-CA" dirty="0" err="1"/>
              <a:t>onReceive</a:t>
            </a:r>
            <a:r>
              <a:rPr lang="en-CA" dirty="0"/>
              <a:t>(Context context, Intent intent) {</a:t>
            </a:r>
            <a:br>
              <a:rPr lang="en-CA" dirty="0"/>
            </a:br>
            <a:r>
              <a:rPr lang="en-CA" dirty="0"/>
              <a:t>        </a:t>
            </a:r>
            <a:r>
              <a:rPr lang="en-CA" dirty="0" err="1"/>
              <a:t>StringBuilder</a:t>
            </a:r>
            <a:r>
              <a:rPr lang="en-CA" dirty="0"/>
              <a:t> </a:t>
            </a:r>
            <a:r>
              <a:rPr lang="en-CA" dirty="0" err="1"/>
              <a:t>sb</a:t>
            </a:r>
            <a:r>
              <a:rPr lang="en-CA" dirty="0"/>
              <a:t> = </a:t>
            </a:r>
            <a:r>
              <a:rPr lang="en-CA" b="1" dirty="0">
                <a:solidFill>
                  <a:srgbClr val="000080"/>
                </a:solidFill>
                <a:effectLst/>
              </a:rPr>
              <a:t>new </a:t>
            </a:r>
            <a:r>
              <a:rPr lang="en-CA" dirty="0" err="1"/>
              <a:t>StringBuilder</a:t>
            </a:r>
            <a:r>
              <a:rPr lang="en-CA" dirty="0"/>
              <a:t>();</a:t>
            </a:r>
            <a:br>
              <a:rPr lang="en-CA" dirty="0"/>
            </a:br>
            <a:r>
              <a:rPr lang="en-CA" dirty="0"/>
              <a:t>        </a:t>
            </a:r>
            <a:r>
              <a:rPr lang="en-CA" dirty="0" err="1"/>
              <a:t>sb.append</a:t>
            </a:r>
            <a:r>
              <a:rPr lang="en-CA" dirty="0"/>
              <a:t>(</a:t>
            </a:r>
            <a:r>
              <a:rPr lang="en-CA" b="1" dirty="0">
                <a:solidFill>
                  <a:srgbClr val="008000"/>
                </a:solidFill>
                <a:effectLst/>
              </a:rPr>
              <a:t>"Action: " </a:t>
            </a:r>
            <a:r>
              <a:rPr lang="en-CA" dirty="0"/>
              <a:t>+ </a:t>
            </a:r>
            <a:r>
              <a:rPr lang="en-CA" dirty="0" err="1"/>
              <a:t>intent.getAction</a:t>
            </a:r>
            <a:r>
              <a:rPr lang="en-CA" dirty="0"/>
              <a:t>() + </a:t>
            </a:r>
            <a:r>
              <a:rPr lang="en-CA" b="1" dirty="0">
                <a:solidFill>
                  <a:srgbClr val="008000"/>
                </a:solidFill>
                <a:effectLst/>
              </a:rPr>
              <a:t>"</a:t>
            </a:r>
            <a:r>
              <a:rPr lang="en-CA" b="1" dirty="0">
                <a:solidFill>
                  <a:srgbClr val="000080"/>
                </a:solidFill>
                <a:effectLst/>
              </a:rPr>
              <a:t>\n</a:t>
            </a:r>
            <a:r>
              <a:rPr lang="en-CA" b="1" dirty="0">
                <a:solidFill>
                  <a:srgbClr val="008000"/>
                </a:solidFill>
                <a:effectLst/>
              </a:rPr>
              <a:t>"</a:t>
            </a:r>
            <a:r>
              <a:rPr lang="en-CA" dirty="0"/>
              <a:t>);</a:t>
            </a:r>
            <a:br>
              <a:rPr lang="en-CA" dirty="0"/>
            </a:br>
            <a:r>
              <a:rPr lang="en-CA" dirty="0"/>
              <a:t>        </a:t>
            </a:r>
            <a:r>
              <a:rPr lang="en-CA" dirty="0" err="1"/>
              <a:t>sb.append</a:t>
            </a:r>
            <a:r>
              <a:rPr lang="en-CA" dirty="0"/>
              <a:t>(</a:t>
            </a:r>
            <a:r>
              <a:rPr lang="en-CA" b="1" dirty="0">
                <a:solidFill>
                  <a:srgbClr val="008000"/>
                </a:solidFill>
                <a:effectLst/>
              </a:rPr>
              <a:t>"URI: " </a:t>
            </a:r>
            <a:r>
              <a:rPr lang="en-CA" dirty="0"/>
              <a:t>+ </a:t>
            </a:r>
            <a:r>
              <a:rPr lang="en-CA" dirty="0" err="1"/>
              <a:t>intent.toUri</a:t>
            </a:r>
            <a:r>
              <a:rPr lang="en-CA" dirty="0"/>
              <a:t>(</a:t>
            </a:r>
            <a:r>
              <a:rPr lang="en-CA" dirty="0" err="1"/>
              <a:t>Intent.URI_INTENT_SCHEME</a:t>
            </a:r>
            <a:r>
              <a:rPr lang="en-CA" dirty="0"/>
              <a:t>).</a:t>
            </a:r>
            <a:r>
              <a:rPr lang="en-CA" dirty="0" err="1"/>
              <a:t>toString</a:t>
            </a:r>
            <a:r>
              <a:rPr lang="en-CA" dirty="0"/>
              <a:t>() + </a:t>
            </a:r>
            <a:r>
              <a:rPr lang="en-CA" b="1" dirty="0">
                <a:solidFill>
                  <a:srgbClr val="008000"/>
                </a:solidFill>
                <a:effectLst/>
              </a:rPr>
              <a:t>"</a:t>
            </a:r>
            <a:r>
              <a:rPr lang="en-CA" b="1" dirty="0">
                <a:solidFill>
                  <a:srgbClr val="000080"/>
                </a:solidFill>
                <a:effectLst/>
              </a:rPr>
              <a:t>\n</a:t>
            </a:r>
            <a:r>
              <a:rPr lang="en-CA" b="1" dirty="0">
                <a:solidFill>
                  <a:srgbClr val="008000"/>
                </a:solidFill>
                <a:effectLst/>
              </a:rPr>
              <a:t>"</a:t>
            </a:r>
            <a:r>
              <a:rPr lang="en-CA" dirty="0"/>
              <a:t>);</a:t>
            </a:r>
            <a:br>
              <a:rPr lang="en-CA" dirty="0"/>
            </a:br>
            <a:r>
              <a:rPr lang="en-CA" dirty="0"/>
              <a:t>        String log = </a:t>
            </a:r>
            <a:r>
              <a:rPr lang="en-CA" dirty="0" err="1"/>
              <a:t>sb.toString</a:t>
            </a:r>
            <a:r>
              <a:rPr lang="en-CA" dirty="0"/>
              <a:t>();</a:t>
            </a:r>
            <a:br>
              <a:rPr lang="en-CA" dirty="0"/>
            </a:br>
            <a:r>
              <a:rPr lang="en-CA" dirty="0"/>
              <a:t>        </a:t>
            </a:r>
            <a:r>
              <a:rPr lang="en-CA" dirty="0" err="1"/>
              <a:t>Log.d</a:t>
            </a:r>
            <a:r>
              <a:rPr lang="en-CA" dirty="0"/>
              <a:t>(TAG, log);</a:t>
            </a:r>
            <a:br>
              <a:rPr lang="en-CA" dirty="0"/>
            </a:br>
            <a:r>
              <a:rPr lang="en-CA" dirty="0"/>
              <a:t>        </a:t>
            </a:r>
            <a:r>
              <a:rPr lang="en-CA" dirty="0" err="1"/>
              <a:t>Toast.makeText</a:t>
            </a:r>
            <a:r>
              <a:rPr lang="en-CA" dirty="0"/>
              <a:t>(context, log, </a:t>
            </a:r>
            <a:r>
              <a:rPr lang="en-CA" dirty="0" err="1"/>
              <a:t>Toast.LENGTH_LONG</a:t>
            </a:r>
            <a:r>
              <a:rPr lang="en-CA" dirty="0"/>
              <a:t>).show();</a:t>
            </a:r>
            <a:br>
              <a:rPr lang="en-CA" dirty="0"/>
            </a:br>
            <a:r>
              <a:rPr lang="en-CA" dirty="0"/>
              <a:t>    }</a:t>
            </a:r>
            <a:br>
              <a:rPr lang="en-CA" dirty="0"/>
            </a:br>
            <a:r>
              <a:rPr lang="en-CA" dirty="0"/>
              <a:t>}</a:t>
            </a:r>
            <a:br>
              <a:rPr lang="en-CA" dirty="0"/>
            </a:br>
            <a:endParaRPr lang="en-US" dirty="0"/>
          </a:p>
        </p:txBody>
      </p:sp>
    </p:spTree>
    <p:extLst>
      <p:ext uri="{BB962C8B-B14F-4D97-AF65-F5344CB8AC3E}">
        <p14:creationId xmlns:p14="http://schemas.microsoft.com/office/powerpoint/2010/main" val="344154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Context-registered receivers</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lstStyle/>
          <a:p>
            <a:r>
              <a:rPr lang="en-US" dirty="0"/>
              <a:t>To register a receiver with a context, perform the following steps:</a:t>
            </a:r>
          </a:p>
          <a:p>
            <a:r>
              <a:rPr lang="en-US" dirty="0"/>
              <a:t>1) create an instance of </a:t>
            </a:r>
            <a:r>
              <a:rPr lang="en-US" dirty="0" err="1"/>
              <a:t>BroadcastReceiver</a:t>
            </a:r>
            <a:r>
              <a:rPr lang="en-US" dirty="0"/>
              <a:t>:</a:t>
            </a:r>
          </a:p>
          <a:p>
            <a:endParaRPr lang="en-US" dirty="0"/>
          </a:p>
          <a:p>
            <a:r>
              <a:rPr lang="en-US" dirty="0"/>
              <a:t>2) create an intent filter, and register the receiver by calling </a:t>
            </a:r>
            <a:r>
              <a:rPr lang="en-US" dirty="0" err="1"/>
              <a:t>registerReceiver</a:t>
            </a:r>
            <a:r>
              <a:rPr lang="en-US" dirty="0"/>
              <a:t>():</a:t>
            </a:r>
          </a:p>
          <a:p>
            <a:endParaRPr lang="en-US" dirty="0"/>
          </a:p>
          <a:p>
            <a:endParaRPr lang="en-US" dirty="0"/>
          </a:p>
          <a:p>
            <a:endParaRPr lang="en-US" dirty="0"/>
          </a:p>
          <a:p>
            <a:r>
              <a:rPr lang="en-US" dirty="0"/>
              <a:t>Context-registered receivers receive broadcasts as long is context is valid</a:t>
            </a:r>
          </a:p>
          <a:p>
            <a:pPr lvl="1"/>
            <a:r>
              <a:rPr lang="en-US" dirty="0"/>
              <a:t>Example: Activity context, app context</a:t>
            </a:r>
          </a:p>
          <a:p>
            <a:r>
              <a:rPr lang="en-US" dirty="0"/>
              <a:t>3) call </a:t>
            </a:r>
            <a:r>
              <a:rPr lang="en-US" dirty="0" err="1"/>
              <a:t>unregisterReceiver</a:t>
            </a:r>
            <a:r>
              <a:rPr lang="en-US" dirty="0"/>
              <a:t>() to stop receiving broadcasts, be sure to do this as soon as context becomes invalid or you no longer need to receive broadcasts</a:t>
            </a:r>
          </a:p>
          <a:p>
            <a:endParaRPr lang="en-US" dirty="0"/>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
        <p:nvSpPr>
          <p:cNvPr id="5" name="Rectangle 4">
            <a:extLst>
              <a:ext uri="{FF2B5EF4-FFF2-40B4-BE49-F238E27FC236}">
                <a16:creationId xmlns:a16="http://schemas.microsoft.com/office/drawing/2014/main" id="{CABE69B7-105D-0546-A897-EA799942FBAE}"/>
              </a:ext>
            </a:extLst>
          </p:cNvPr>
          <p:cNvSpPr/>
          <p:nvPr/>
        </p:nvSpPr>
        <p:spPr>
          <a:xfrm>
            <a:off x="2564481" y="1815104"/>
            <a:ext cx="5080558" cy="369332"/>
          </a:xfrm>
          <a:prstGeom prst="rect">
            <a:avLst/>
          </a:prstGeom>
        </p:spPr>
        <p:txBody>
          <a:bodyPr wrap="none">
            <a:spAutoFit/>
          </a:bodyPr>
          <a:lstStyle/>
          <a:p>
            <a:r>
              <a:rPr lang="en-CA" dirty="0" err="1"/>
              <a:t>BroadcastReceiver</a:t>
            </a:r>
            <a:r>
              <a:rPr lang="en-CA" dirty="0"/>
              <a:t> </a:t>
            </a:r>
            <a:r>
              <a:rPr lang="en-CA" dirty="0" err="1"/>
              <a:t>br</a:t>
            </a:r>
            <a:r>
              <a:rPr lang="en-CA" dirty="0"/>
              <a:t> = </a:t>
            </a:r>
            <a:r>
              <a:rPr lang="en-CA" b="1" dirty="0">
                <a:solidFill>
                  <a:srgbClr val="000080"/>
                </a:solidFill>
                <a:effectLst/>
              </a:rPr>
              <a:t>new </a:t>
            </a:r>
            <a:r>
              <a:rPr lang="en-CA" dirty="0" err="1"/>
              <a:t>MyBroadcastReceiver</a:t>
            </a:r>
            <a:r>
              <a:rPr lang="en-CA" dirty="0"/>
              <a:t>();</a:t>
            </a:r>
            <a:endParaRPr lang="en-US" dirty="0"/>
          </a:p>
        </p:txBody>
      </p:sp>
      <p:sp>
        <p:nvSpPr>
          <p:cNvPr id="6" name="Rectangle 5">
            <a:extLst>
              <a:ext uri="{FF2B5EF4-FFF2-40B4-BE49-F238E27FC236}">
                <a16:creationId xmlns:a16="http://schemas.microsoft.com/office/drawing/2014/main" id="{E955A49C-E271-AF47-B1C3-B629ABFDEEA4}"/>
              </a:ext>
            </a:extLst>
          </p:cNvPr>
          <p:cNvSpPr/>
          <p:nvPr/>
        </p:nvSpPr>
        <p:spPr>
          <a:xfrm>
            <a:off x="2564481" y="2851888"/>
            <a:ext cx="6096000" cy="1200329"/>
          </a:xfrm>
          <a:prstGeom prst="rect">
            <a:avLst/>
          </a:prstGeom>
        </p:spPr>
        <p:txBody>
          <a:bodyPr>
            <a:spAutoFit/>
          </a:bodyPr>
          <a:lstStyle/>
          <a:p>
            <a:r>
              <a:rPr lang="en-CA" dirty="0" err="1"/>
              <a:t>IntentFilter</a:t>
            </a:r>
            <a:r>
              <a:rPr lang="en-CA" dirty="0"/>
              <a:t> filter = </a:t>
            </a:r>
            <a:r>
              <a:rPr lang="en-CA" b="1" dirty="0">
                <a:solidFill>
                  <a:srgbClr val="000080"/>
                </a:solidFill>
                <a:effectLst/>
              </a:rPr>
              <a:t>new </a:t>
            </a:r>
            <a:r>
              <a:rPr lang="en-CA" dirty="0" err="1"/>
              <a:t>IntentFilter</a:t>
            </a:r>
            <a:r>
              <a:rPr lang="en-CA" dirty="0"/>
              <a:t>(</a:t>
            </a:r>
            <a:r>
              <a:rPr lang="en-CA" dirty="0" err="1"/>
              <a:t>ConnectivityManager.CONNECTIVITY_ACTION</a:t>
            </a:r>
            <a:r>
              <a:rPr lang="en-CA" dirty="0"/>
              <a:t>);</a:t>
            </a:r>
            <a:br>
              <a:rPr lang="en-CA" dirty="0"/>
            </a:br>
            <a:r>
              <a:rPr lang="en-CA" dirty="0" err="1"/>
              <a:t>filter.addAction</a:t>
            </a:r>
            <a:r>
              <a:rPr lang="en-CA" dirty="0"/>
              <a:t>(</a:t>
            </a:r>
            <a:r>
              <a:rPr lang="en-CA" dirty="0" err="1"/>
              <a:t>Intent.ACTION_AIRPLANE_MODE_CHANGED</a:t>
            </a:r>
            <a:r>
              <a:rPr lang="en-CA" dirty="0"/>
              <a:t>);</a:t>
            </a:r>
            <a:br>
              <a:rPr lang="en-CA" dirty="0"/>
            </a:br>
            <a:r>
              <a:rPr lang="en-CA" b="1" dirty="0" err="1">
                <a:solidFill>
                  <a:srgbClr val="000080"/>
                </a:solidFill>
                <a:effectLst/>
              </a:rPr>
              <a:t>this</a:t>
            </a:r>
            <a:r>
              <a:rPr lang="en-CA" dirty="0" err="1"/>
              <a:t>.registerReceiver</a:t>
            </a:r>
            <a:r>
              <a:rPr lang="en-CA" dirty="0"/>
              <a:t>(</a:t>
            </a:r>
            <a:r>
              <a:rPr lang="en-CA" dirty="0" err="1"/>
              <a:t>br</a:t>
            </a:r>
            <a:r>
              <a:rPr lang="en-CA" dirty="0"/>
              <a:t>, filter);</a:t>
            </a:r>
            <a:endParaRPr lang="en-US" dirty="0"/>
          </a:p>
        </p:txBody>
      </p:sp>
    </p:spTree>
    <p:extLst>
      <p:ext uri="{BB962C8B-B14F-4D97-AF65-F5344CB8AC3E}">
        <p14:creationId xmlns:p14="http://schemas.microsoft.com/office/powerpoint/2010/main" val="1803175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2192000" cy="776087"/>
          </a:xfrm>
        </p:spPr>
        <p:txBody>
          <a:bodyPr/>
          <a:lstStyle/>
          <a:p>
            <a:r>
              <a:rPr lang="en-US" dirty="0"/>
              <a:t>Effects of broadcast receiver on process state </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lstStyle/>
          <a:p>
            <a:r>
              <a:rPr lang="en-US" dirty="0"/>
              <a:t>State of </a:t>
            </a:r>
            <a:r>
              <a:rPr lang="en-US" dirty="0" err="1"/>
              <a:t>BroadcastReceiver</a:t>
            </a:r>
            <a:r>
              <a:rPr lang="en-US" dirty="0"/>
              <a:t> (running/not running) affects state of process it is in</a:t>
            </a:r>
          </a:p>
          <a:p>
            <a:r>
              <a:rPr lang="en-US" dirty="0"/>
              <a:t>If a process is running code in </a:t>
            </a:r>
            <a:r>
              <a:rPr lang="en-US" dirty="0" err="1"/>
              <a:t>onReceive</a:t>
            </a:r>
            <a:r>
              <a:rPr lang="en-US" dirty="0"/>
              <a:t>(), it is considered a foreground process</a:t>
            </a:r>
          </a:p>
          <a:p>
            <a:pPr lvl="1"/>
            <a:r>
              <a:rPr lang="en-US" dirty="0"/>
              <a:t>Foreground processes are very unlikely to be killed</a:t>
            </a:r>
          </a:p>
          <a:p>
            <a:r>
              <a:rPr lang="en-US" dirty="0"/>
              <a:t>Once </a:t>
            </a:r>
            <a:r>
              <a:rPr lang="en-US" dirty="0" err="1"/>
              <a:t>onReceive</a:t>
            </a:r>
            <a:r>
              <a:rPr lang="en-US" dirty="0"/>
              <a:t>() returns, broadcast receiver is no longer active and process loses importance. Apps returning from manifest-declared receivers are particularly susceptible to being killed</a:t>
            </a:r>
          </a:p>
          <a:p>
            <a:r>
              <a:rPr lang="en-US" dirty="0"/>
              <a:t>For this reason, do not start long-running background threads from broadcast receiver.</a:t>
            </a:r>
          </a:p>
          <a:p>
            <a:r>
              <a:rPr lang="en-US" dirty="0"/>
              <a:t>Instead, either call </a:t>
            </a:r>
            <a:r>
              <a:rPr lang="en-US" dirty="0" err="1"/>
              <a:t>goAsync</a:t>
            </a:r>
            <a:r>
              <a:rPr lang="en-US" dirty="0"/>
              <a:t>() from the receiver, or schedule a </a:t>
            </a:r>
            <a:r>
              <a:rPr lang="en-US" dirty="0" err="1"/>
              <a:t>JobService</a:t>
            </a:r>
            <a:r>
              <a:rPr lang="en-US" dirty="0"/>
              <a:t> from the receiver using </a:t>
            </a:r>
            <a:r>
              <a:rPr lang="en-US" dirty="0" err="1"/>
              <a:t>JobScheduler</a:t>
            </a:r>
            <a:endParaRPr lang="en-US" dirty="0"/>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Tree>
    <p:extLst>
      <p:ext uri="{BB962C8B-B14F-4D97-AF65-F5344CB8AC3E}">
        <p14:creationId xmlns:p14="http://schemas.microsoft.com/office/powerpoint/2010/main" val="265201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4387583" cy="1313970"/>
          </a:xfrm>
        </p:spPr>
        <p:txBody>
          <a:bodyPr>
            <a:normAutofit fontScale="90000"/>
          </a:bodyPr>
          <a:lstStyle/>
          <a:p>
            <a:r>
              <a:rPr lang="en-US" dirty="0"/>
              <a:t>Example of </a:t>
            </a:r>
            <a:r>
              <a:rPr lang="en-US" dirty="0" err="1"/>
              <a:t>goAsync</a:t>
            </a:r>
            <a:r>
              <a:rPr lang="en-US" dirty="0"/>
              <a:t> from </a:t>
            </a:r>
            <a:r>
              <a:rPr lang="en-US" dirty="0" err="1"/>
              <a:t>onReceive</a:t>
            </a:r>
            <a:r>
              <a:rPr lang="en-US" dirty="0"/>
              <a:t>()</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1313970"/>
            <a:ext cx="5332719" cy="5171354"/>
          </a:xfrm>
        </p:spPr>
        <p:txBody>
          <a:bodyPr/>
          <a:lstStyle/>
          <a:p>
            <a:r>
              <a:rPr lang="en-US" dirty="0"/>
              <a:t>This code shows a broadcast receiver using </a:t>
            </a:r>
            <a:r>
              <a:rPr lang="en-US" dirty="0" err="1"/>
              <a:t>goAsync</a:t>
            </a:r>
            <a:r>
              <a:rPr lang="en-US" dirty="0"/>
              <a:t>() to flag that it needs more time to finish after </a:t>
            </a:r>
            <a:r>
              <a:rPr lang="en-US" dirty="0" err="1"/>
              <a:t>onReceive</a:t>
            </a:r>
            <a:r>
              <a:rPr lang="en-US" dirty="0"/>
              <a:t>() completes</a:t>
            </a:r>
          </a:p>
          <a:p>
            <a:r>
              <a:rPr lang="en-US" dirty="0"/>
              <a:t>Useful if the work you want to do in </a:t>
            </a:r>
            <a:r>
              <a:rPr lang="en-US" dirty="0" err="1"/>
              <a:t>onReceive</a:t>
            </a:r>
            <a:r>
              <a:rPr lang="en-US" dirty="0"/>
              <a:t> is long enough to cause UI to skip frames (&lt;16ms)</a:t>
            </a:r>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
        <p:nvSpPr>
          <p:cNvPr id="5" name="Rectangle 4">
            <a:extLst>
              <a:ext uri="{FF2B5EF4-FFF2-40B4-BE49-F238E27FC236}">
                <a16:creationId xmlns:a16="http://schemas.microsoft.com/office/drawing/2014/main" id="{6B292786-E76C-EC46-BA3A-497352C9B21A}"/>
              </a:ext>
            </a:extLst>
          </p:cNvPr>
          <p:cNvSpPr/>
          <p:nvPr/>
        </p:nvSpPr>
        <p:spPr>
          <a:xfrm>
            <a:off x="5568364" y="114349"/>
            <a:ext cx="6096000" cy="6370975"/>
          </a:xfrm>
          <a:prstGeom prst="rect">
            <a:avLst/>
          </a:prstGeom>
        </p:spPr>
        <p:txBody>
          <a:bodyPr>
            <a:spAutoFit/>
          </a:bodyPr>
          <a:lstStyle/>
          <a:p>
            <a:r>
              <a:rPr lang="en-CA" sz="1200" b="1" dirty="0">
                <a:solidFill>
                  <a:srgbClr val="000080"/>
                </a:solidFill>
                <a:effectLst/>
              </a:rPr>
              <a:t>public class </a:t>
            </a:r>
            <a:r>
              <a:rPr lang="en-CA" sz="1200" dirty="0" err="1"/>
              <a:t>MyBroadcastReceiver</a:t>
            </a:r>
            <a:r>
              <a:rPr lang="en-CA" sz="1200" dirty="0"/>
              <a:t> </a:t>
            </a:r>
            <a:r>
              <a:rPr lang="en-CA" sz="1200" b="1" dirty="0">
                <a:solidFill>
                  <a:srgbClr val="000080"/>
                </a:solidFill>
                <a:effectLst/>
              </a:rPr>
              <a:t>extends </a:t>
            </a:r>
            <a:r>
              <a:rPr lang="en-CA" sz="1200" dirty="0" err="1"/>
              <a:t>BroadcastReceiver</a:t>
            </a:r>
            <a:r>
              <a:rPr lang="en-CA" sz="1200" dirty="0"/>
              <a:t> {</a:t>
            </a:r>
            <a:br>
              <a:rPr lang="en-CA" sz="1200" dirty="0"/>
            </a:br>
            <a:r>
              <a:rPr lang="en-CA" sz="1200" dirty="0"/>
              <a:t>    </a:t>
            </a:r>
            <a:r>
              <a:rPr lang="en-CA" sz="1200" b="1" dirty="0">
                <a:solidFill>
                  <a:srgbClr val="000080"/>
                </a:solidFill>
                <a:effectLst/>
              </a:rPr>
              <a:t>private static final </a:t>
            </a:r>
            <a:r>
              <a:rPr lang="en-CA" sz="1200" dirty="0"/>
              <a:t>String TAG = </a:t>
            </a:r>
            <a:r>
              <a:rPr lang="en-CA" sz="1200" b="1" dirty="0">
                <a:solidFill>
                  <a:srgbClr val="008000"/>
                </a:solidFill>
                <a:effectLst/>
              </a:rPr>
              <a:t>"</a:t>
            </a:r>
            <a:r>
              <a:rPr lang="en-CA" sz="1200" b="1" dirty="0" err="1">
                <a:solidFill>
                  <a:srgbClr val="008000"/>
                </a:solidFill>
                <a:effectLst/>
              </a:rPr>
              <a:t>MyBroadcastReceiver</a:t>
            </a:r>
            <a:r>
              <a:rPr lang="en-CA" sz="1200" b="1" dirty="0">
                <a:solidFill>
                  <a:srgbClr val="008000"/>
                </a:solidFill>
                <a:effectLst/>
              </a:rPr>
              <a:t>"</a:t>
            </a:r>
            <a:r>
              <a:rPr lang="en-CA" sz="1200" dirty="0"/>
              <a:t>;</a:t>
            </a:r>
            <a:br>
              <a:rPr lang="en-CA" sz="1200" dirty="0"/>
            </a:br>
            <a:r>
              <a:rPr lang="en-CA" sz="1200" dirty="0"/>
              <a:t>    @Override</a:t>
            </a:r>
            <a:br>
              <a:rPr lang="en-CA" sz="1200" dirty="0"/>
            </a:br>
            <a:r>
              <a:rPr lang="en-CA" sz="1200" dirty="0"/>
              <a:t>    </a:t>
            </a:r>
            <a:r>
              <a:rPr lang="en-CA" sz="1200" b="1" dirty="0">
                <a:solidFill>
                  <a:srgbClr val="000080"/>
                </a:solidFill>
                <a:effectLst/>
              </a:rPr>
              <a:t>public void </a:t>
            </a:r>
            <a:r>
              <a:rPr lang="en-CA" sz="1200" dirty="0" err="1"/>
              <a:t>onReceive</a:t>
            </a:r>
            <a:r>
              <a:rPr lang="en-CA" sz="1200" dirty="0"/>
              <a:t>(Context context, Intent intent) {</a:t>
            </a:r>
            <a:br>
              <a:rPr lang="en-CA" sz="1200" dirty="0"/>
            </a:br>
            <a:r>
              <a:rPr lang="en-CA" sz="1200" dirty="0"/>
              <a:t>        </a:t>
            </a:r>
            <a:r>
              <a:rPr lang="en-CA" sz="1200" b="1" dirty="0">
                <a:solidFill>
                  <a:srgbClr val="000080"/>
                </a:solidFill>
                <a:effectLst/>
              </a:rPr>
              <a:t>final </a:t>
            </a:r>
            <a:r>
              <a:rPr lang="en-CA" sz="1200" dirty="0" err="1"/>
              <a:t>PendingResult</a:t>
            </a:r>
            <a:r>
              <a:rPr lang="en-CA" sz="1200" dirty="0"/>
              <a:t> </a:t>
            </a:r>
            <a:r>
              <a:rPr lang="en-CA" sz="1200" dirty="0" err="1"/>
              <a:t>pendingResult</a:t>
            </a:r>
            <a:r>
              <a:rPr lang="en-CA" sz="1200" dirty="0"/>
              <a:t> = </a:t>
            </a:r>
            <a:r>
              <a:rPr lang="en-CA" sz="1200" dirty="0" err="1"/>
              <a:t>goAsync</a:t>
            </a:r>
            <a:r>
              <a:rPr lang="en-CA" sz="1200" dirty="0"/>
              <a:t>();</a:t>
            </a:r>
            <a:br>
              <a:rPr lang="en-CA" sz="1200" dirty="0"/>
            </a:br>
            <a:r>
              <a:rPr lang="en-CA" sz="1200" dirty="0"/>
              <a:t>        Task </a:t>
            </a:r>
            <a:r>
              <a:rPr lang="en-CA" sz="1200" dirty="0" err="1"/>
              <a:t>asyncTask</a:t>
            </a:r>
            <a:r>
              <a:rPr lang="en-CA" sz="1200" dirty="0"/>
              <a:t> = </a:t>
            </a:r>
            <a:r>
              <a:rPr lang="en-CA" sz="1200" b="1" dirty="0">
                <a:solidFill>
                  <a:srgbClr val="000080"/>
                </a:solidFill>
                <a:effectLst/>
              </a:rPr>
              <a:t>new </a:t>
            </a:r>
            <a:r>
              <a:rPr lang="en-CA" sz="1200" dirty="0"/>
              <a:t>Task(</a:t>
            </a:r>
            <a:r>
              <a:rPr lang="en-CA" sz="1200" dirty="0" err="1"/>
              <a:t>pendingResult</a:t>
            </a:r>
            <a:r>
              <a:rPr lang="en-CA" sz="1200" dirty="0"/>
              <a:t>, intent);</a:t>
            </a:r>
            <a:br>
              <a:rPr lang="en-CA" sz="1200" dirty="0"/>
            </a:br>
            <a:r>
              <a:rPr lang="en-CA" sz="1200" dirty="0"/>
              <a:t>        </a:t>
            </a:r>
            <a:r>
              <a:rPr lang="en-CA" sz="1200" dirty="0" err="1"/>
              <a:t>asyncTask.execute</a:t>
            </a:r>
            <a:r>
              <a:rPr lang="en-CA" sz="1200" dirty="0"/>
              <a:t>();</a:t>
            </a:r>
            <a:br>
              <a:rPr lang="en-CA" sz="1200" dirty="0"/>
            </a:br>
            <a:r>
              <a:rPr lang="en-CA" sz="1200" dirty="0"/>
              <a:t>    }</a:t>
            </a:r>
            <a:br>
              <a:rPr lang="en-CA" sz="1200" dirty="0"/>
            </a:br>
            <a:r>
              <a:rPr lang="en-CA" sz="1200" dirty="0"/>
              <a:t>    </a:t>
            </a:r>
            <a:r>
              <a:rPr lang="en-CA" sz="1200" b="1" dirty="0">
                <a:solidFill>
                  <a:srgbClr val="000080"/>
                </a:solidFill>
                <a:effectLst/>
              </a:rPr>
              <a:t>private static class </a:t>
            </a:r>
            <a:r>
              <a:rPr lang="en-CA" sz="1200" dirty="0"/>
              <a:t>Task </a:t>
            </a:r>
            <a:r>
              <a:rPr lang="en-CA" sz="1200" b="1" dirty="0">
                <a:solidFill>
                  <a:srgbClr val="000080"/>
                </a:solidFill>
                <a:effectLst/>
              </a:rPr>
              <a:t>extends </a:t>
            </a:r>
            <a:r>
              <a:rPr lang="en-CA" sz="1200" dirty="0" err="1"/>
              <a:t>AsyncTask</a:t>
            </a:r>
            <a:r>
              <a:rPr lang="en-CA" sz="1200" dirty="0"/>
              <a:t>&lt;String, Integer, String&gt; {</a:t>
            </a:r>
            <a:br>
              <a:rPr lang="en-CA" sz="1200" dirty="0"/>
            </a:br>
            <a:r>
              <a:rPr lang="en-CA" sz="1200" dirty="0"/>
              <a:t/>
            </a:r>
            <a:br>
              <a:rPr lang="en-CA" sz="1200" dirty="0"/>
            </a:br>
            <a:r>
              <a:rPr lang="en-CA" sz="1200" dirty="0"/>
              <a:t>        </a:t>
            </a:r>
            <a:r>
              <a:rPr lang="en-CA" sz="1200" b="1" dirty="0">
                <a:solidFill>
                  <a:srgbClr val="000080"/>
                </a:solidFill>
                <a:effectLst/>
              </a:rPr>
              <a:t>private final </a:t>
            </a:r>
            <a:r>
              <a:rPr lang="en-CA" sz="1200" dirty="0" err="1"/>
              <a:t>PendingResult</a:t>
            </a:r>
            <a:r>
              <a:rPr lang="en-CA" sz="1200" dirty="0"/>
              <a:t> </a:t>
            </a:r>
            <a:r>
              <a:rPr lang="en-CA" sz="1200" dirty="0" err="1"/>
              <a:t>pendingResult</a:t>
            </a:r>
            <a:r>
              <a:rPr lang="en-CA" sz="1200" dirty="0"/>
              <a:t>;</a:t>
            </a:r>
            <a:br>
              <a:rPr lang="en-CA" sz="1200" dirty="0"/>
            </a:br>
            <a:r>
              <a:rPr lang="en-CA" sz="1200" dirty="0"/>
              <a:t>        </a:t>
            </a:r>
            <a:r>
              <a:rPr lang="en-CA" sz="1200" b="1" dirty="0">
                <a:solidFill>
                  <a:srgbClr val="000080"/>
                </a:solidFill>
                <a:effectLst/>
              </a:rPr>
              <a:t>private final </a:t>
            </a:r>
            <a:r>
              <a:rPr lang="en-CA" sz="1200" dirty="0"/>
              <a:t>Intent intent;</a:t>
            </a:r>
            <a:br>
              <a:rPr lang="en-CA" sz="1200" dirty="0"/>
            </a:br>
            <a:r>
              <a:rPr lang="en-CA" sz="1200" dirty="0"/>
              <a:t/>
            </a:r>
            <a:br>
              <a:rPr lang="en-CA" sz="1200" dirty="0"/>
            </a:br>
            <a:r>
              <a:rPr lang="en-CA" sz="1200" dirty="0"/>
              <a:t>        </a:t>
            </a:r>
            <a:r>
              <a:rPr lang="en-CA" sz="1200" b="1" dirty="0">
                <a:solidFill>
                  <a:srgbClr val="000080"/>
                </a:solidFill>
                <a:effectLst/>
              </a:rPr>
              <a:t>private </a:t>
            </a:r>
            <a:r>
              <a:rPr lang="en-CA" sz="1200" dirty="0"/>
              <a:t>Task(</a:t>
            </a:r>
            <a:r>
              <a:rPr lang="en-CA" sz="1200" dirty="0" err="1"/>
              <a:t>PendingResult</a:t>
            </a:r>
            <a:r>
              <a:rPr lang="en-CA" sz="1200" dirty="0"/>
              <a:t> </a:t>
            </a:r>
            <a:r>
              <a:rPr lang="en-CA" sz="1200" dirty="0" err="1"/>
              <a:t>pendingResult</a:t>
            </a:r>
            <a:r>
              <a:rPr lang="en-CA" sz="1200" dirty="0"/>
              <a:t>, Intent intent) {</a:t>
            </a:r>
            <a:br>
              <a:rPr lang="en-CA" sz="1200" dirty="0"/>
            </a:br>
            <a:r>
              <a:rPr lang="en-CA" sz="1200" dirty="0"/>
              <a:t>            </a:t>
            </a:r>
            <a:r>
              <a:rPr lang="en-CA" sz="1200" b="1" dirty="0" err="1">
                <a:solidFill>
                  <a:srgbClr val="000080"/>
                </a:solidFill>
                <a:effectLst/>
              </a:rPr>
              <a:t>this</a:t>
            </a:r>
            <a:r>
              <a:rPr lang="en-CA" sz="1200" dirty="0" err="1"/>
              <a:t>.pendingResult</a:t>
            </a:r>
            <a:r>
              <a:rPr lang="en-CA" sz="1200" dirty="0"/>
              <a:t> = </a:t>
            </a:r>
            <a:r>
              <a:rPr lang="en-CA" sz="1200" dirty="0" err="1"/>
              <a:t>pendingResult</a:t>
            </a:r>
            <a:r>
              <a:rPr lang="en-CA" sz="1200" dirty="0"/>
              <a:t>;</a:t>
            </a:r>
            <a:br>
              <a:rPr lang="en-CA" sz="1200" dirty="0"/>
            </a:br>
            <a:r>
              <a:rPr lang="en-CA" sz="1200" dirty="0"/>
              <a:t>            </a:t>
            </a:r>
            <a:r>
              <a:rPr lang="en-CA" sz="1200" b="1" dirty="0" err="1">
                <a:solidFill>
                  <a:srgbClr val="000080"/>
                </a:solidFill>
                <a:effectLst/>
              </a:rPr>
              <a:t>this</a:t>
            </a:r>
            <a:r>
              <a:rPr lang="en-CA" sz="1200" dirty="0" err="1"/>
              <a:t>.intent</a:t>
            </a:r>
            <a:r>
              <a:rPr lang="en-CA" sz="1200" dirty="0"/>
              <a:t> = intent;</a:t>
            </a:r>
            <a:br>
              <a:rPr lang="en-CA" sz="1200" dirty="0"/>
            </a:br>
            <a:r>
              <a:rPr lang="en-CA" sz="1200" dirty="0"/>
              <a:t>        }</a:t>
            </a:r>
            <a:br>
              <a:rPr lang="en-CA" sz="1200" dirty="0"/>
            </a:br>
            <a:r>
              <a:rPr lang="en-CA" sz="1200" dirty="0"/>
              <a:t>        @Override</a:t>
            </a:r>
            <a:br>
              <a:rPr lang="en-CA" sz="1200" dirty="0"/>
            </a:br>
            <a:r>
              <a:rPr lang="en-CA" sz="1200" dirty="0"/>
              <a:t>        </a:t>
            </a:r>
            <a:r>
              <a:rPr lang="en-CA" sz="1200" b="1" dirty="0">
                <a:solidFill>
                  <a:srgbClr val="000080"/>
                </a:solidFill>
                <a:effectLst/>
              </a:rPr>
              <a:t>protected </a:t>
            </a:r>
            <a:r>
              <a:rPr lang="en-CA" sz="1200" dirty="0"/>
              <a:t>String </a:t>
            </a:r>
            <a:r>
              <a:rPr lang="en-CA" sz="1200" dirty="0" err="1"/>
              <a:t>doInBackground</a:t>
            </a:r>
            <a:r>
              <a:rPr lang="en-CA" sz="1200" dirty="0"/>
              <a:t>(String... strings) {</a:t>
            </a:r>
            <a:br>
              <a:rPr lang="en-CA" sz="1200" dirty="0"/>
            </a:br>
            <a:r>
              <a:rPr lang="en-CA" sz="1200" dirty="0"/>
              <a:t>            </a:t>
            </a:r>
            <a:r>
              <a:rPr lang="en-CA" sz="1200" dirty="0" err="1"/>
              <a:t>StringBuilder</a:t>
            </a:r>
            <a:r>
              <a:rPr lang="en-CA" sz="1200" dirty="0"/>
              <a:t> </a:t>
            </a:r>
            <a:r>
              <a:rPr lang="en-CA" sz="1200" dirty="0" err="1"/>
              <a:t>sb</a:t>
            </a:r>
            <a:r>
              <a:rPr lang="en-CA" sz="1200" dirty="0"/>
              <a:t> = </a:t>
            </a:r>
            <a:r>
              <a:rPr lang="en-CA" sz="1200" b="1" dirty="0">
                <a:solidFill>
                  <a:srgbClr val="000080"/>
                </a:solidFill>
                <a:effectLst/>
              </a:rPr>
              <a:t>new </a:t>
            </a:r>
            <a:r>
              <a:rPr lang="en-CA" sz="1200" dirty="0" err="1"/>
              <a:t>StringBuilder</a:t>
            </a:r>
            <a:r>
              <a:rPr lang="en-CA" sz="1200" dirty="0"/>
              <a:t>();</a:t>
            </a:r>
            <a:br>
              <a:rPr lang="en-CA" sz="1200" dirty="0"/>
            </a:br>
            <a:r>
              <a:rPr lang="en-CA" sz="1200" dirty="0"/>
              <a:t>            </a:t>
            </a:r>
            <a:r>
              <a:rPr lang="en-CA" sz="1200" dirty="0" err="1"/>
              <a:t>sb.append</a:t>
            </a:r>
            <a:r>
              <a:rPr lang="en-CA" sz="1200" dirty="0"/>
              <a:t>(</a:t>
            </a:r>
            <a:r>
              <a:rPr lang="en-CA" sz="1200" b="1" dirty="0">
                <a:solidFill>
                  <a:srgbClr val="008000"/>
                </a:solidFill>
                <a:effectLst/>
              </a:rPr>
              <a:t>"Action: " </a:t>
            </a:r>
            <a:r>
              <a:rPr lang="en-CA" sz="1200" dirty="0"/>
              <a:t>+ </a:t>
            </a:r>
            <a:r>
              <a:rPr lang="en-CA" sz="1200" dirty="0" err="1"/>
              <a:t>intent.getAction</a:t>
            </a:r>
            <a:r>
              <a:rPr lang="en-CA" sz="1200" dirty="0"/>
              <a:t>() + </a:t>
            </a:r>
            <a:r>
              <a:rPr lang="en-CA" sz="1200" b="1" dirty="0">
                <a:solidFill>
                  <a:srgbClr val="008000"/>
                </a:solidFill>
                <a:effectLst/>
              </a:rPr>
              <a:t>"</a:t>
            </a:r>
            <a:r>
              <a:rPr lang="en-CA" sz="1200" b="1" dirty="0">
                <a:solidFill>
                  <a:srgbClr val="000080"/>
                </a:solidFill>
                <a:effectLst/>
              </a:rPr>
              <a:t>\n</a:t>
            </a:r>
            <a:r>
              <a:rPr lang="en-CA" sz="1200" b="1" dirty="0">
                <a:solidFill>
                  <a:srgbClr val="008000"/>
                </a:solidFill>
                <a:effectLst/>
              </a:rPr>
              <a:t>"</a:t>
            </a:r>
            <a:r>
              <a:rPr lang="en-CA" sz="1200" dirty="0"/>
              <a:t>);</a:t>
            </a:r>
            <a:br>
              <a:rPr lang="en-CA" sz="1200" dirty="0"/>
            </a:br>
            <a:r>
              <a:rPr lang="en-CA" sz="1200" dirty="0"/>
              <a:t>            </a:t>
            </a:r>
            <a:r>
              <a:rPr lang="en-CA" sz="1200" dirty="0" err="1"/>
              <a:t>sb.append</a:t>
            </a:r>
            <a:r>
              <a:rPr lang="en-CA" sz="1200" dirty="0"/>
              <a:t>(</a:t>
            </a:r>
            <a:r>
              <a:rPr lang="en-CA" sz="1200" b="1" dirty="0">
                <a:solidFill>
                  <a:srgbClr val="008000"/>
                </a:solidFill>
                <a:effectLst/>
              </a:rPr>
              <a:t>"URI: " </a:t>
            </a:r>
            <a:r>
              <a:rPr lang="en-CA" sz="1200" dirty="0"/>
              <a:t>+ </a:t>
            </a:r>
            <a:r>
              <a:rPr lang="en-CA" sz="1200" dirty="0" err="1"/>
              <a:t>intent.toUri</a:t>
            </a:r>
            <a:r>
              <a:rPr lang="en-CA" sz="1200" dirty="0"/>
              <a:t>(</a:t>
            </a:r>
            <a:r>
              <a:rPr lang="en-CA" sz="1200" dirty="0" err="1"/>
              <a:t>Intent.URI_INTENT_SCHEME</a:t>
            </a:r>
            <a:r>
              <a:rPr lang="en-CA" sz="1200" dirty="0"/>
              <a:t>).</a:t>
            </a:r>
            <a:r>
              <a:rPr lang="en-CA" sz="1200" dirty="0" err="1"/>
              <a:t>toString</a:t>
            </a:r>
            <a:r>
              <a:rPr lang="en-CA" sz="1200" dirty="0"/>
              <a:t>() + </a:t>
            </a:r>
            <a:r>
              <a:rPr lang="en-CA" sz="1200" b="1" dirty="0">
                <a:solidFill>
                  <a:srgbClr val="008000"/>
                </a:solidFill>
                <a:effectLst/>
              </a:rPr>
              <a:t>"</a:t>
            </a:r>
            <a:r>
              <a:rPr lang="en-CA" sz="1200" b="1" dirty="0">
                <a:solidFill>
                  <a:srgbClr val="000080"/>
                </a:solidFill>
                <a:effectLst/>
              </a:rPr>
              <a:t>\n</a:t>
            </a:r>
            <a:r>
              <a:rPr lang="en-CA" sz="1200" b="1" dirty="0">
                <a:solidFill>
                  <a:srgbClr val="008000"/>
                </a:solidFill>
                <a:effectLst/>
              </a:rPr>
              <a:t>"</a:t>
            </a:r>
            <a:r>
              <a:rPr lang="en-CA" sz="1200" dirty="0"/>
              <a:t>);</a:t>
            </a:r>
            <a:br>
              <a:rPr lang="en-CA" sz="1200" dirty="0"/>
            </a:br>
            <a:r>
              <a:rPr lang="en-CA" sz="1200" dirty="0"/>
              <a:t>            String log = </a:t>
            </a:r>
            <a:r>
              <a:rPr lang="en-CA" sz="1200" dirty="0" err="1"/>
              <a:t>sb.toString</a:t>
            </a:r>
            <a:r>
              <a:rPr lang="en-CA" sz="1200" dirty="0"/>
              <a:t>();</a:t>
            </a:r>
            <a:br>
              <a:rPr lang="en-CA" sz="1200" dirty="0"/>
            </a:br>
            <a:r>
              <a:rPr lang="en-CA" sz="1200" dirty="0"/>
              <a:t>            </a:t>
            </a:r>
            <a:r>
              <a:rPr lang="en-CA" sz="1200" dirty="0" err="1"/>
              <a:t>Log.d</a:t>
            </a:r>
            <a:r>
              <a:rPr lang="en-CA" sz="1200" dirty="0"/>
              <a:t>(TAG, log);</a:t>
            </a:r>
            <a:br>
              <a:rPr lang="en-CA" sz="1200" dirty="0"/>
            </a:br>
            <a:r>
              <a:rPr lang="en-CA" sz="1200" dirty="0"/>
              <a:t>            </a:t>
            </a:r>
            <a:r>
              <a:rPr lang="en-CA" sz="1200" b="1" dirty="0">
                <a:solidFill>
                  <a:srgbClr val="000080"/>
                </a:solidFill>
                <a:effectLst/>
              </a:rPr>
              <a:t>return </a:t>
            </a:r>
            <a:r>
              <a:rPr lang="en-CA" sz="1200" dirty="0"/>
              <a:t>log;</a:t>
            </a:r>
            <a:br>
              <a:rPr lang="en-CA" sz="1200" dirty="0"/>
            </a:br>
            <a:r>
              <a:rPr lang="en-CA" sz="1200" dirty="0"/>
              <a:t>        }</a:t>
            </a:r>
            <a:br>
              <a:rPr lang="en-CA" sz="1200" dirty="0"/>
            </a:br>
            <a:r>
              <a:rPr lang="en-CA" sz="1200" dirty="0"/>
              <a:t>        @Override</a:t>
            </a:r>
            <a:br>
              <a:rPr lang="en-CA" sz="1200" dirty="0"/>
            </a:br>
            <a:r>
              <a:rPr lang="en-CA" sz="1200" dirty="0"/>
              <a:t>        </a:t>
            </a:r>
            <a:r>
              <a:rPr lang="en-CA" sz="1200" b="1" dirty="0">
                <a:solidFill>
                  <a:srgbClr val="000080"/>
                </a:solidFill>
                <a:effectLst/>
              </a:rPr>
              <a:t>protected void </a:t>
            </a:r>
            <a:r>
              <a:rPr lang="en-CA" sz="1200" dirty="0" err="1"/>
              <a:t>onPostExecute</a:t>
            </a:r>
            <a:r>
              <a:rPr lang="en-CA" sz="1200" dirty="0"/>
              <a:t>(String s) {</a:t>
            </a:r>
            <a:br>
              <a:rPr lang="en-CA" sz="1200" dirty="0"/>
            </a:br>
            <a:r>
              <a:rPr lang="en-CA" sz="1200" dirty="0"/>
              <a:t>            </a:t>
            </a:r>
            <a:r>
              <a:rPr lang="en-CA" sz="1200" b="1" dirty="0" err="1">
                <a:solidFill>
                  <a:srgbClr val="000080"/>
                </a:solidFill>
                <a:effectLst/>
              </a:rPr>
              <a:t>super</a:t>
            </a:r>
            <a:r>
              <a:rPr lang="en-CA" sz="1200" dirty="0" err="1"/>
              <a:t>.onPostExecute</a:t>
            </a:r>
            <a:r>
              <a:rPr lang="en-CA" sz="1200" dirty="0"/>
              <a:t>(s);</a:t>
            </a:r>
            <a:br>
              <a:rPr lang="en-CA" sz="1200" dirty="0"/>
            </a:br>
            <a:r>
              <a:rPr lang="en-CA" sz="1200" dirty="0"/>
              <a:t>            </a:t>
            </a:r>
            <a:r>
              <a:rPr lang="en-CA" sz="1200" i="1" dirty="0">
                <a:solidFill>
                  <a:srgbClr val="808080"/>
                </a:solidFill>
                <a:effectLst/>
              </a:rPr>
              <a:t>// Must call finish() so the </a:t>
            </a:r>
            <a:r>
              <a:rPr lang="en-CA" sz="1200" i="1" dirty="0" err="1">
                <a:solidFill>
                  <a:srgbClr val="808080"/>
                </a:solidFill>
                <a:effectLst/>
              </a:rPr>
              <a:t>BroadcastReceiver</a:t>
            </a:r>
            <a:r>
              <a:rPr lang="en-CA" sz="1200" i="1" dirty="0">
                <a:solidFill>
                  <a:srgbClr val="808080"/>
                </a:solidFill>
                <a:effectLst/>
              </a:rPr>
              <a:t> can be recycled.</a:t>
            </a:r>
            <a:br>
              <a:rPr lang="en-CA" sz="1200" i="1" dirty="0">
                <a:solidFill>
                  <a:srgbClr val="808080"/>
                </a:solidFill>
                <a:effectLst/>
              </a:rPr>
            </a:br>
            <a:r>
              <a:rPr lang="en-CA" sz="1200" i="1" dirty="0">
                <a:solidFill>
                  <a:srgbClr val="808080"/>
                </a:solidFill>
                <a:effectLst/>
              </a:rPr>
              <a:t>            </a:t>
            </a:r>
            <a:r>
              <a:rPr lang="en-CA" sz="1200" dirty="0" err="1"/>
              <a:t>pendingResult.finish</a:t>
            </a:r>
            <a:r>
              <a:rPr lang="en-CA" sz="1200" dirty="0"/>
              <a:t>();</a:t>
            </a:r>
            <a:br>
              <a:rPr lang="en-CA" sz="1200" dirty="0"/>
            </a:br>
            <a:r>
              <a:rPr lang="en-CA" sz="1200" dirty="0"/>
              <a:t>        }</a:t>
            </a:r>
            <a:br>
              <a:rPr lang="en-CA" sz="1200" dirty="0"/>
            </a:br>
            <a:r>
              <a:rPr lang="en-CA" sz="1200" dirty="0"/>
              <a:t>    }</a:t>
            </a:r>
            <a:br>
              <a:rPr lang="en-CA" sz="1200" dirty="0"/>
            </a:br>
            <a:r>
              <a:rPr lang="en-CA" sz="1200" dirty="0"/>
              <a:t>}</a:t>
            </a:r>
            <a:endParaRPr lang="en-US" sz="1200" dirty="0"/>
          </a:p>
        </p:txBody>
      </p:sp>
    </p:spTree>
    <p:extLst>
      <p:ext uri="{BB962C8B-B14F-4D97-AF65-F5344CB8AC3E}">
        <p14:creationId xmlns:p14="http://schemas.microsoft.com/office/powerpoint/2010/main" val="58858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Sending broadcasts</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lstStyle/>
          <a:p>
            <a:r>
              <a:rPr lang="en-US" dirty="0"/>
              <a:t>Three ways to send broadcasts:</a:t>
            </a:r>
          </a:p>
          <a:p>
            <a:r>
              <a:rPr lang="en-US" b="1" dirty="0"/>
              <a:t>1) </a:t>
            </a:r>
            <a:r>
              <a:rPr lang="en-US" b="1" dirty="0" err="1"/>
              <a:t>sendOrderedBroadcast</a:t>
            </a:r>
            <a:r>
              <a:rPr lang="en-US" b="1" dirty="0"/>
              <a:t>(Intent, String) </a:t>
            </a:r>
            <a:r>
              <a:rPr lang="en-US" dirty="0"/>
              <a:t>– sends broadcasts to one receiver at a time. </a:t>
            </a:r>
          </a:p>
          <a:p>
            <a:r>
              <a:rPr lang="en-US" dirty="0"/>
              <a:t>As each receiver executes in turn, can propagate a result to the next receiver, or abort the broadcast. Control receiver order using </a:t>
            </a:r>
            <a:r>
              <a:rPr lang="en-US" dirty="0" err="1"/>
              <a:t>android:priority</a:t>
            </a:r>
            <a:r>
              <a:rPr lang="en-US" dirty="0"/>
              <a:t> attribute of matching intent filter</a:t>
            </a:r>
          </a:p>
          <a:p>
            <a:r>
              <a:rPr lang="en-US" b="1" dirty="0"/>
              <a:t>2) </a:t>
            </a:r>
            <a:r>
              <a:rPr lang="en-US" b="1" dirty="0" err="1"/>
              <a:t>sendBroadcast</a:t>
            </a:r>
            <a:r>
              <a:rPr lang="en-US" b="1" dirty="0"/>
              <a:t>(Intent) </a:t>
            </a:r>
            <a:r>
              <a:rPr lang="en-US" dirty="0"/>
              <a:t>- normal broadcast, sends broadcasts to all receivers in an undefined order. </a:t>
            </a:r>
          </a:p>
          <a:p>
            <a:r>
              <a:rPr lang="en-US" dirty="0"/>
              <a:t>Receivers cannot read results from other receivers, propagate data, or abort</a:t>
            </a:r>
          </a:p>
          <a:p>
            <a:r>
              <a:rPr lang="en-US" b="1" dirty="0"/>
              <a:t>3) </a:t>
            </a:r>
            <a:r>
              <a:rPr lang="en-US" b="1" dirty="0" err="1"/>
              <a:t>LocalBroadcastManager.sendBroadcast</a:t>
            </a:r>
            <a:r>
              <a:rPr lang="en-US" b="1" dirty="0"/>
              <a:t> </a:t>
            </a:r>
            <a:r>
              <a:rPr lang="en-US" dirty="0"/>
              <a:t>– send broadcasts to other receivers in the same app as the sender</a:t>
            </a:r>
          </a:p>
          <a:p>
            <a:r>
              <a:rPr lang="en-US" dirty="0"/>
              <a:t>Use this if you don’t need to send broadcasts across apps. More efficient + secure</a:t>
            </a:r>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Tree>
    <p:extLst>
      <p:ext uri="{BB962C8B-B14F-4D97-AF65-F5344CB8AC3E}">
        <p14:creationId xmlns:p14="http://schemas.microsoft.com/office/powerpoint/2010/main" val="2514255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Sending a broadcast example:</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lstStyle/>
          <a:p>
            <a:r>
              <a:rPr lang="en-US" dirty="0"/>
              <a:t>Send a broadcast by creating an intent and calling </a:t>
            </a:r>
            <a:r>
              <a:rPr lang="en-US" dirty="0" err="1"/>
              <a:t>sendBroadcast</a:t>
            </a:r>
            <a:r>
              <a:rPr lang="en-US" dirty="0"/>
              <a:t>(Intent)</a:t>
            </a:r>
          </a:p>
          <a:p>
            <a:endParaRPr lang="en-US" dirty="0"/>
          </a:p>
          <a:p>
            <a:endParaRPr lang="en-US" dirty="0"/>
          </a:p>
          <a:p>
            <a:endParaRPr lang="en-US" dirty="0"/>
          </a:p>
          <a:p>
            <a:r>
              <a:rPr lang="en-US" dirty="0"/>
              <a:t>Broadcast message is wrapped in an Intent object</a:t>
            </a:r>
          </a:p>
          <a:p>
            <a:r>
              <a:rPr lang="en-US" dirty="0"/>
              <a:t>Intent’s action string must provide app’s java package name syntax and uniquely identify the broadcast event</a:t>
            </a:r>
          </a:p>
          <a:p>
            <a:r>
              <a:rPr lang="en-US" dirty="0"/>
              <a:t>Can attach additional information to the intent with </a:t>
            </a:r>
            <a:r>
              <a:rPr lang="en-US" dirty="0" err="1"/>
              <a:t>putExtra</a:t>
            </a:r>
            <a:r>
              <a:rPr lang="en-US" dirty="0"/>
              <a:t>(String, Bundle)</a:t>
            </a:r>
          </a:p>
          <a:p>
            <a:r>
              <a:rPr lang="en-US" dirty="0"/>
              <a:t>Can limit a broadcast to a set of apps by calling </a:t>
            </a:r>
            <a:r>
              <a:rPr lang="en-US" dirty="0" err="1"/>
              <a:t>setPackage</a:t>
            </a:r>
            <a:r>
              <a:rPr lang="en-US" dirty="0"/>
              <a:t>(String) on the intent</a:t>
            </a:r>
          </a:p>
          <a:p>
            <a:r>
              <a:rPr lang="en-US" dirty="0"/>
              <a:t>Intents are used to start activities as well, but these actions are unrelated (a broadcast receiver will never respond to a </a:t>
            </a:r>
            <a:r>
              <a:rPr lang="en-US" dirty="0" err="1"/>
              <a:t>startActivity</a:t>
            </a:r>
            <a:r>
              <a:rPr lang="en-US" dirty="0"/>
              <a:t>() intent)</a:t>
            </a:r>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
        <p:nvSpPr>
          <p:cNvPr id="5" name="Rectangle 4">
            <a:extLst>
              <a:ext uri="{FF2B5EF4-FFF2-40B4-BE49-F238E27FC236}">
                <a16:creationId xmlns:a16="http://schemas.microsoft.com/office/drawing/2014/main" id="{953C57E6-6108-974C-990F-BDA5232C394A}"/>
              </a:ext>
            </a:extLst>
          </p:cNvPr>
          <p:cNvSpPr/>
          <p:nvPr/>
        </p:nvSpPr>
        <p:spPr>
          <a:xfrm>
            <a:off x="1334460" y="1346118"/>
            <a:ext cx="7202502" cy="1200329"/>
          </a:xfrm>
          <a:prstGeom prst="rect">
            <a:avLst/>
          </a:prstGeom>
        </p:spPr>
        <p:txBody>
          <a:bodyPr wrap="square">
            <a:spAutoFit/>
          </a:bodyPr>
          <a:lstStyle/>
          <a:p>
            <a:r>
              <a:rPr lang="en-CA" dirty="0"/>
              <a:t>Intent intent = </a:t>
            </a:r>
            <a:r>
              <a:rPr lang="en-CA" b="1" dirty="0">
                <a:solidFill>
                  <a:srgbClr val="000080"/>
                </a:solidFill>
                <a:effectLst/>
              </a:rPr>
              <a:t>new </a:t>
            </a:r>
            <a:r>
              <a:rPr lang="en-CA" dirty="0"/>
              <a:t>Intent();</a:t>
            </a:r>
            <a:br>
              <a:rPr lang="en-CA" dirty="0"/>
            </a:br>
            <a:r>
              <a:rPr lang="en-CA" dirty="0" err="1"/>
              <a:t>intent.setAction</a:t>
            </a:r>
            <a:r>
              <a:rPr lang="en-CA" dirty="0"/>
              <a:t>(</a:t>
            </a:r>
            <a:r>
              <a:rPr lang="en-CA" b="1" dirty="0">
                <a:solidFill>
                  <a:srgbClr val="008000"/>
                </a:solidFill>
                <a:effectLst/>
              </a:rPr>
              <a:t>"</a:t>
            </a:r>
            <a:r>
              <a:rPr lang="en-CA" b="1" dirty="0" err="1">
                <a:solidFill>
                  <a:srgbClr val="008000"/>
                </a:solidFill>
                <a:effectLst/>
              </a:rPr>
              <a:t>com.example.broadcast.MY_NOTIFICATION</a:t>
            </a:r>
            <a:r>
              <a:rPr lang="en-CA" b="1" dirty="0">
                <a:solidFill>
                  <a:srgbClr val="008000"/>
                </a:solidFill>
                <a:effectLst/>
              </a:rPr>
              <a:t>"</a:t>
            </a:r>
            <a:r>
              <a:rPr lang="en-CA" dirty="0"/>
              <a:t>);</a:t>
            </a:r>
            <a:br>
              <a:rPr lang="en-CA" dirty="0"/>
            </a:br>
            <a:r>
              <a:rPr lang="en-CA" dirty="0" err="1"/>
              <a:t>intent.putExtra</a:t>
            </a:r>
            <a:r>
              <a:rPr lang="en-CA" dirty="0"/>
              <a:t>(</a:t>
            </a:r>
            <a:r>
              <a:rPr lang="en-CA" b="1" dirty="0">
                <a:solidFill>
                  <a:srgbClr val="008000"/>
                </a:solidFill>
                <a:effectLst/>
              </a:rPr>
              <a:t>"</a:t>
            </a:r>
            <a:r>
              <a:rPr lang="en-CA" b="1" dirty="0" err="1">
                <a:solidFill>
                  <a:srgbClr val="008000"/>
                </a:solidFill>
                <a:effectLst/>
              </a:rPr>
              <a:t>data"</a:t>
            </a:r>
            <a:r>
              <a:rPr lang="en-CA" dirty="0" err="1"/>
              <a:t>,</a:t>
            </a:r>
            <a:r>
              <a:rPr lang="en-CA" b="1" dirty="0" err="1">
                <a:solidFill>
                  <a:srgbClr val="008000"/>
                </a:solidFill>
                <a:effectLst/>
              </a:rPr>
              <a:t>"Notice</a:t>
            </a:r>
            <a:r>
              <a:rPr lang="en-CA" b="1" dirty="0">
                <a:solidFill>
                  <a:srgbClr val="008000"/>
                </a:solidFill>
                <a:effectLst/>
              </a:rPr>
              <a:t> me senpai!"</a:t>
            </a:r>
            <a:r>
              <a:rPr lang="en-CA" dirty="0"/>
              <a:t>);</a:t>
            </a:r>
            <a:br>
              <a:rPr lang="en-CA" dirty="0"/>
            </a:br>
            <a:r>
              <a:rPr lang="en-CA" dirty="0" err="1"/>
              <a:t>sendBroadcast</a:t>
            </a:r>
            <a:r>
              <a:rPr lang="en-CA" dirty="0"/>
              <a:t>(intent);</a:t>
            </a:r>
            <a:endParaRPr lang="en-US" dirty="0"/>
          </a:p>
        </p:txBody>
      </p:sp>
    </p:spTree>
    <p:extLst>
      <p:ext uri="{BB962C8B-B14F-4D97-AF65-F5344CB8AC3E}">
        <p14:creationId xmlns:p14="http://schemas.microsoft.com/office/powerpoint/2010/main" val="3274434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Restricting broadcasts with permissions</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lstStyle/>
          <a:p>
            <a:r>
              <a:rPr lang="en-US" dirty="0"/>
              <a:t>You can restrict broadcasts to a set of apps holding certain permissions</a:t>
            </a:r>
          </a:p>
          <a:p>
            <a:r>
              <a:rPr lang="en-US" dirty="0"/>
              <a:t>Can enforce permissions on either the sender or receiver of a broadcast</a:t>
            </a:r>
          </a:p>
          <a:p>
            <a:r>
              <a:rPr lang="en-US" dirty="0"/>
              <a:t>Sending with permissions: when you call </a:t>
            </a:r>
            <a:r>
              <a:rPr lang="en-US" dirty="0" err="1"/>
              <a:t>sendBroadcast</a:t>
            </a:r>
            <a:r>
              <a:rPr lang="en-US" dirty="0"/>
              <a:t>(), can specify a permission parameter</a:t>
            </a:r>
          </a:p>
          <a:p>
            <a:r>
              <a:rPr lang="en-US" dirty="0"/>
              <a:t>Only receivers who have requested that permission in the manifest (and been granted) can receive the broadcast. Example:</a:t>
            </a:r>
          </a:p>
          <a:p>
            <a:endParaRPr lang="en-US" dirty="0"/>
          </a:p>
          <a:p>
            <a:r>
              <a:rPr lang="en-US" dirty="0"/>
              <a:t>To receive this broadcast, receiving app must have permission:</a:t>
            </a:r>
          </a:p>
          <a:p>
            <a:endParaRPr lang="en-US" dirty="0"/>
          </a:p>
          <a:p>
            <a:endParaRPr lang="en-US" dirty="0"/>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
        <p:nvSpPr>
          <p:cNvPr id="5" name="Rectangle 4">
            <a:extLst>
              <a:ext uri="{FF2B5EF4-FFF2-40B4-BE49-F238E27FC236}">
                <a16:creationId xmlns:a16="http://schemas.microsoft.com/office/drawing/2014/main" id="{9B1A4706-F602-E44B-A890-6166EB427B22}"/>
              </a:ext>
            </a:extLst>
          </p:cNvPr>
          <p:cNvSpPr/>
          <p:nvPr/>
        </p:nvSpPr>
        <p:spPr>
          <a:xfrm>
            <a:off x="1242251" y="3528269"/>
            <a:ext cx="8992881" cy="369332"/>
          </a:xfrm>
          <a:prstGeom prst="rect">
            <a:avLst/>
          </a:prstGeom>
        </p:spPr>
        <p:txBody>
          <a:bodyPr wrap="square">
            <a:spAutoFit/>
          </a:bodyPr>
          <a:lstStyle/>
          <a:p>
            <a:r>
              <a:rPr lang="en-CA" dirty="0" err="1"/>
              <a:t>sendBroadcast</a:t>
            </a:r>
            <a:r>
              <a:rPr lang="en-CA" dirty="0"/>
              <a:t>(</a:t>
            </a:r>
            <a:r>
              <a:rPr lang="en-CA" b="1" dirty="0">
                <a:solidFill>
                  <a:srgbClr val="000080"/>
                </a:solidFill>
                <a:effectLst/>
              </a:rPr>
              <a:t>new </a:t>
            </a:r>
            <a:r>
              <a:rPr lang="en-CA" dirty="0"/>
              <a:t>Intent(</a:t>
            </a:r>
            <a:r>
              <a:rPr lang="en-CA" b="1" dirty="0">
                <a:solidFill>
                  <a:srgbClr val="008000"/>
                </a:solidFill>
                <a:effectLst/>
              </a:rPr>
              <a:t>"</a:t>
            </a:r>
            <a:r>
              <a:rPr lang="en-CA" b="1" dirty="0" err="1">
                <a:solidFill>
                  <a:srgbClr val="008000"/>
                </a:solidFill>
                <a:effectLst/>
              </a:rPr>
              <a:t>com.example.NOTIFY</a:t>
            </a:r>
            <a:r>
              <a:rPr lang="en-CA" b="1" dirty="0">
                <a:solidFill>
                  <a:srgbClr val="008000"/>
                </a:solidFill>
                <a:effectLst/>
              </a:rPr>
              <a:t>"</a:t>
            </a:r>
            <a:r>
              <a:rPr lang="en-CA" dirty="0"/>
              <a:t>),</a:t>
            </a:r>
            <a:r>
              <a:rPr lang="en-CA" dirty="0" err="1"/>
              <a:t>Manifest.permission.SEND_SMS</a:t>
            </a:r>
            <a:r>
              <a:rPr lang="en-CA" dirty="0"/>
              <a:t>);</a:t>
            </a:r>
            <a:endParaRPr lang="en-US" dirty="0"/>
          </a:p>
        </p:txBody>
      </p:sp>
      <p:sp>
        <p:nvSpPr>
          <p:cNvPr id="6" name="Rectangle 5">
            <a:extLst>
              <a:ext uri="{FF2B5EF4-FFF2-40B4-BE49-F238E27FC236}">
                <a16:creationId xmlns:a16="http://schemas.microsoft.com/office/drawing/2014/main" id="{8257458D-E7A9-A343-892B-ABB07309352B}"/>
              </a:ext>
            </a:extLst>
          </p:cNvPr>
          <p:cNvSpPr/>
          <p:nvPr/>
        </p:nvSpPr>
        <p:spPr>
          <a:xfrm>
            <a:off x="1242251" y="4489022"/>
            <a:ext cx="7855644" cy="369332"/>
          </a:xfrm>
          <a:prstGeom prst="rect">
            <a:avLst/>
          </a:prstGeom>
        </p:spPr>
        <p:txBody>
          <a:bodyPr wrap="square">
            <a:spAutoFit/>
          </a:bodyPr>
          <a:lstStyle/>
          <a:p>
            <a:r>
              <a:rPr lang="en-CA" dirty="0"/>
              <a:t>&lt;uses-permission </a:t>
            </a:r>
            <a:r>
              <a:rPr lang="en-CA" dirty="0" err="1"/>
              <a:t>android:name</a:t>
            </a:r>
            <a:r>
              <a:rPr lang="en-CA" dirty="0"/>
              <a:t>=</a:t>
            </a:r>
            <a:r>
              <a:rPr lang="en-CA" b="1" dirty="0">
                <a:solidFill>
                  <a:srgbClr val="008000"/>
                </a:solidFill>
                <a:effectLst/>
              </a:rPr>
              <a:t>"</a:t>
            </a:r>
            <a:r>
              <a:rPr lang="en-CA" b="1" dirty="0" err="1">
                <a:solidFill>
                  <a:srgbClr val="008000"/>
                </a:solidFill>
                <a:effectLst/>
              </a:rPr>
              <a:t>android.permission.SEND_SMS</a:t>
            </a:r>
            <a:r>
              <a:rPr lang="en-CA" b="1" dirty="0">
                <a:solidFill>
                  <a:srgbClr val="008000"/>
                </a:solidFill>
                <a:effectLst/>
              </a:rPr>
              <a:t>"</a:t>
            </a:r>
            <a:r>
              <a:rPr lang="en-CA" dirty="0"/>
              <a:t>/&gt;</a:t>
            </a:r>
            <a:endParaRPr lang="en-US" dirty="0"/>
          </a:p>
        </p:txBody>
      </p:sp>
    </p:spTree>
    <p:extLst>
      <p:ext uri="{BB962C8B-B14F-4D97-AF65-F5344CB8AC3E}">
        <p14:creationId xmlns:p14="http://schemas.microsoft.com/office/powerpoint/2010/main" val="116987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Bound service basics</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normAutofit lnSpcReduction="10000"/>
          </a:bodyPr>
          <a:lstStyle/>
          <a:p>
            <a:r>
              <a:rPr lang="en-US" dirty="0"/>
              <a:t>A bound service is an implementation of the Service class</a:t>
            </a:r>
          </a:p>
          <a:p>
            <a:r>
              <a:rPr lang="en-US" dirty="0"/>
              <a:t>Must implement </a:t>
            </a:r>
            <a:r>
              <a:rPr lang="en-US" dirty="0" err="1"/>
              <a:t>onBind</a:t>
            </a:r>
            <a:r>
              <a:rPr lang="en-US" dirty="0"/>
              <a:t>() callback</a:t>
            </a:r>
          </a:p>
          <a:p>
            <a:r>
              <a:rPr lang="en-US" dirty="0" err="1"/>
              <a:t>onBind</a:t>
            </a:r>
            <a:r>
              <a:rPr lang="en-US" dirty="0"/>
              <a:t>() returns an </a:t>
            </a:r>
            <a:r>
              <a:rPr lang="en-US" dirty="0" err="1"/>
              <a:t>IBinder</a:t>
            </a:r>
            <a:r>
              <a:rPr lang="en-US" dirty="0"/>
              <a:t> object defining interface clients can use to interact with the bound service</a:t>
            </a:r>
          </a:p>
          <a:p>
            <a:r>
              <a:rPr lang="en-US" dirty="0"/>
              <a:t>A service can be both started (using </a:t>
            </a:r>
            <a:r>
              <a:rPr lang="en-US" dirty="0" err="1"/>
              <a:t>startService</a:t>
            </a:r>
            <a:r>
              <a:rPr lang="en-US" dirty="0"/>
              <a:t>) and bound (using </a:t>
            </a:r>
            <a:r>
              <a:rPr lang="en-US" dirty="0" err="1"/>
              <a:t>bindService</a:t>
            </a:r>
            <a:r>
              <a:rPr lang="en-US" dirty="0"/>
              <a:t>)</a:t>
            </a:r>
          </a:p>
          <a:p>
            <a:pPr lvl="1"/>
            <a:r>
              <a:rPr lang="en-US" dirty="0"/>
              <a:t>Started services run indefinitely in background</a:t>
            </a:r>
          </a:p>
          <a:p>
            <a:r>
              <a:rPr lang="en-US" dirty="0"/>
              <a:t>Started services must be explicitly stopped, using </a:t>
            </a:r>
            <a:r>
              <a:rPr lang="en-US" dirty="0" err="1"/>
              <a:t>stopSelf</a:t>
            </a:r>
            <a:r>
              <a:rPr lang="en-US" dirty="0"/>
              <a:t>() or </a:t>
            </a:r>
            <a:r>
              <a:rPr lang="en-US" dirty="0" err="1"/>
              <a:t>stopService</a:t>
            </a:r>
            <a:r>
              <a:rPr lang="en-US" dirty="0"/>
              <a:t>()</a:t>
            </a:r>
          </a:p>
          <a:p>
            <a:r>
              <a:rPr lang="en-US" dirty="0"/>
              <a:t>Bound services stop as soon as the last component unbinds </a:t>
            </a:r>
          </a:p>
          <a:p>
            <a:r>
              <a:rPr lang="en-US" dirty="0"/>
              <a:t>Music player is both started and bound</a:t>
            </a:r>
          </a:p>
          <a:p>
            <a:pPr lvl="1"/>
            <a:r>
              <a:rPr lang="en-US" dirty="0"/>
              <a:t>Started from Activity within the media app</a:t>
            </a:r>
          </a:p>
          <a:p>
            <a:pPr lvl="1"/>
            <a:r>
              <a:rPr lang="en-US" dirty="0"/>
              <a:t>User exits app, music continues to play in background</a:t>
            </a:r>
          </a:p>
          <a:p>
            <a:pPr lvl="1"/>
            <a:r>
              <a:rPr lang="en-US" dirty="0"/>
              <a:t>User re-enters app, Activity binds to the music service to regain control of playback</a:t>
            </a:r>
          </a:p>
        </p:txBody>
      </p:sp>
      <p:sp>
        <p:nvSpPr>
          <p:cNvPr id="4" name="TextBox 3">
            <a:extLst>
              <a:ext uri="{FF2B5EF4-FFF2-40B4-BE49-F238E27FC236}">
                <a16:creationId xmlns:a16="http://schemas.microsoft.com/office/drawing/2014/main" id="{44D2AA73-0494-E54D-826E-68454E440A0B}"/>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652690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Receiving with permissions</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lstStyle/>
          <a:p>
            <a:r>
              <a:rPr lang="en-US" dirty="0"/>
              <a:t>If you specify a permission parameter when registering a broadcast receiver (either in manifest, or in context), then only broadcasters who have requested the appropriate permission in manifest can send an intent to your receiver</a:t>
            </a:r>
          </a:p>
          <a:p>
            <a:r>
              <a:rPr lang="en-US" dirty="0"/>
              <a:t>Example: manifest-declared receiver with permission:</a:t>
            </a:r>
          </a:p>
          <a:p>
            <a:endParaRPr lang="en-US" dirty="0"/>
          </a:p>
          <a:p>
            <a:endParaRPr lang="en-US" dirty="0"/>
          </a:p>
          <a:p>
            <a:endParaRPr lang="en-US" dirty="0"/>
          </a:p>
          <a:p>
            <a:r>
              <a:rPr lang="en-US" dirty="0"/>
              <a:t>Or, a context-registered receiver:</a:t>
            </a:r>
          </a:p>
          <a:p>
            <a:endParaRPr lang="en-US" dirty="0"/>
          </a:p>
          <a:p>
            <a:r>
              <a:rPr lang="en-US" dirty="0"/>
              <a:t>Any app wishing to send broadcasts to those receivers must request:</a:t>
            </a:r>
          </a:p>
          <a:p>
            <a:endParaRPr lang="en-US" dirty="0"/>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
        <p:nvSpPr>
          <p:cNvPr id="5" name="Rectangle 4">
            <a:extLst>
              <a:ext uri="{FF2B5EF4-FFF2-40B4-BE49-F238E27FC236}">
                <a16:creationId xmlns:a16="http://schemas.microsoft.com/office/drawing/2014/main" id="{3D7EAB09-07DE-F449-9AFD-075180E5B759}"/>
              </a:ext>
            </a:extLst>
          </p:cNvPr>
          <p:cNvSpPr/>
          <p:nvPr/>
        </p:nvSpPr>
        <p:spPr>
          <a:xfrm>
            <a:off x="2125915" y="2459442"/>
            <a:ext cx="8209109" cy="1754326"/>
          </a:xfrm>
          <a:prstGeom prst="rect">
            <a:avLst/>
          </a:prstGeom>
        </p:spPr>
        <p:txBody>
          <a:bodyPr wrap="square">
            <a:spAutoFit/>
          </a:bodyPr>
          <a:lstStyle/>
          <a:p>
            <a:r>
              <a:rPr lang="en-CA" dirty="0"/>
              <a:t>&lt;</a:t>
            </a:r>
            <a:r>
              <a:rPr lang="en-CA" b="1" dirty="0">
                <a:solidFill>
                  <a:srgbClr val="000080"/>
                </a:solidFill>
                <a:effectLst/>
              </a:rPr>
              <a:t>receiver </a:t>
            </a:r>
            <a:r>
              <a:rPr lang="en-CA" b="1" dirty="0" err="1">
                <a:solidFill>
                  <a:srgbClr val="660E7A"/>
                </a:solidFill>
                <a:effectLst/>
              </a:rPr>
              <a:t>android</a:t>
            </a:r>
            <a:r>
              <a:rPr lang="en-CA" b="1" dirty="0" err="1">
                <a:solidFill>
                  <a:srgbClr val="0000FF"/>
                </a:solidFill>
                <a:effectLst/>
              </a:rPr>
              <a:t>:name</a:t>
            </a:r>
            <a:r>
              <a:rPr lang="en-CA" b="1" dirty="0">
                <a:solidFill>
                  <a:srgbClr val="008000"/>
                </a:solidFill>
                <a:effectLst/>
              </a:rPr>
              <a:t>=".</a:t>
            </a:r>
            <a:r>
              <a:rPr lang="en-CA" b="1" dirty="0" err="1">
                <a:solidFill>
                  <a:srgbClr val="008000"/>
                </a:solidFill>
                <a:effectLst/>
              </a:rPr>
              <a:t>MyBroadcastReceiver</a:t>
            </a:r>
            <a:r>
              <a:rPr lang="en-CA" b="1" dirty="0">
                <a:solidFill>
                  <a:srgbClr val="008000"/>
                </a:solidFill>
                <a:effectLst/>
              </a:rPr>
              <a:t>"</a:t>
            </a:r>
            <a:br>
              <a:rPr lang="en-CA" b="1" dirty="0">
                <a:solidFill>
                  <a:srgbClr val="008000"/>
                </a:solidFill>
                <a:effectLst/>
              </a:rPr>
            </a:br>
            <a:r>
              <a:rPr lang="en-CA" b="1" dirty="0">
                <a:solidFill>
                  <a:srgbClr val="008000"/>
                </a:solidFill>
                <a:effectLst/>
              </a:rPr>
              <a:t>    </a:t>
            </a:r>
            <a:r>
              <a:rPr lang="en-CA" b="1" dirty="0" err="1">
                <a:solidFill>
                  <a:srgbClr val="660E7A"/>
                </a:solidFill>
                <a:effectLst/>
              </a:rPr>
              <a:t>android</a:t>
            </a:r>
            <a:r>
              <a:rPr lang="en-CA" b="1" dirty="0" err="1">
                <a:solidFill>
                  <a:srgbClr val="0000FF"/>
                </a:solidFill>
                <a:effectLst/>
              </a:rPr>
              <a:t>:permission</a:t>
            </a:r>
            <a:r>
              <a:rPr lang="en-CA" b="1" dirty="0">
                <a:solidFill>
                  <a:srgbClr val="008000"/>
                </a:solidFill>
                <a:effectLst/>
              </a:rPr>
              <a:t>="</a:t>
            </a:r>
            <a:r>
              <a:rPr lang="en-CA" b="1" dirty="0" err="1">
                <a:solidFill>
                  <a:srgbClr val="008000"/>
                </a:solidFill>
                <a:effectLst/>
              </a:rPr>
              <a:t>android.permission.SEND_SMS</a:t>
            </a:r>
            <a:r>
              <a:rPr lang="en-CA" b="1" dirty="0">
                <a:solidFill>
                  <a:srgbClr val="008000"/>
                </a:solidFill>
                <a:effectLst/>
              </a:rPr>
              <a:t>"</a:t>
            </a:r>
            <a:r>
              <a:rPr lang="en-CA" dirty="0"/>
              <a:t>&gt;</a:t>
            </a:r>
            <a:br>
              <a:rPr lang="en-CA" dirty="0"/>
            </a:br>
            <a:r>
              <a:rPr lang="en-CA" dirty="0"/>
              <a:t>    &lt;</a:t>
            </a:r>
            <a:r>
              <a:rPr lang="en-CA" b="1" dirty="0">
                <a:solidFill>
                  <a:srgbClr val="000080"/>
                </a:solidFill>
                <a:effectLst/>
              </a:rPr>
              <a:t>intent-filter</a:t>
            </a:r>
            <a:r>
              <a:rPr lang="en-CA" dirty="0"/>
              <a:t>&gt;</a:t>
            </a:r>
            <a:br>
              <a:rPr lang="en-CA" dirty="0"/>
            </a:br>
            <a:r>
              <a:rPr lang="en-CA" dirty="0"/>
              <a:t>        &lt;</a:t>
            </a:r>
            <a:r>
              <a:rPr lang="en-CA" b="1" dirty="0">
                <a:solidFill>
                  <a:srgbClr val="000080"/>
                </a:solidFill>
                <a:effectLst/>
              </a:rPr>
              <a:t>action </a:t>
            </a:r>
            <a:r>
              <a:rPr lang="en-CA" b="1" dirty="0" err="1">
                <a:solidFill>
                  <a:srgbClr val="660E7A"/>
                </a:solidFill>
                <a:effectLst/>
              </a:rPr>
              <a:t>android</a:t>
            </a:r>
            <a:r>
              <a:rPr lang="en-CA" b="1" dirty="0" err="1">
                <a:solidFill>
                  <a:srgbClr val="0000FF"/>
                </a:solidFill>
                <a:effectLst/>
              </a:rPr>
              <a:t>:name</a:t>
            </a:r>
            <a:r>
              <a:rPr lang="en-CA" b="1" dirty="0">
                <a:solidFill>
                  <a:srgbClr val="008000"/>
                </a:solidFill>
                <a:effectLst/>
              </a:rPr>
              <a:t>="</a:t>
            </a:r>
            <a:r>
              <a:rPr lang="en-CA" b="1" dirty="0" err="1">
                <a:solidFill>
                  <a:srgbClr val="008000"/>
                </a:solidFill>
                <a:effectLst/>
              </a:rPr>
              <a:t>android.intent.action.AIRPLANE_MODE</a:t>
            </a:r>
            <a:r>
              <a:rPr lang="en-CA" b="1" dirty="0">
                <a:solidFill>
                  <a:srgbClr val="008000"/>
                </a:solidFill>
                <a:effectLst/>
              </a:rPr>
              <a:t>"</a:t>
            </a:r>
            <a:r>
              <a:rPr lang="en-CA" dirty="0"/>
              <a:t>/&gt;</a:t>
            </a:r>
            <a:br>
              <a:rPr lang="en-CA" dirty="0"/>
            </a:br>
            <a:r>
              <a:rPr lang="en-CA" dirty="0"/>
              <a:t>    &lt;/</a:t>
            </a:r>
            <a:r>
              <a:rPr lang="en-CA" b="1" dirty="0">
                <a:solidFill>
                  <a:srgbClr val="000080"/>
                </a:solidFill>
                <a:effectLst/>
              </a:rPr>
              <a:t>intent-filter</a:t>
            </a:r>
            <a:r>
              <a:rPr lang="en-CA" dirty="0"/>
              <a:t>&gt;</a:t>
            </a:r>
            <a:br>
              <a:rPr lang="en-CA" dirty="0"/>
            </a:br>
            <a:r>
              <a:rPr lang="en-CA" dirty="0"/>
              <a:t>&lt;/</a:t>
            </a:r>
            <a:r>
              <a:rPr lang="en-CA" b="1" dirty="0">
                <a:solidFill>
                  <a:srgbClr val="000080"/>
                </a:solidFill>
                <a:effectLst/>
              </a:rPr>
              <a:t>receiver</a:t>
            </a:r>
            <a:r>
              <a:rPr lang="en-CA" dirty="0"/>
              <a:t>&gt;</a:t>
            </a:r>
            <a:endParaRPr lang="en-US" dirty="0"/>
          </a:p>
        </p:txBody>
      </p:sp>
      <p:sp>
        <p:nvSpPr>
          <p:cNvPr id="6" name="Rectangle 5">
            <a:extLst>
              <a:ext uri="{FF2B5EF4-FFF2-40B4-BE49-F238E27FC236}">
                <a16:creationId xmlns:a16="http://schemas.microsoft.com/office/drawing/2014/main" id="{551FBBDF-0CA5-7F4E-8054-94B9F495466D}"/>
              </a:ext>
            </a:extLst>
          </p:cNvPr>
          <p:cNvSpPr/>
          <p:nvPr/>
        </p:nvSpPr>
        <p:spPr>
          <a:xfrm>
            <a:off x="1526561" y="4503956"/>
            <a:ext cx="9638339" cy="646331"/>
          </a:xfrm>
          <a:prstGeom prst="rect">
            <a:avLst/>
          </a:prstGeom>
        </p:spPr>
        <p:txBody>
          <a:bodyPr wrap="square">
            <a:spAutoFit/>
          </a:bodyPr>
          <a:lstStyle/>
          <a:p>
            <a:r>
              <a:rPr lang="en-CA" dirty="0" err="1"/>
              <a:t>IntentFilter</a:t>
            </a:r>
            <a:r>
              <a:rPr lang="en-CA" dirty="0"/>
              <a:t> filter = </a:t>
            </a:r>
            <a:r>
              <a:rPr lang="en-CA" b="1" dirty="0">
                <a:solidFill>
                  <a:srgbClr val="000080"/>
                </a:solidFill>
                <a:effectLst/>
              </a:rPr>
              <a:t>new </a:t>
            </a:r>
            <a:r>
              <a:rPr lang="en-CA" dirty="0" err="1"/>
              <a:t>IntentFilter</a:t>
            </a:r>
            <a:r>
              <a:rPr lang="en-CA" dirty="0"/>
              <a:t>(</a:t>
            </a:r>
            <a:r>
              <a:rPr lang="en-CA" dirty="0" err="1"/>
              <a:t>Intent.ACTION_AIRPLANE_MODE_CHANGED</a:t>
            </a:r>
            <a:r>
              <a:rPr lang="en-CA" dirty="0"/>
              <a:t>);</a:t>
            </a:r>
            <a:br>
              <a:rPr lang="en-CA" dirty="0"/>
            </a:br>
            <a:r>
              <a:rPr lang="en-CA" dirty="0" err="1"/>
              <a:t>registerReceiver</a:t>
            </a:r>
            <a:r>
              <a:rPr lang="en-CA" dirty="0"/>
              <a:t>(receiver, filter, </a:t>
            </a:r>
            <a:r>
              <a:rPr lang="en-CA" dirty="0" err="1"/>
              <a:t>Manifest.permission.SEND_SMS</a:t>
            </a:r>
            <a:r>
              <a:rPr lang="en-CA" dirty="0"/>
              <a:t>, </a:t>
            </a:r>
            <a:r>
              <a:rPr lang="en-CA" b="1" dirty="0">
                <a:solidFill>
                  <a:srgbClr val="000080"/>
                </a:solidFill>
                <a:effectLst/>
              </a:rPr>
              <a:t>null </a:t>
            </a:r>
            <a:r>
              <a:rPr lang="en-CA" dirty="0"/>
              <a:t>);</a:t>
            </a:r>
            <a:endParaRPr lang="en-US" dirty="0"/>
          </a:p>
        </p:txBody>
      </p:sp>
      <p:sp>
        <p:nvSpPr>
          <p:cNvPr id="7" name="Rectangle 6">
            <a:extLst>
              <a:ext uri="{FF2B5EF4-FFF2-40B4-BE49-F238E27FC236}">
                <a16:creationId xmlns:a16="http://schemas.microsoft.com/office/drawing/2014/main" id="{2F063651-E73B-4948-987B-79997F6C12C5}"/>
              </a:ext>
            </a:extLst>
          </p:cNvPr>
          <p:cNvSpPr/>
          <p:nvPr/>
        </p:nvSpPr>
        <p:spPr>
          <a:xfrm>
            <a:off x="2694535" y="5774115"/>
            <a:ext cx="7993956" cy="646331"/>
          </a:xfrm>
          <a:prstGeom prst="rect">
            <a:avLst/>
          </a:prstGeom>
        </p:spPr>
        <p:txBody>
          <a:bodyPr wrap="square">
            <a:spAutoFit/>
          </a:bodyPr>
          <a:lstStyle/>
          <a:p>
            <a:r>
              <a:rPr lang="en-CA" dirty="0"/>
              <a:t>&lt;</a:t>
            </a:r>
            <a:r>
              <a:rPr lang="en-CA" b="1" dirty="0">
                <a:solidFill>
                  <a:srgbClr val="000080"/>
                </a:solidFill>
                <a:effectLst/>
              </a:rPr>
              <a:t>uses-permission </a:t>
            </a:r>
            <a:r>
              <a:rPr lang="en-CA" b="1" dirty="0" err="1">
                <a:solidFill>
                  <a:srgbClr val="660E7A"/>
                </a:solidFill>
                <a:effectLst/>
              </a:rPr>
              <a:t>android</a:t>
            </a:r>
            <a:r>
              <a:rPr lang="en-CA" b="1" dirty="0" err="1">
                <a:solidFill>
                  <a:srgbClr val="0000FF"/>
                </a:solidFill>
                <a:effectLst/>
              </a:rPr>
              <a:t>:name</a:t>
            </a:r>
            <a:r>
              <a:rPr lang="en-CA" b="1" dirty="0">
                <a:solidFill>
                  <a:srgbClr val="008000"/>
                </a:solidFill>
                <a:effectLst/>
              </a:rPr>
              <a:t>="</a:t>
            </a:r>
            <a:r>
              <a:rPr lang="en-CA" b="1" dirty="0" err="1">
                <a:solidFill>
                  <a:srgbClr val="008000"/>
                </a:solidFill>
                <a:effectLst/>
              </a:rPr>
              <a:t>android.permission.SEND_SMS</a:t>
            </a:r>
            <a:r>
              <a:rPr lang="en-CA" b="1" dirty="0">
                <a:solidFill>
                  <a:srgbClr val="008000"/>
                </a:solidFill>
                <a:effectLst/>
              </a:rPr>
              <a:t>"</a:t>
            </a:r>
            <a:r>
              <a:rPr lang="en-CA" dirty="0"/>
              <a:t>/&gt;</a:t>
            </a:r>
            <a:br>
              <a:rPr lang="en-CA" dirty="0"/>
            </a:br>
            <a:endParaRPr lang="en-US" dirty="0"/>
          </a:p>
        </p:txBody>
      </p:sp>
    </p:spTree>
    <p:extLst>
      <p:ext uri="{BB962C8B-B14F-4D97-AF65-F5344CB8AC3E}">
        <p14:creationId xmlns:p14="http://schemas.microsoft.com/office/powerpoint/2010/main" val="1108621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Security considerations and best practices</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normAutofit lnSpcReduction="10000"/>
          </a:bodyPr>
          <a:lstStyle/>
          <a:p>
            <a:r>
              <a:rPr lang="en-US" dirty="0"/>
              <a:t>Security considerations and best practices for sending/receiving broadcasts:</a:t>
            </a:r>
          </a:p>
          <a:p>
            <a:r>
              <a:rPr lang="en-US" dirty="0"/>
              <a:t>Use </a:t>
            </a:r>
            <a:r>
              <a:rPr lang="en-US" dirty="0" err="1"/>
              <a:t>LocalBroadcastManager</a:t>
            </a:r>
            <a:r>
              <a:rPr lang="en-US" dirty="0"/>
              <a:t> whenever possible (more efficient and secure)</a:t>
            </a:r>
          </a:p>
          <a:p>
            <a:pPr lvl="1"/>
            <a:r>
              <a:rPr lang="en-US" dirty="0"/>
              <a:t>Whenever possible means whenever you don’t need to message other apps (local only)</a:t>
            </a:r>
          </a:p>
          <a:p>
            <a:r>
              <a:rPr lang="en-US" dirty="0"/>
              <a:t>If many apps are registered to receive same broadcast in manifest, can cause system to launch many apps at once, affecting device performance</a:t>
            </a:r>
          </a:p>
          <a:p>
            <a:r>
              <a:rPr lang="en-US" dirty="0"/>
              <a:t>To avoid this, prefer context registration over manifest declaration. Sometimes, Android enforces context registration such as for CONNECTIVITY_ACTION</a:t>
            </a:r>
          </a:p>
          <a:p>
            <a:r>
              <a:rPr lang="en-US" dirty="0"/>
              <a:t>Do not broadcast sensitive information using an implicit intent, the info may be read by any app registered to receive the broadcast</a:t>
            </a:r>
          </a:p>
          <a:p>
            <a:r>
              <a:rPr lang="en-US" b="1" dirty="0"/>
              <a:t>Three ways to control who can receive your broadcast:</a:t>
            </a:r>
          </a:p>
          <a:p>
            <a:r>
              <a:rPr lang="en-US" b="1" dirty="0"/>
              <a:t>1) </a:t>
            </a:r>
            <a:r>
              <a:rPr lang="en-US" dirty="0"/>
              <a:t>specify a permission when sending broadcast</a:t>
            </a:r>
          </a:p>
          <a:p>
            <a:r>
              <a:rPr lang="en-US" b="1" dirty="0"/>
              <a:t>2) </a:t>
            </a:r>
            <a:r>
              <a:rPr lang="en-US" dirty="0"/>
              <a:t>specify a package with </a:t>
            </a:r>
            <a:r>
              <a:rPr lang="en-US" dirty="0" err="1"/>
              <a:t>setPackage</a:t>
            </a:r>
            <a:r>
              <a:rPr lang="en-US" dirty="0"/>
              <a:t>(String) when sending a broadcast</a:t>
            </a:r>
          </a:p>
          <a:p>
            <a:r>
              <a:rPr lang="en-US" b="1" dirty="0"/>
              <a:t>3) </a:t>
            </a:r>
            <a:r>
              <a:rPr lang="en-US" dirty="0"/>
              <a:t>send a local broadcast using </a:t>
            </a:r>
            <a:r>
              <a:rPr lang="en-US" dirty="0" err="1"/>
              <a:t>LocalBroadcastManager</a:t>
            </a:r>
            <a:endParaRPr lang="en-US" dirty="0"/>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Tree>
    <p:extLst>
      <p:ext uri="{BB962C8B-B14F-4D97-AF65-F5344CB8AC3E}">
        <p14:creationId xmlns:p14="http://schemas.microsoft.com/office/powerpoint/2010/main" val="2174423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8397-9891-0F4C-941B-07E8CE8563D5}"/>
              </a:ext>
            </a:extLst>
          </p:cNvPr>
          <p:cNvSpPr>
            <a:spLocks noGrp="1"/>
          </p:cNvSpPr>
          <p:nvPr>
            <p:ph type="title"/>
          </p:nvPr>
        </p:nvSpPr>
        <p:spPr>
          <a:xfrm>
            <a:off x="0" y="0"/>
            <a:ext cx="10081452" cy="776087"/>
          </a:xfrm>
        </p:spPr>
        <p:txBody>
          <a:bodyPr/>
          <a:lstStyle/>
          <a:p>
            <a:r>
              <a:rPr lang="en-US" dirty="0"/>
              <a:t>Security considerations and best practices</a:t>
            </a:r>
          </a:p>
        </p:txBody>
      </p:sp>
      <p:sp>
        <p:nvSpPr>
          <p:cNvPr id="3" name="Content Placeholder 2">
            <a:extLst>
              <a:ext uri="{FF2B5EF4-FFF2-40B4-BE49-F238E27FC236}">
                <a16:creationId xmlns:a16="http://schemas.microsoft.com/office/drawing/2014/main" id="{71A90730-4716-1043-AEAF-DA699A886224}"/>
              </a:ext>
            </a:extLst>
          </p:cNvPr>
          <p:cNvSpPr>
            <a:spLocks noGrp="1"/>
          </p:cNvSpPr>
          <p:nvPr>
            <p:ph idx="1"/>
          </p:nvPr>
        </p:nvSpPr>
        <p:spPr>
          <a:xfrm>
            <a:off x="0" y="776087"/>
            <a:ext cx="12192000" cy="5709238"/>
          </a:xfrm>
        </p:spPr>
        <p:txBody>
          <a:bodyPr>
            <a:normAutofit lnSpcReduction="10000"/>
          </a:bodyPr>
          <a:lstStyle/>
          <a:p>
            <a:r>
              <a:rPr lang="en-US" dirty="0"/>
              <a:t>When you register a receiver, any app can send potentially malicious broadcasts to your app. </a:t>
            </a:r>
            <a:r>
              <a:rPr lang="en-US" b="1" dirty="0"/>
              <a:t>There are three ways to limit broadcasts your app receives:</a:t>
            </a:r>
          </a:p>
          <a:p>
            <a:r>
              <a:rPr lang="en-US" b="1" dirty="0"/>
              <a:t>1) </a:t>
            </a:r>
            <a:r>
              <a:rPr lang="en-US" dirty="0"/>
              <a:t>specify a permission when registering a broadcast receiver</a:t>
            </a:r>
          </a:p>
          <a:p>
            <a:r>
              <a:rPr lang="en-US" b="1" dirty="0"/>
              <a:t>2) </a:t>
            </a:r>
            <a:r>
              <a:rPr lang="en-US" dirty="0"/>
              <a:t>set </a:t>
            </a:r>
            <a:r>
              <a:rPr lang="en-US" dirty="0" err="1"/>
              <a:t>android:exported</a:t>
            </a:r>
            <a:r>
              <a:rPr lang="en-US" dirty="0"/>
              <a:t> element to false in manifest, this stops the receiver from responding to broadcasts sent from outside the app</a:t>
            </a:r>
          </a:p>
          <a:p>
            <a:r>
              <a:rPr lang="en-US" b="1" dirty="0"/>
              <a:t>3) </a:t>
            </a:r>
            <a:r>
              <a:rPr lang="en-US" dirty="0"/>
              <a:t>limit yourself to local broadcasts using </a:t>
            </a:r>
            <a:r>
              <a:rPr lang="en-US" dirty="0" err="1"/>
              <a:t>LocalBroadcastManager</a:t>
            </a:r>
            <a:endParaRPr lang="en-US" dirty="0"/>
          </a:p>
          <a:p>
            <a:r>
              <a:rPr lang="en-US" dirty="0" err="1"/>
              <a:t>onReceive</a:t>
            </a:r>
            <a:r>
              <a:rPr lang="en-US" dirty="0"/>
              <a:t>(Context, Intent) runs in main (UI) thread, so it should execute and return quickly. Be careful about spawning threads/starting background services because system can kill entire process after </a:t>
            </a:r>
            <a:r>
              <a:rPr lang="en-US" dirty="0" err="1"/>
              <a:t>onReceive</a:t>
            </a:r>
            <a:r>
              <a:rPr lang="en-US" dirty="0"/>
              <a:t>() returns</a:t>
            </a:r>
          </a:p>
          <a:p>
            <a:r>
              <a:rPr lang="en-US" dirty="0"/>
              <a:t>To perform long-running work in </a:t>
            </a:r>
            <a:r>
              <a:rPr lang="en-US" dirty="0" err="1"/>
              <a:t>onReceive</a:t>
            </a:r>
            <a:r>
              <a:rPr lang="en-US" dirty="0"/>
              <a:t>():</a:t>
            </a:r>
          </a:p>
          <a:p>
            <a:pPr lvl="1"/>
            <a:r>
              <a:rPr lang="en-US" dirty="0"/>
              <a:t>Call </a:t>
            </a:r>
            <a:r>
              <a:rPr lang="en-US" dirty="0" err="1"/>
              <a:t>goAsync</a:t>
            </a:r>
            <a:r>
              <a:rPr lang="en-US" dirty="0"/>
              <a:t>(), and pass the work to a background thread (should still complete in &lt;10sec)</a:t>
            </a:r>
          </a:p>
          <a:p>
            <a:pPr lvl="1"/>
            <a:r>
              <a:rPr lang="en-US" dirty="0"/>
              <a:t>Schedule a job with </a:t>
            </a:r>
            <a:r>
              <a:rPr lang="en-US" dirty="0" err="1"/>
              <a:t>JobScheduler</a:t>
            </a:r>
            <a:endParaRPr lang="en-US" dirty="0"/>
          </a:p>
          <a:p>
            <a:r>
              <a:rPr lang="en-US" dirty="0"/>
              <a:t>Do not start activities from a broadcast receiver, creates bad user experience </a:t>
            </a:r>
          </a:p>
          <a:p>
            <a:endParaRPr lang="en-US" dirty="0"/>
          </a:p>
        </p:txBody>
      </p:sp>
      <p:sp>
        <p:nvSpPr>
          <p:cNvPr id="4" name="TextBox 3">
            <a:extLst>
              <a:ext uri="{FF2B5EF4-FFF2-40B4-BE49-F238E27FC236}">
                <a16:creationId xmlns:a16="http://schemas.microsoft.com/office/drawing/2014/main" id="{05AAE830-D809-C844-9E4D-8589560B0CE3}"/>
              </a:ext>
            </a:extLst>
          </p:cNvPr>
          <p:cNvSpPr txBox="1"/>
          <p:nvPr/>
        </p:nvSpPr>
        <p:spPr>
          <a:xfrm>
            <a:off x="0" y="6485324"/>
            <a:ext cx="8998003" cy="372676"/>
          </a:xfrm>
          <a:prstGeom prst="rect">
            <a:avLst/>
          </a:prstGeom>
          <a:noFill/>
        </p:spPr>
        <p:txBody>
          <a:bodyPr wrap="square" rtlCol="0">
            <a:spAutoFit/>
          </a:bodyPr>
          <a:lstStyle/>
          <a:p>
            <a:r>
              <a:rPr lang="en-US" dirty="0"/>
              <a:t>https://</a:t>
            </a:r>
            <a:r>
              <a:rPr lang="en-US" dirty="0" err="1"/>
              <a:t>developer.android.com</a:t>
            </a:r>
            <a:r>
              <a:rPr lang="en-US" dirty="0"/>
              <a:t>/guide/components/broadcasts</a:t>
            </a:r>
          </a:p>
        </p:txBody>
      </p:sp>
    </p:spTree>
    <p:extLst>
      <p:ext uri="{BB962C8B-B14F-4D97-AF65-F5344CB8AC3E}">
        <p14:creationId xmlns:p14="http://schemas.microsoft.com/office/powerpoint/2010/main" val="137428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83FC-07CC-854D-8A8B-FAFA298F5E72}"/>
              </a:ext>
            </a:extLst>
          </p:cNvPr>
          <p:cNvSpPr>
            <a:spLocks noGrp="1"/>
          </p:cNvSpPr>
          <p:nvPr>
            <p:ph type="title"/>
          </p:nvPr>
        </p:nvSpPr>
        <p:spPr>
          <a:xfrm>
            <a:off x="0" y="0"/>
            <a:ext cx="10515600" cy="872004"/>
          </a:xfrm>
        </p:spPr>
        <p:txBody>
          <a:bodyPr/>
          <a:lstStyle/>
          <a:p>
            <a:r>
              <a:rPr lang="en-US" dirty="0"/>
              <a:t>Implicit broadcasts exceptions:</a:t>
            </a:r>
          </a:p>
        </p:txBody>
      </p:sp>
      <p:sp>
        <p:nvSpPr>
          <p:cNvPr id="3" name="Content Placeholder 2">
            <a:extLst>
              <a:ext uri="{FF2B5EF4-FFF2-40B4-BE49-F238E27FC236}">
                <a16:creationId xmlns:a16="http://schemas.microsoft.com/office/drawing/2014/main" id="{F0B5CC89-7057-1945-9992-8708F0678C85}"/>
              </a:ext>
            </a:extLst>
          </p:cNvPr>
          <p:cNvSpPr>
            <a:spLocks noGrp="1"/>
          </p:cNvSpPr>
          <p:nvPr>
            <p:ph idx="1"/>
          </p:nvPr>
        </p:nvSpPr>
        <p:spPr>
          <a:xfrm>
            <a:off x="0" y="872004"/>
            <a:ext cx="12192000" cy="5985996"/>
          </a:xfrm>
        </p:spPr>
        <p:txBody>
          <a:bodyPr>
            <a:normAutofit lnSpcReduction="10000"/>
          </a:bodyPr>
          <a:lstStyle/>
          <a:p>
            <a:r>
              <a:rPr lang="en-US" dirty="0"/>
              <a:t>Since Android 8.0’s new background execution limits, apps targeting API 26 or higher can no longer register broadcast receivers for implicit broadcast in manifest, with a few exceptions:</a:t>
            </a:r>
          </a:p>
          <a:p>
            <a:r>
              <a:rPr lang="en-US" dirty="0"/>
              <a:t>ACTION_BOOT_COMPLETED</a:t>
            </a:r>
          </a:p>
          <a:p>
            <a:pPr lvl="1"/>
            <a:r>
              <a:rPr lang="en-US" dirty="0"/>
              <a:t>Exempt because only sent once, at boot, and many apps need to receive this to schedule jobs, alarms, etc.</a:t>
            </a:r>
          </a:p>
          <a:p>
            <a:r>
              <a:rPr lang="en-US" dirty="0"/>
              <a:t>ACTION_TIMEZONE_CHANGED</a:t>
            </a:r>
          </a:p>
          <a:p>
            <a:pPr lvl="1"/>
            <a:r>
              <a:rPr lang="en-US" dirty="0"/>
              <a:t>Exempt because clock apps need to update date, time, and alarms</a:t>
            </a:r>
          </a:p>
          <a:p>
            <a:r>
              <a:rPr lang="en-US" dirty="0"/>
              <a:t>ACTION_USB_...ATTACHED</a:t>
            </a:r>
          </a:p>
          <a:p>
            <a:pPr lvl="1"/>
            <a:r>
              <a:rPr lang="en-US" dirty="0"/>
              <a:t>If an app needs to know about USB events, there is currently no good alternative besides broadcasts to listening for these events</a:t>
            </a:r>
          </a:p>
          <a:p>
            <a:r>
              <a:rPr lang="en-US" dirty="0"/>
              <a:t>SMS_RECEIVED_ACTION</a:t>
            </a:r>
          </a:p>
          <a:p>
            <a:pPr lvl="1"/>
            <a:r>
              <a:rPr lang="en-US" dirty="0"/>
              <a:t>Relied upon by SMS apps</a:t>
            </a:r>
          </a:p>
          <a:p>
            <a:r>
              <a:rPr lang="en-US" dirty="0"/>
              <a:t>Full list here: </a:t>
            </a:r>
            <a:r>
              <a:rPr lang="en-US" sz="2400" u="sng" dirty="0"/>
              <a:t>https://</a:t>
            </a:r>
            <a:r>
              <a:rPr lang="en-US" sz="2400" u="sng" dirty="0" err="1"/>
              <a:t>developer.android.com</a:t>
            </a:r>
            <a:r>
              <a:rPr lang="en-US" sz="2400" u="sng" dirty="0"/>
              <a:t>/guide/components/broadcast-exceptions</a:t>
            </a:r>
          </a:p>
        </p:txBody>
      </p:sp>
    </p:spTree>
    <p:extLst>
      <p:ext uri="{BB962C8B-B14F-4D97-AF65-F5344CB8AC3E}">
        <p14:creationId xmlns:p14="http://schemas.microsoft.com/office/powerpoint/2010/main" val="273378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Binding to a started service</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normAutofit lnSpcReduction="10000"/>
          </a:bodyPr>
          <a:lstStyle/>
          <a:p>
            <a:r>
              <a:rPr lang="en-US" dirty="0"/>
              <a:t>A client binds to a service by calling </a:t>
            </a:r>
            <a:r>
              <a:rPr lang="en-US" dirty="0" err="1"/>
              <a:t>bindService</a:t>
            </a:r>
            <a:r>
              <a:rPr lang="en-US" dirty="0"/>
              <a:t>()</a:t>
            </a:r>
          </a:p>
          <a:p>
            <a:r>
              <a:rPr lang="en-US" dirty="0"/>
              <a:t>Client must provide implementation of </a:t>
            </a:r>
            <a:r>
              <a:rPr lang="en-US" dirty="0" err="1"/>
              <a:t>ServiceConnection</a:t>
            </a:r>
            <a:r>
              <a:rPr lang="en-US" dirty="0"/>
              <a:t>, which monitors connection with service</a:t>
            </a:r>
          </a:p>
          <a:p>
            <a:r>
              <a:rPr lang="en-US" dirty="0"/>
              <a:t>Return value of </a:t>
            </a:r>
            <a:r>
              <a:rPr lang="en-US" dirty="0" err="1"/>
              <a:t>bindService</a:t>
            </a:r>
            <a:r>
              <a:rPr lang="en-US" dirty="0"/>
              <a:t>() indicates: </a:t>
            </a:r>
          </a:p>
          <a:p>
            <a:pPr lvl="1"/>
            <a:r>
              <a:rPr lang="en-US" dirty="0"/>
              <a:t>1) if if the requested service exists</a:t>
            </a:r>
          </a:p>
          <a:p>
            <a:pPr lvl="1"/>
            <a:r>
              <a:rPr lang="en-US" dirty="0"/>
              <a:t>2) whether or not the client is permitted to access it</a:t>
            </a:r>
          </a:p>
          <a:p>
            <a:r>
              <a:rPr lang="en-US" dirty="0"/>
              <a:t>When Android connects service to client, </a:t>
            </a:r>
            <a:r>
              <a:rPr lang="en-US" dirty="0" err="1"/>
              <a:t>onServiceConnected</a:t>
            </a:r>
            <a:r>
              <a:rPr lang="en-US" dirty="0"/>
              <a:t>() called on </a:t>
            </a:r>
            <a:r>
              <a:rPr lang="en-US" dirty="0" err="1"/>
              <a:t>ServiceConnection</a:t>
            </a:r>
            <a:r>
              <a:rPr lang="en-US" dirty="0"/>
              <a:t>, passing an </a:t>
            </a:r>
            <a:r>
              <a:rPr lang="en-US" dirty="0" err="1"/>
              <a:t>IBinder</a:t>
            </a:r>
            <a:r>
              <a:rPr lang="en-US" dirty="0"/>
              <a:t> used by client to communicate with service</a:t>
            </a:r>
          </a:p>
          <a:p>
            <a:r>
              <a:rPr lang="en-US" dirty="0"/>
              <a:t>Multiple clients can connect to same service, however, the same </a:t>
            </a:r>
            <a:r>
              <a:rPr lang="en-US" dirty="0" err="1"/>
              <a:t>IBinder</a:t>
            </a:r>
            <a:r>
              <a:rPr lang="en-US" dirty="0"/>
              <a:t> is passed to all clients</a:t>
            </a:r>
          </a:p>
          <a:p>
            <a:r>
              <a:rPr lang="en-US" dirty="0"/>
              <a:t>Defining </a:t>
            </a:r>
            <a:r>
              <a:rPr lang="en-US" dirty="0" err="1"/>
              <a:t>IBinder</a:t>
            </a:r>
            <a:r>
              <a:rPr lang="en-US" dirty="0"/>
              <a:t> interface is most important part of bound service implementation</a:t>
            </a:r>
          </a:p>
          <a:p>
            <a:endParaRPr lang="en-US" dirty="0"/>
          </a:p>
        </p:txBody>
      </p:sp>
      <p:sp>
        <p:nvSpPr>
          <p:cNvPr id="4" name="TextBox 3">
            <a:extLst>
              <a:ext uri="{FF2B5EF4-FFF2-40B4-BE49-F238E27FC236}">
                <a16:creationId xmlns:a16="http://schemas.microsoft.com/office/drawing/2014/main" id="{CB034E25-5E1F-634A-90E9-DF7BF412B22B}"/>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13221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Creating a bound service</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When creating a service that provides binding, you must provide an </a:t>
            </a:r>
            <a:r>
              <a:rPr lang="en-US" dirty="0" err="1"/>
              <a:t>IBinder</a:t>
            </a:r>
            <a:r>
              <a:rPr lang="en-US" dirty="0"/>
              <a:t> that provides programming interface clients use to communicate with the server</a:t>
            </a:r>
          </a:p>
          <a:p>
            <a:r>
              <a:rPr lang="en-US" dirty="0"/>
              <a:t>There are three ways to define </a:t>
            </a:r>
            <a:r>
              <a:rPr lang="en-US" dirty="0" err="1"/>
              <a:t>IBinder</a:t>
            </a:r>
            <a:r>
              <a:rPr lang="en-US" dirty="0"/>
              <a:t>:</a:t>
            </a:r>
          </a:p>
          <a:p>
            <a:r>
              <a:rPr lang="en-US" dirty="0"/>
              <a:t>1) </a:t>
            </a:r>
            <a:r>
              <a:rPr lang="en-US" b="1" dirty="0"/>
              <a:t>Extending the Binder class:</a:t>
            </a:r>
          </a:p>
          <a:p>
            <a:r>
              <a:rPr lang="en-US" dirty="0"/>
              <a:t>Do this if service is private to your app and runs in same process as client (most common)</a:t>
            </a:r>
          </a:p>
          <a:p>
            <a:r>
              <a:rPr lang="en-US" dirty="0"/>
              <a:t>Extend Binder class an return an instance from </a:t>
            </a:r>
            <a:r>
              <a:rPr lang="en-US" dirty="0" err="1"/>
              <a:t>onBind</a:t>
            </a:r>
            <a:r>
              <a:rPr lang="en-US" dirty="0"/>
              <a:t>()</a:t>
            </a:r>
          </a:p>
          <a:p>
            <a:r>
              <a:rPr lang="en-US" dirty="0"/>
              <a:t>Client will receive the Binder, and use it to directly access public methods of the Binder or the service itself</a:t>
            </a:r>
          </a:p>
          <a:p>
            <a:r>
              <a:rPr lang="en-US" dirty="0"/>
              <a:t>Use this method always unless your service is used in different process/different apps</a:t>
            </a:r>
          </a:p>
        </p:txBody>
      </p:sp>
      <p:sp>
        <p:nvSpPr>
          <p:cNvPr id="4" name="TextBox 3">
            <a:extLst>
              <a:ext uri="{FF2B5EF4-FFF2-40B4-BE49-F238E27FC236}">
                <a16:creationId xmlns:a16="http://schemas.microsoft.com/office/drawing/2014/main" id="{62C924F7-A08F-C94B-B8F4-10EEFB18EB82}"/>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406394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Creating a bound service</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2) </a:t>
            </a:r>
            <a:r>
              <a:rPr lang="en-US" b="1" dirty="0"/>
              <a:t>Using a messenger: </a:t>
            </a:r>
            <a:r>
              <a:rPr lang="en-US" dirty="0"/>
              <a:t>(for your interface to work across different processes)</a:t>
            </a:r>
          </a:p>
          <a:p>
            <a:r>
              <a:rPr lang="en-US" dirty="0"/>
              <a:t>Define a Handler in your service, that responds to 3 types of Message objects</a:t>
            </a:r>
          </a:p>
          <a:p>
            <a:r>
              <a:rPr lang="en-US" dirty="0"/>
              <a:t>Handler is the basis for a Messenger that can share an </a:t>
            </a:r>
            <a:r>
              <a:rPr lang="en-US" dirty="0" err="1"/>
              <a:t>IBinder</a:t>
            </a:r>
            <a:r>
              <a:rPr lang="en-US" dirty="0"/>
              <a:t> with the client, allowing client to send commands to service using Message object</a:t>
            </a:r>
          </a:p>
          <a:p>
            <a:r>
              <a:rPr lang="en-US" dirty="0"/>
              <a:t>Client can define its own Messenger, so service can send messages back</a:t>
            </a:r>
          </a:p>
          <a:p>
            <a:r>
              <a:rPr lang="en-US" dirty="0"/>
              <a:t>This is simplest way to do IPC (inter-process communication) because Messenger queues all requests into a single thread, don’t have to design service for thread safety</a:t>
            </a:r>
          </a:p>
          <a:p>
            <a:pPr lvl="1"/>
            <a:endParaRPr lang="en-US" dirty="0"/>
          </a:p>
        </p:txBody>
      </p:sp>
      <p:sp>
        <p:nvSpPr>
          <p:cNvPr id="4" name="TextBox 3">
            <a:extLst>
              <a:ext uri="{FF2B5EF4-FFF2-40B4-BE49-F238E27FC236}">
                <a16:creationId xmlns:a16="http://schemas.microsoft.com/office/drawing/2014/main" id="{2D9B8275-8CB9-C44D-AE26-13A15876C6F3}"/>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306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Creating a bound service</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3) </a:t>
            </a:r>
            <a:r>
              <a:rPr lang="en-US" b="1" dirty="0"/>
              <a:t>Using AIDL: </a:t>
            </a:r>
          </a:p>
          <a:p>
            <a:r>
              <a:rPr lang="en-US" dirty="0"/>
              <a:t>Android Interface Definition Language (AIDL) decomposes objects into primitives that the OS understands and sends them across processes to perform IPC</a:t>
            </a:r>
          </a:p>
          <a:p>
            <a:r>
              <a:rPr lang="en-US" dirty="0"/>
              <a:t>Messenger technique (previous slide) uses AIDL in underlying implementation</a:t>
            </a:r>
          </a:p>
          <a:p>
            <a:r>
              <a:rPr lang="en-US" dirty="0"/>
              <a:t>Use AIDL directly if you want your service to handle multiple requests simultaneously (Messenger queues them)</a:t>
            </a:r>
          </a:p>
          <a:p>
            <a:r>
              <a:rPr lang="en-US" dirty="0"/>
              <a:t>Must create a .</a:t>
            </a:r>
            <a:r>
              <a:rPr lang="en-US" dirty="0" err="1"/>
              <a:t>aidl</a:t>
            </a:r>
            <a:r>
              <a:rPr lang="en-US" dirty="0"/>
              <a:t> file to use AIDL directly</a:t>
            </a:r>
          </a:p>
          <a:p>
            <a:r>
              <a:rPr lang="en-US" dirty="0"/>
              <a:t>Most apps won’t require use of AIDL</a:t>
            </a:r>
          </a:p>
          <a:p>
            <a:r>
              <a:rPr lang="en-US" dirty="0">
                <a:hlinkClick r:id="rId2"/>
              </a:rPr>
              <a:t>https://stackoverflow.com/questions/8591281/example-of-aidl-use</a:t>
            </a:r>
            <a:endParaRPr lang="en-US" dirty="0"/>
          </a:p>
          <a:p>
            <a:r>
              <a:rPr lang="en-US" dirty="0"/>
              <a:t>use AIDL to share data AND control things in other apps</a:t>
            </a:r>
          </a:p>
        </p:txBody>
      </p:sp>
      <p:sp>
        <p:nvSpPr>
          <p:cNvPr id="4" name="TextBox 3">
            <a:extLst>
              <a:ext uri="{FF2B5EF4-FFF2-40B4-BE49-F238E27FC236}">
                <a16:creationId xmlns:a16="http://schemas.microsoft.com/office/drawing/2014/main" id="{462CA396-1E40-784E-9820-44DF7173FA38}"/>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48540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Method 1: </a:t>
            </a:r>
            <a:r>
              <a:rPr lang="en-US" b="1" dirty="0"/>
              <a:t>Extending the Binder class</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Extend Binder class when service used only by your app, not across processes</a:t>
            </a:r>
          </a:p>
          <a:p>
            <a:r>
              <a:rPr lang="en-US" dirty="0"/>
              <a:t>Binder will provide client direct access to public methods of your service</a:t>
            </a:r>
          </a:p>
          <a:p>
            <a:r>
              <a:rPr lang="en-US" dirty="0"/>
              <a:t>Setting up Binder:</a:t>
            </a:r>
          </a:p>
          <a:p>
            <a:r>
              <a:rPr lang="en-US" dirty="0"/>
              <a:t>1) in your service, create an instance of Binder doing one of the following</a:t>
            </a:r>
          </a:p>
          <a:p>
            <a:pPr lvl="1"/>
            <a:r>
              <a:rPr lang="en-US" dirty="0"/>
              <a:t>A) contains public methods the client can call</a:t>
            </a:r>
          </a:p>
          <a:p>
            <a:pPr lvl="1"/>
            <a:r>
              <a:rPr lang="en-US" dirty="0"/>
              <a:t>B) returns current Service instance, which has public methods client can call</a:t>
            </a:r>
          </a:p>
          <a:p>
            <a:pPr lvl="1"/>
            <a:r>
              <a:rPr lang="en-US" dirty="0"/>
              <a:t>C) returns instance of another class hosted by service with public methods client can call</a:t>
            </a:r>
          </a:p>
          <a:p>
            <a:r>
              <a:rPr lang="en-US" dirty="0"/>
              <a:t>2) return this instance of Binder from the </a:t>
            </a:r>
            <a:r>
              <a:rPr lang="en-US" dirty="0" err="1"/>
              <a:t>onBind</a:t>
            </a:r>
            <a:r>
              <a:rPr lang="en-US" dirty="0"/>
              <a:t>() callback method</a:t>
            </a:r>
          </a:p>
          <a:p>
            <a:r>
              <a:rPr lang="en-US" dirty="0"/>
              <a:t>3) in the client, receive the Binder in </a:t>
            </a:r>
            <a:r>
              <a:rPr lang="en-US" dirty="0" err="1"/>
              <a:t>onServiceConnected</a:t>
            </a:r>
            <a:r>
              <a:rPr lang="en-US" dirty="0"/>
              <a:t>(), and make calls to the bound service using the provided Binder</a:t>
            </a:r>
          </a:p>
          <a:p>
            <a:r>
              <a:rPr lang="en-US" dirty="0"/>
              <a:t>*Service and client must be in same process for this method to work*</a:t>
            </a:r>
          </a:p>
        </p:txBody>
      </p:sp>
      <p:sp>
        <p:nvSpPr>
          <p:cNvPr id="4" name="TextBox 3">
            <a:extLst>
              <a:ext uri="{FF2B5EF4-FFF2-40B4-BE49-F238E27FC236}">
                <a16:creationId xmlns:a16="http://schemas.microsoft.com/office/drawing/2014/main" id="{405F055C-A1CF-AA42-B259-9861A9528B74}"/>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175155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Binder Implementation:</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1" y="1044789"/>
            <a:ext cx="5517223" cy="5448477"/>
          </a:xfrm>
        </p:spPr>
        <p:txBody>
          <a:bodyPr/>
          <a:lstStyle/>
          <a:p>
            <a:r>
              <a:rPr lang="en-US" dirty="0"/>
              <a:t>This service provides clients with access to its methods through a Binder implementation</a:t>
            </a:r>
          </a:p>
          <a:p>
            <a:r>
              <a:rPr lang="en-US" dirty="0" err="1"/>
              <a:t>LocalBinder</a:t>
            </a:r>
            <a:r>
              <a:rPr lang="en-US" dirty="0"/>
              <a:t> provides the </a:t>
            </a:r>
            <a:r>
              <a:rPr lang="en-US" dirty="0" err="1"/>
              <a:t>getService</a:t>
            </a:r>
            <a:r>
              <a:rPr lang="en-US" dirty="0"/>
              <a:t>() method to clients, so they can retrieve the current instance of </a:t>
            </a:r>
            <a:r>
              <a:rPr lang="en-US" dirty="0" err="1"/>
              <a:t>LocalService</a:t>
            </a:r>
            <a:endParaRPr lang="en-US" dirty="0"/>
          </a:p>
          <a:p>
            <a:r>
              <a:rPr lang="en-US" dirty="0"/>
              <a:t>This allows clients to call public methods in the service</a:t>
            </a:r>
          </a:p>
        </p:txBody>
      </p:sp>
      <p:sp>
        <p:nvSpPr>
          <p:cNvPr id="4" name="Rectangle 3">
            <a:extLst>
              <a:ext uri="{FF2B5EF4-FFF2-40B4-BE49-F238E27FC236}">
                <a16:creationId xmlns:a16="http://schemas.microsoft.com/office/drawing/2014/main" id="{4B4B4E6B-8DA0-7344-84B2-671B6E5D3066}"/>
              </a:ext>
            </a:extLst>
          </p:cNvPr>
          <p:cNvSpPr/>
          <p:nvPr/>
        </p:nvSpPr>
        <p:spPr>
          <a:xfrm>
            <a:off x="5722707" y="111428"/>
            <a:ext cx="6469294" cy="6555641"/>
          </a:xfrm>
          <a:prstGeom prst="rect">
            <a:avLst/>
          </a:prstGeom>
        </p:spPr>
        <p:txBody>
          <a:bodyPr wrap="square">
            <a:spAutoFit/>
          </a:bodyPr>
          <a:lstStyle/>
          <a:p>
            <a:r>
              <a:rPr lang="en-CA" sz="1500" b="1" dirty="0">
                <a:solidFill>
                  <a:srgbClr val="000080"/>
                </a:solidFill>
                <a:effectLst/>
              </a:rPr>
              <a:t>public class </a:t>
            </a:r>
            <a:r>
              <a:rPr lang="en-CA" sz="1500" dirty="0" err="1"/>
              <a:t>LocalService</a:t>
            </a:r>
            <a:r>
              <a:rPr lang="en-CA" sz="1500" dirty="0"/>
              <a:t> </a:t>
            </a:r>
            <a:r>
              <a:rPr lang="en-CA" sz="1500" b="1" dirty="0">
                <a:solidFill>
                  <a:srgbClr val="000080"/>
                </a:solidFill>
                <a:effectLst/>
              </a:rPr>
              <a:t>extends </a:t>
            </a:r>
            <a:r>
              <a:rPr lang="en-CA" sz="1500" dirty="0"/>
              <a:t>Service {</a:t>
            </a:r>
            <a:br>
              <a:rPr lang="en-CA" sz="1500" dirty="0"/>
            </a:br>
            <a:r>
              <a:rPr lang="en-CA" sz="1500" dirty="0"/>
              <a:t>    </a:t>
            </a:r>
            <a:r>
              <a:rPr lang="en-CA" sz="1500" i="1" dirty="0">
                <a:solidFill>
                  <a:srgbClr val="808080"/>
                </a:solidFill>
                <a:effectLst/>
              </a:rPr>
              <a:t>// Binder given to clients</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private final </a:t>
            </a:r>
            <a:r>
              <a:rPr lang="en-CA" sz="1500" dirty="0" err="1"/>
              <a:t>IBinder</a:t>
            </a:r>
            <a:r>
              <a:rPr lang="en-CA" sz="1500" dirty="0"/>
              <a:t> binder = </a:t>
            </a:r>
            <a:r>
              <a:rPr lang="en-CA" sz="1500" b="1" dirty="0">
                <a:solidFill>
                  <a:srgbClr val="000080"/>
                </a:solidFill>
                <a:effectLst/>
              </a:rPr>
              <a:t>new </a:t>
            </a:r>
            <a:r>
              <a:rPr lang="en-CA" sz="1500" dirty="0" err="1"/>
              <a:t>LocalBinder</a:t>
            </a:r>
            <a:r>
              <a:rPr lang="en-CA" sz="1500" dirty="0"/>
              <a:t>();</a:t>
            </a:r>
            <a:br>
              <a:rPr lang="en-CA" sz="1500" dirty="0"/>
            </a:br>
            <a:r>
              <a:rPr lang="en-CA" sz="1500" dirty="0"/>
              <a:t>    </a:t>
            </a:r>
            <a:r>
              <a:rPr lang="en-CA" sz="1500" i="1" dirty="0">
                <a:solidFill>
                  <a:srgbClr val="808080"/>
                </a:solidFill>
                <a:effectLst/>
              </a:rPr>
              <a:t>// Random number generator</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private final </a:t>
            </a:r>
            <a:r>
              <a:rPr lang="en-CA" sz="1500" dirty="0"/>
              <a:t>Random </a:t>
            </a:r>
            <a:r>
              <a:rPr lang="en-CA" sz="1500" dirty="0" err="1"/>
              <a:t>mGenerator</a:t>
            </a:r>
            <a:r>
              <a:rPr lang="en-CA" sz="1500" dirty="0"/>
              <a:t> = </a:t>
            </a:r>
            <a:r>
              <a:rPr lang="en-CA" sz="1500" b="1" dirty="0">
                <a:solidFill>
                  <a:srgbClr val="000080"/>
                </a:solidFill>
                <a:effectLst/>
              </a:rPr>
              <a:t>new </a:t>
            </a:r>
            <a:r>
              <a:rPr lang="en-CA" sz="1500" dirty="0"/>
              <a:t>Random();</a:t>
            </a:r>
            <a:br>
              <a:rPr lang="en-CA" sz="1500" dirty="0"/>
            </a:br>
            <a:r>
              <a:rPr lang="en-CA" sz="1500" dirty="0"/>
              <a:t/>
            </a:r>
            <a:br>
              <a:rPr lang="en-CA" sz="1500" dirty="0"/>
            </a:br>
            <a:r>
              <a:rPr lang="en-CA" sz="1500" dirty="0"/>
              <a:t>    </a:t>
            </a:r>
            <a:r>
              <a:rPr lang="en-CA" sz="1500" i="1" dirty="0">
                <a:solidFill>
                  <a:srgbClr val="808080"/>
                </a:solidFill>
                <a:effectLst/>
              </a:rPr>
              <a:t>/**</a:t>
            </a:r>
            <a:br>
              <a:rPr lang="en-CA" sz="1500" i="1" dirty="0">
                <a:solidFill>
                  <a:srgbClr val="808080"/>
                </a:solidFill>
                <a:effectLst/>
              </a:rPr>
            </a:br>
            <a:r>
              <a:rPr lang="en-CA" sz="1500" i="1" dirty="0">
                <a:solidFill>
                  <a:srgbClr val="808080"/>
                </a:solidFill>
                <a:effectLst/>
              </a:rPr>
              <a:t>     * Class used for the client Binder.  Because we know this service always</a:t>
            </a:r>
            <a:br>
              <a:rPr lang="en-CA" sz="1500" i="1" dirty="0">
                <a:solidFill>
                  <a:srgbClr val="808080"/>
                </a:solidFill>
                <a:effectLst/>
              </a:rPr>
            </a:br>
            <a:r>
              <a:rPr lang="en-CA" sz="1500" i="1" dirty="0">
                <a:solidFill>
                  <a:srgbClr val="808080"/>
                </a:solidFill>
                <a:effectLst/>
              </a:rPr>
              <a:t>     * runs in the same process as its clients, we don't need to deal with IPC.</a:t>
            </a:r>
            <a:br>
              <a:rPr lang="en-CA" sz="1500" i="1" dirty="0">
                <a:solidFill>
                  <a:srgbClr val="808080"/>
                </a:solidFill>
                <a:effectLst/>
              </a:rPr>
            </a:br>
            <a:r>
              <a:rPr lang="en-CA" sz="1500" i="1" dirty="0">
                <a:solidFill>
                  <a:srgbClr val="808080"/>
                </a:solidFill>
                <a:effectLst/>
              </a:rPr>
              <a:t>     */</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public class </a:t>
            </a:r>
            <a:r>
              <a:rPr lang="en-CA" sz="1500" dirty="0" err="1"/>
              <a:t>LocalBinder</a:t>
            </a:r>
            <a:r>
              <a:rPr lang="en-CA" sz="1500" dirty="0"/>
              <a:t> </a:t>
            </a:r>
            <a:r>
              <a:rPr lang="en-CA" sz="1500" b="1" dirty="0">
                <a:solidFill>
                  <a:srgbClr val="000080"/>
                </a:solidFill>
                <a:effectLst/>
              </a:rPr>
              <a:t>extends </a:t>
            </a:r>
            <a:r>
              <a:rPr lang="en-CA" sz="1500" dirty="0"/>
              <a:t>Binder {</a:t>
            </a:r>
            <a:br>
              <a:rPr lang="en-CA" sz="1500" dirty="0"/>
            </a:br>
            <a:r>
              <a:rPr lang="en-CA" sz="1500" dirty="0"/>
              <a:t>        </a:t>
            </a:r>
            <a:r>
              <a:rPr lang="en-CA" sz="1500" dirty="0" err="1"/>
              <a:t>LocalService</a:t>
            </a:r>
            <a:r>
              <a:rPr lang="en-CA" sz="1500" dirty="0"/>
              <a:t> </a:t>
            </a:r>
            <a:r>
              <a:rPr lang="en-CA" sz="1500" dirty="0" err="1"/>
              <a:t>getService</a:t>
            </a:r>
            <a:r>
              <a:rPr lang="en-CA" sz="1500" dirty="0"/>
              <a:t>() {</a:t>
            </a:r>
            <a:br>
              <a:rPr lang="en-CA" sz="1500" dirty="0"/>
            </a:br>
            <a:r>
              <a:rPr lang="en-CA" sz="1500" dirty="0"/>
              <a:t>            </a:t>
            </a:r>
            <a:r>
              <a:rPr lang="en-CA" sz="1500" i="1" dirty="0">
                <a:solidFill>
                  <a:srgbClr val="808080"/>
                </a:solidFill>
                <a:effectLst/>
              </a:rPr>
              <a:t>// Return this instance of </a:t>
            </a:r>
            <a:r>
              <a:rPr lang="en-CA" sz="1500" i="1" dirty="0" err="1">
                <a:solidFill>
                  <a:srgbClr val="808080"/>
                </a:solidFill>
                <a:effectLst/>
              </a:rPr>
              <a:t>LocalService</a:t>
            </a:r>
            <a:r>
              <a:rPr lang="en-CA" sz="1500" i="1" dirty="0">
                <a:solidFill>
                  <a:srgbClr val="808080"/>
                </a:solidFill>
                <a:effectLst/>
              </a:rPr>
              <a:t> so clients can call public methods</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return </a:t>
            </a:r>
            <a:r>
              <a:rPr lang="en-CA" sz="1500" dirty="0" err="1"/>
              <a:t>LocalService.</a:t>
            </a:r>
            <a:r>
              <a:rPr lang="en-CA" sz="1500" b="1" dirty="0" err="1">
                <a:solidFill>
                  <a:srgbClr val="000080"/>
                </a:solidFill>
                <a:effectLst/>
              </a:rPr>
              <a:t>this</a:t>
            </a:r>
            <a:r>
              <a:rPr lang="en-CA" sz="1500" dirty="0"/>
              <a:t>;</a:t>
            </a:r>
            <a:br>
              <a:rPr lang="en-CA" sz="1500" dirty="0"/>
            </a:br>
            <a:r>
              <a:rPr lang="en-CA" sz="1500" dirty="0"/>
              <a:t>        }</a:t>
            </a:r>
            <a:br>
              <a:rPr lang="en-CA" sz="1500" dirty="0"/>
            </a:br>
            <a:r>
              <a:rPr lang="en-CA" sz="1500" dirty="0"/>
              <a:t>    }</a:t>
            </a:r>
            <a:br>
              <a:rPr lang="en-CA" sz="1500" dirty="0"/>
            </a:br>
            <a:r>
              <a:rPr lang="en-CA" sz="1500" dirty="0"/>
              <a:t/>
            </a:r>
            <a:br>
              <a:rPr lang="en-CA" sz="1500" dirty="0"/>
            </a:br>
            <a:r>
              <a:rPr lang="en-CA" sz="1500" dirty="0"/>
              <a:t>    @Override</a:t>
            </a:r>
            <a:br>
              <a:rPr lang="en-CA" sz="1500" dirty="0"/>
            </a:br>
            <a:r>
              <a:rPr lang="en-CA" sz="1500" dirty="0"/>
              <a:t>    </a:t>
            </a:r>
            <a:r>
              <a:rPr lang="en-CA" sz="1500" b="1" dirty="0">
                <a:solidFill>
                  <a:srgbClr val="000080"/>
                </a:solidFill>
                <a:effectLst/>
              </a:rPr>
              <a:t>public </a:t>
            </a:r>
            <a:r>
              <a:rPr lang="en-CA" sz="1500" dirty="0" err="1"/>
              <a:t>IBinder</a:t>
            </a:r>
            <a:r>
              <a:rPr lang="en-CA" sz="1500" dirty="0"/>
              <a:t> </a:t>
            </a:r>
            <a:r>
              <a:rPr lang="en-CA" sz="1500" dirty="0" err="1"/>
              <a:t>onBind</a:t>
            </a:r>
            <a:r>
              <a:rPr lang="en-CA" sz="1500" dirty="0"/>
              <a:t>(Intent intent) {</a:t>
            </a:r>
            <a:br>
              <a:rPr lang="en-CA" sz="1500" dirty="0"/>
            </a:br>
            <a:r>
              <a:rPr lang="en-CA" sz="1500" dirty="0"/>
              <a:t>        </a:t>
            </a:r>
            <a:r>
              <a:rPr lang="en-CA" sz="1500" b="1" dirty="0">
                <a:solidFill>
                  <a:srgbClr val="000080"/>
                </a:solidFill>
                <a:effectLst/>
              </a:rPr>
              <a:t>return </a:t>
            </a:r>
            <a:r>
              <a:rPr lang="en-CA" sz="1500" dirty="0"/>
              <a:t>binder;</a:t>
            </a:r>
            <a:br>
              <a:rPr lang="en-CA" sz="1500" dirty="0"/>
            </a:br>
            <a:r>
              <a:rPr lang="en-CA" sz="1500" dirty="0"/>
              <a:t>    }</a:t>
            </a:r>
            <a:br>
              <a:rPr lang="en-CA" sz="1500" dirty="0"/>
            </a:br>
            <a:r>
              <a:rPr lang="en-CA" sz="1500" dirty="0"/>
              <a:t/>
            </a:r>
            <a:br>
              <a:rPr lang="en-CA" sz="1500" dirty="0"/>
            </a:br>
            <a:r>
              <a:rPr lang="en-CA" sz="1500" dirty="0"/>
              <a:t>    </a:t>
            </a:r>
            <a:r>
              <a:rPr lang="en-CA" sz="1500" i="1" dirty="0">
                <a:solidFill>
                  <a:srgbClr val="808080"/>
                </a:solidFill>
                <a:effectLst/>
              </a:rPr>
              <a:t>/** method for clients */</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public </a:t>
            </a:r>
            <a:r>
              <a:rPr lang="en-CA" sz="1500" b="1" dirty="0" err="1">
                <a:solidFill>
                  <a:srgbClr val="000080"/>
                </a:solidFill>
                <a:effectLst/>
              </a:rPr>
              <a:t>int</a:t>
            </a:r>
            <a:r>
              <a:rPr lang="en-CA" sz="1500" b="1" dirty="0">
                <a:solidFill>
                  <a:srgbClr val="000080"/>
                </a:solidFill>
                <a:effectLst/>
              </a:rPr>
              <a:t> </a:t>
            </a:r>
            <a:r>
              <a:rPr lang="en-CA" sz="1500" dirty="0" err="1"/>
              <a:t>getRandomNumber</a:t>
            </a:r>
            <a:r>
              <a:rPr lang="en-CA" sz="1500" dirty="0"/>
              <a:t>() {</a:t>
            </a:r>
            <a:br>
              <a:rPr lang="en-CA" sz="1500" dirty="0"/>
            </a:br>
            <a:r>
              <a:rPr lang="en-CA" sz="1500" dirty="0"/>
              <a:t>        </a:t>
            </a:r>
            <a:r>
              <a:rPr lang="en-CA" sz="1500" b="1" dirty="0">
                <a:solidFill>
                  <a:srgbClr val="000080"/>
                </a:solidFill>
                <a:effectLst/>
              </a:rPr>
              <a:t>return </a:t>
            </a:r>
            <a:r>
              <a:rPr lang="en-CA" sz="1500" dirty="0" err="1"/>
              <a:t>mGenerator.nextInt</a:t>
            </a:r>
            <a:r>
              <a:rPr lang="en-CA" sz="1500" dirty="0"/>
              <a:t>(</a:t>
            </a:r>
            <a:r>
              <a:rPr lang="en-CA" sz="1500" dirty="0">
                <a:solidFill>
                  <a:srgbClr val="0000FF"/>
                </a:solidFill>
                <a:effectLst/>
              </a:rPr>
              <a:t>100</a:t>
            </a:r>
            <a:r>
              <a:rPr lang="en-CA" sz="1500" dirty="0"/>
              <a:t>);</a:t>
            </a:r>
            <a:br>
              <a:rPr lang="en-CA" sz="1500" dirty="0"/>
            </a:br>
            <a:r>
              <a:rPr lang="en-CA" sz="1500" dirty="0"/>
              <a:t>    }</a:t>
            </a:r>
            <a:br>
              <a:rPr lang="en-CA" sz="1500" dirty="0"/>
            </a:br>
            <a:r>
              <a:rPr lang="en-CA" sz="1500" dirty="0"/>
              <a:t>}</a:t>
            </a:r>
            <a:endParaRPr lang="en-US" sz="1500" dirty="0"/>
          </a:p>
        </p:txBody>
      </p:sp>
      <p:sp>
        <p:nvSpPr>
          <p:cNvPr id="5" name="TextBox 4">
            <a:extLst>
              <a:ext uri="{FF2B5EF4-FFF2-40B4-BE49-F238E27FC236}">
                <a16:creationId xmlns:a16="http://schemas.microsoft.com/office/drawing/2014/main" id="{0C614A6D-2EBA-C341-8537-1884D82D3FEE}"/>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067491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3226</Words>
  <Application>Microsoft Office PowerPoint</Application>
  <PresentationFormat>Widescreen</PresentationFormat>
  <Paragraphs>294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Courier New</vt:lpstr>
      <vt:lpstr>Office Theme</vt:lpstr>
      <vt:lpstr>CS230 Developing Mobile Apps</vt:lpstr>
      <vt:lpstr>Bound services (overview)</vt:lpstr>
      <vt:lpstr>Bound service basics</vt:lpstr>
      <vt:lpstr>Binding to a started service</vt:lpstr>
      <vt:lpstr>Creating a bound service</vt:lpstr>
      <vt:lpstr>Creating a bound service</vt:lpstr>
      <vt:lpstr>Creating a bound service</vt:lpstr>
      <vt:lpstr>Method 1: Extending the Binder class</vt:lpstr>
      <vt:lpstr>Binder Implementation:</vt:lpstr>
      <vt:lpstr>Activity Implementation</vt:lpstr>
      <vt:lpstr>Method 2: Using a Messenger</vt:lpstr>
      <vt:lpstr>PowerPoint Presentation</vt:lpstr>
      <vt:lpstr>PowerPoint Presentation</vt:lpstr>
      <vt:lpstr>Binding to a service </vt:lpstr>
      <vt:lpstr>Binding to a service: 4 steps</vt:lpstr>
      <vt:lpstr>Connecting a client to service </vt:lpstr>
      <vt:lpstr>Additional notes about binding to a service:</vt:lpstr>
      <vt:lpstr>Managing lifecycle of a bound service</vt:lpstr>
      <vt:lpstr>Broadcasts </vt:lpstr>
      <vt:lpstr>System broadcasts</vt:lpstr>
      <vt:lpstr>Recent changes to system broadcasts</vt:lpstr>
      <vt:lpstr>Receiving broadcasts</vt:lpstr>
      <vt:lpstr>Receiving broadcasts (manifest-declared) </vt:lpstr>
      <vt:lpstr>Context-registered receivers</vt:lpstr>
      <vt:lpstr>Effects of broadcast receiver on process state </vt:lpstr>
      <vt:lpstr>Example of goAsync from onReceive()</vt:lpstr>
      <vt:lpstr>Sending broadcasts</vt:lpstr>
      <vt:lpstr>Sending a broadcast example:</vt:lpstr>
      <vt:lpstr>Restricting broadcasts with permissions</vt:lpstr>
      <vt:lpstr>Receiving with permissions</vt:lpstr>
      <vt:lpstr>Security considerations and best practices</vt:lpstr>
      <vt:lpstr>Security considerations and best practices</vt:lpstr>
      <vt:lpstr>Implicit broadcasts exceptions: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CS230 Developing Mobile Apps</dc:title>
  <dc:creator>Microsoft Office User</dc:creator>
  <cp:lastModifiedBy>Russell Butler</cp:lastModifiedBy>
  <cp:revision>26</cp:revision>
  <dcterms:created xsi:type="dcterms:W3CDTF">2019-10-14T15:00:21Z</dcterms:created>
  <dcterms:modified xsi:type="dcterms:W3CDTF">2019-10-15T21:24:11Z</dcterms:modified>
</cp:coreProperties>
</file>