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76" r:id="rId15"/>
    <p:sldId id="277" r:id="rId16"/>
    <p:sldId id="267" r:id="rId17"/>
    <p:sldId id="268" r:id="rId18"/>
    <p:sldId id="269" r:id="rId19"/>
    <p:sldId id="270" r:id="rId20"/>
    <p:sldId id="272" r:id="rId21"/>
    <p:sldId id="278" r:id="rId22"/>
    <p:sldId id="279" r:id="rId23"/>
    <p:sldId id="280" r:id="rId24"/>
    <p:sldId id="282" r:id="rId25"/>
    <p:sldId id="283" r:id="rId26"/>
    <p:sldId id="281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2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8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3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8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4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44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21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6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EF25-5149-4952-97CA-66F51478796E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35D3-2BAC-4402-8D1D-6EB6E2860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40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054720/what-is-callback-in-androi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topic/libraries/architecture/lifecy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lifecyc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lifecycl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activities/activity-lifecycl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state-ch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state-chang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state-chang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android.com/guide/components/activities/tasks-and-back-stac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tes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Activities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8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1794164"/>
            <a:ext cx="4357255" cy="1325563"/>
          </a:xfrm>
        </p:spPr>
        <p:txBody>
          <a:bodyPr/>
          <a:lstStyle/>
          <a:p>
            <a:r>
              <a:rPr lang="en-CA" dirty="0" smtClean="0"/>
              <a:t>Activity lifecycle diagram: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3078" name="Picture 6" descr="https://developer.android.com/guide/components/images/activity_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20" y="27862"/>
            <a:ext cx="5266682" cy="680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Callback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8455" cy="4351338"/>
          </a:xfrm>
        </p:spPr>
        <p:txBody>
          <a:bodyPr/>
          <a:lstStyle/>
          <a:p>
            <a:r>
              <a:rPr lang="en-CA" dirty="0" smtClean="0"/>
              <a:t>In Java/Android, callback functions are implemented through interfaces</a:t>
            </a:r>
          </a:p>
          <a:p>
            <a:r>
              <a:rPr lang="en-CA" dirty="0" smtClean="0"/>
              <a:t>Example: class A implements the </a:t>
            </a:r>
            <a:r>
              <a:rPr lang="en-CA" dirty="0" err="1" smtClean="0"/>
              <a:t>ICallback</a:t>
            </a:r>
            <a:r>
              <a:rPr lang="en-CA" dirty="0" smtClean="0"/>
              <a:t> interface with its callback() method. </a:t>
            </a:r>
          </a:p>
          <a:p>
            <a:r>
              <a:rPr lang="en-CA" dirty="0" smtClean="0"/>
              <a:t>Class A then calls class B to do some work. </a:t>
            </a:r>
          </a:p>
          <a:p>
            <a:r>
              <a:rPr lang="en-CA" dirty="0" smtClean="0"/>
              <a:t>When class B finishes its work, it can notify class A through the callback function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83" y="1093642"/>
            <a:ext cx="3743325" cy="5358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75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https://stackoverflow.com/questions/18054720/what-is-callback-in-android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224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onCreate</a:t>
            </a:r>
            <a:r>
              <a:rPr lang="en-CA" dirty="0" smtClean="0"/>
              <a:t>() callback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90146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Fires when system first creates the activity </a:t>
            </a:r>
          </a:p>
          <a:p>
            <a:r>
              <a:rPr lang="en-CA" dirty="0" smtClean="0"/>
              <a:t>Perform all the logic that happens only once per Activity lifetime</a:t>
            </a:r>
          </a:p>
          <a:p>
            <a:pPr lvl="1"/>
            <a:r>
              <a:rPr lang="en-CA" dirty="0" smtClean="0"/>
              <a:t>Bind data to lists</a:t>
            </a:r>
          </a:p>
          <a:p>
            <a:pPr lvl="1"/>
            <a:r>
              <a:rPr lang="en-CA" dirty="0" smtClean="0"/>
              <a:t>Associate activity with a </a:t>
            </a:r>
            <a:r>
              <a:rPr lang="en-CA" dirty="0" err="1" smtClean="0">
                <a:solidFill>
                  <a:srgbClr val="0070C0"/>
                </a:solidFill>
              </a:rPr>
              <a:t>ViewModel</a:t>
            </a:r>
            <a:endParaRPr lang="en-CA" dirty="0" smtClean="0">
              <a:solidFill>
                <a:srgbClr val="0070C0"/>
              </a:solidFill>
            </a:endParaRPr>
          </a:p>
          <a:p>
            <a:pPr lvl="1"/>
            <a:r>
              <a:rPr lang="en-CA" dirty="0" smtClean="0"/>
              <a:t>Instantiate class-scope variables</a:t>
            </a:r>
          </a:p>
          <a:p>
            <a:r>
              <a:rPr lang="en-CA" dirty="0" smtClean="0"/>
              <a:t>Receives parameter </a:t>
            </a:r>
            <a:r>
              <a:rPr lang="en-CA" dirty="0" err="1" smtClean="0">
                <a:solidFill>
                  <a:srgbClr val="0070C0"/>
                </a:solidFill>
              </a:rPr>
              <a:t>savedInstanceState</a:t>
            </a:r>
            <a:r>
              <a:rPr lang="en-CA" dirty="0" smtClean="0"/>
              <a:t>, a </a:t>
            </a:r>
            <a:r>
              <a:rPr lang="en-CA" dirty="0" smtClean="0">
                <a:solidFill>
                  <a:srgbClr val="0070C0"/>
                </a:solidFill>
              </a:rPr>
              <a:t>Bundle</a:t>
            </a:r>
            <a:r>
              <a:rPr lang="en-CA" dirty="0" smtClean="0"/>
              <a:t> object containing the activity’s previously save state (screen orientation changes,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r>
              <a:rPr lang="en-CA" dirty="0" smtClean="0"/>
              <a:t>Lifecycle aware components hooked up to lifecycle of your activity will receive </a:t>
            </a:r>
            <a:r>
              <a:rPr lang="en-CA" dirty="0" smtClean="0">
                <a:solidFill>
                  <a:srgbClr val="0070C0"/>
                </a:solidFill>
              </a:rPr>
              <a:t>ON_CREATE</a:t>
            </a:r>
            <a:r>
              <a:rPr lang="en-CA" dirty="0" smtClean="0"/>
              <a:t> event</a:t>
            </a:r>
          </a:p>
          <a:p>
            <a:r>
              <a:rPr lang="en-CA" dirty="0" smtClean="0"/>
              <a:t>Activity quickly moves from </a:t>
            </a:r>
            <a:r>
              <a:rPr lang="en-CA" dirty="0" err="1" smtClean="0"/>
              <a:t>onCreate</a:t>
            </a:r>
            <a:r>
              <a:rPr lang="en-CA" dirty="0" smtClean="0"/>
              <a:t>() to </a:t>
            </a:r>
            <a:r>
              <a:rPr lang="en-CA" dirty="0" err="1" smtClean="0"/>
              <a:t>onStart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346" y="1992757"/>
            <a:ext cx="6867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Lifecycle-aware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22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Lifecycle-aware components perform actions in response to a change in the lifestyle status of another component such as activities or fragments</a:t>
            </a:r>
          </a:p>
          <a:p>
            <a:r>
              <a:rPr lang="en-CA" dirty="0" smtClean="0"/>
              <a:t>Helps produce better organized, lighter weight code that is easier to maintain</a:t>
            </a:r>
          </a:p>
          <a:p>
            <a:r>
              <a:rPr lang="en-CA" dirty="0" smtClean="0"/>
              <a:t>Allows you to move code out of the lifecycle </a:t>
            </a:r>
            <a:r>
              <a:rPr lang="en-CA" dirty="0" err="1" smtClean="0"/>
              <a:t>callbacks</a:t>
            </a:r>
            <a:r>
              <a:rPr lang="en-CA" dirty="0" smtClean="0"/>
              <a:t> (</a:t>
            </a:r>
            <a:r>
              <a:rPr lang="en-CA" dirty="0" err="1" smtClean="0"/>
              <a:t>onCreate</a:t>
            </a:r>
            <a:r>
              <a:rPr lang="en-CA" dirty="0" smtClean="0"/>
              <a:t>(), </a:t>
            </a:r>
            <a:r>
              <a:rPr lang="en-CA" dirty="0" err="1" smtClean="0"/>
              <a:t>onStart</a:t>
            </a:r>
            <a:r>
              <a:rPr lang="en-CA" dirty="0" smtClean="0"/>
              <a:t>(), </a:t>
            </a:r>
            <a:r>
              <a:rPr lang="en-CA" dirty="0" err="1" smtClean="0"/>
              <a:t>etc</a:t>
            </a:r>
            <a:r>
              <a:rPr lang="en-CA" dirty="0" smtClean="0"/>
              <a:t>) and into the components themselves</a:t>
            </a:r>
          </a:p>
          <a:p>
            <a:r>
              <a:rPr lang="en-CA" dirty="0" err="1" smtClean="0">
                <a:solidFill>
                  <a:srgbClr val="0070C0"/>
                </a:solidFill>
              </a:rPr>
              <a:t>android.arch.lifecycle</a:t>
            </a:r>
            <a:r>
              <a:rPr lang="en-CA" dirty="0" smtClean="0"/>
              <a:t> package provides classes and interfaces that let you build lifecycle-aware components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1562" y="6488668"/>
            <a:ext cx="66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https://developer.android.com/topic/libraries/architecture/lifecycle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606" y="4795361"/>
            <a:ext cx="439102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1657351"/>
            <a:ext cx="5553075" cy="253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5606" y="4363935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 in your </a:t>
            </a:r>
            <a:r>
              <a:rPr lang="en-CA" dirty="0" err="1" smtClean="0"/>
              <a:t>mainActivity’s</a:t>
            </a:r>
            <a:r>
              <a:rPr lang="en-CA" dirty="0" smtClean="0"/>
              <a:t> </a:t>
            </a:r>
            <a:r>
              <a:rPr lang="en-CA" dirty="0" err="1" smtClean="0"/>
              <a:t>onStart</a:t>
            </a:r>
            <a:r>
              <a:rPr lang="en-CA" dirty="0" smtClean="0"/>
              <a:t>() 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215745" y="913978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BAD EXAMPLE:</a:t>
            </a:r>
            <a:endParaRPr lang="en-CA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162799" y="1288015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location listener for your app: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148150"/>
            <a:ext cx="59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Instead, add a lifecycle observer to the </a:t>
            </a:r>
            <a:r>
              <a:rPr lang="en-CA" b="1" u="sng" dirty="0" err="1" smtClean="0"/>
              <a:t>MyLocationListener</a:t>
            </a:r>
            <a:r>
              <a:rPr lang="en-CA" b="1" u="sng" dirty="0" smtClean="0"/>
              <a:t>  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6373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Lifecycle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Lifecycle</a:t>
            </a:r>
            <a:r>
              <a:rPr lang="en-CA" dirty="0" smtClean="0"/>
              <a:t> is a class holding information about the lifecycle of your activity, allowing other objects to observe the activity’s state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Lifecycle</a:t>
            </a:r>
            <a:r>
              <a:rPr lang="en-CA" dirty="0" smtClean="0"/>
              <a:t> uses two main enumerations to track lifecycle status for its associated component</a:t>
            </a:r>
          </a:p>
          <a:p>
            <a:pPr lvl="1"/>
            <a:r>
              <a:rPr lang="en-CA" b="1" dirty="0" smtClean="0"/>
              <a:t>Event: </a:t>
            </a:r>
            <a:r>
              <a:rPr lang="en-CA" dirty="0" smtClean="0"/>
              <a:t>the lifecycle events that are dispatched from the framework and </a:t>
            </a:r>
            <a:r>
              <a:rPr lang="en-CA" dirty="0" smtClean="0">
                <a:solidFill>
                  <a:srgbClr val="0070C0"/>
                </a:solidFill>
              </a:rPr>
              <a:t>Lifecycle</a:t>
            </a:r>
            <a:r>
              <a:rPr lang="en-CA" dirty="0" smtClean="0"/>
              <a:t> class, these events map to callback methods in </a:t>
            </a:r>
            <a:r>
              <a:rPr lang="en-CA" dirty="0" smtClean="0">
                <a:solidFill>
                  <a:srgbClr val="0070C0"/>
                </a:solidFill>
              </a:rPr>
              <a:t>Activity</a:t>
            </a:r>
          </a:p>
          <a:p>
            <a:pPr lvl="1"/>
            <a:r>
              <a:rPr lang="en-CA" b="1" dirty="0" smtClean="0"/>
              <a:t>State: </a:t>
            </a:r>
            <a:r>
              <a:rPr lang="en-CA" dirty="0" smtClean="0"/>
              <a:t>the current state of the component tracked by Lifecycle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4" y="1825625"/>
            <a:ext cx="6619875" cy="3533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5382" y="5569527"/>
            <a:ext cx="550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Think of the states as nodes of a graph, and events as edges between the nodes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1562" y="6488668"/>
            <a:ext cx="66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https://developer.android.com/topic/libraries/architecture/lifecycle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2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LifecycleObserver</a:t>
            </a:r>
            <a:r>
              <a:rPr lang="en-CA" dirty="0"/>
              <a:t> </a:t>
            </a:r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99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Have </a:t>
            </a:r>
            <a:r>
              <a:rPr lang="en-CA" dirty="0" err="1" smtClean="0"/>
              <a:t>MyLocationObserver</a:t>
            </a:r>
            <a:r>
              <a:rPr lang="en-CA" dirty="0" smtClean="0"/>
              <a:t> class implement </a:t>
            </a:r>
            <a:r>
              <a:rPr lang="en-CA" dirty="0" err="1" smtClean="0"/>
              <a:t>LifecycleObserver</a:t>
            </a:r>
            <a:r>
              <a:rPr lang="en-CA" dirty="0" smtClean="0"/>
              <a:t>, and then initialize it with the activity’s Lifecycle in </a:t>
            </a:r>
            <a:r>
              <a:rPr lang="en-CA" dirty="0" err="1" smtClean="0"/>
              <a:t>onCreate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This allows </a:t>
            </a:r>
            <a:r>
              <a:rPr lang="en-CA" dirty="0" err="1" smtClean="0"/>
              <a:t>MyLocationObserver</a:t>
            </a:r>
            <a:r>
              <a:rPr lang="en-CA" dirty="0" smtClean="0"/>
              <a:t> to implement its own logic to react to changes in the activity’s lifecycle, rather than relying on the activity to call its lifecycle change methods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5" y="3695555"/>
            <a:ext cx="721995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2" y="6488668"/>
            <a:ext cx="66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https://developer.android.com/topic/libraries/architecture/lifecycle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774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onStart</a:t>
            </a:r>
            <a:r>
              <a:rPr lang="en-CA" dirty="0" smtClean="0"/>
              <a:t>() callback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Fires as the activity enters the started state</a:t>
            </a:r>
          </a:p>
          <a:p>
            <a:r>
              <a:rPr lang="en-CA" dirty="0" smtClean="0"/>
              <a:t>Makes the activity visible to the user as it enters the foreground and becomes interactive</a:t>
            </a:r>
          </a:p>
          <a:p>
            <a:r>
              <a:rPr lang="en-CA" dirty="0" smtClean="0"/>
              <a:t>This is where the app initializes the code that maintains the UI</a:t>
            </a:r>
          </a:p>
          <a:p>
            <a:r>
              <a:rPr lang="en-CA" dirty="0" smtClean="0"/>
              <a:t>When activity moves to started state, any lifecycle-aware component tied to the activity’s lifecycle receives the </a:t>
            </a:r>
            <a:r>
              <a:rPr lang="en-CA" dirty="0" smtClean="0">
                <a:solidFill>
                  <a:srgbClr val="0070C0"/>
                </a:solidFill>
              </a:rPr>
              <a:t>ON_START</a:t>
            </a:r>
            <a:r>
              <a:rPr lang="en-CA" dirty="0" smtClean="0"/>
              <a:t> event</a:t>
            </a:r>
          </a:p>
          <a:p>
            <a:r>
              <a:rPr lang="en-CA" dirty="0" smtClean="0"/>
              <a:t>Finishes quickly, followed by </a:t>
            </a:r>
            <a:r>
              <a:rPr lang="en-CA" dirty="0" err="1" smtClean="0"/>
              <a:t>onResume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28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onResume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1364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Called when the activity comes to the foreground. This is the state in which the app interacts with the user. </a:t>
            </a:r>
          </a:p>
          <a:p>
            <a:r>
              <a:rPr lang="en-CA" dirty="0" smtClean="0"/>
              <a:t>Lifecycle-aware components will receive </a:t>
            </a:r>
            <a:r>
              <a:rPr lang="en-CA" dirty="0" smtClean="0">
                <a:solidFill>
                  <a:srgbClr val="0070C0"/>
                </a:solidFill>
              </a:rPr>
              <a:t>ON_RESUME</a:t>
            </a:r>
            <a:r>
              <a:rPr lang="en-CA" dirty="0" smtClean="0"/>
              <a:t> event, so they can enable any functionality that needs to run while the component is visible and in the foreground (example: showing camera preview)</a:t>
            </a:r>
          </a:p>
          <a:p>
            <a:r>
              <a:rPr lang="en-CA" dirty="0" smtClean="0"/>
              <a:t>Activity cycles between </a:t>
            </a:r>
            <a:r>
              <a:rPr lang="en-CA" dirty="0" err="1" smtClean="0"/>
              <a:t>onPause</a:t>
            </a:r>
            <a:r>
              <a:rPr lang="en-CA" dirty="0" smtClean="0"/>
              <a:t>() and </a:t>
            </a:r>
            <a:r>
              <a:rPr lang="en-CA" dirty="0" err="1" smtClean="0"/>
              <a:t>onResume</a:t>
            </a:r>
            <a:r>
              <a:rPr lang="en-CA" dirty="0" smtClean="0"/>
              <a:t>() when something happens to interrupt the app briefly (phone call, screen off)</a:t>
            </a:r>
          </a:p>
          <a:p>
            <a:r>
              <a:rPr lang="en-CA" dirty="0" smtClean="0"/>
              <a:t>Therefore, </a:t>
            </a:r>
            <a:r>
              <a:rPr lang="en-CA" dirty="0" err="1" smtClean="0"/>
              <a:t>onResume</a:t>
            </a:r>
            <a:r>
              <a:rPr lang="en-CA" dirty="0" smtClean="0"/>
              <a:t>() should initialize any components released during </a:t>
            </a:r>
            <a:r>
              <a:rPr lang="en-CA" dirty="0" err="1" smtClean="0"/>
              <a:t>onPause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4" y="2202873"/>
            <a:ext cx="5095875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7580" y="4793673"/>
            <a:ext cx="524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 of a lifecycle aware component accessing the camera when it receives an </a:t>
            </a:r>
            <a:r>
              <a:rPr lang="en-CA" dirty="0" smtClean="0">
                <a:solidFill>
                  <a:srgbClr val="0070C0"/>
                </a:solidFill>
              </a:rPr>
              <a:t>ON_RESUME</a:t>
            </a:r>
            <a:r>
              <a:rPr lang="en-CA" dirty="0" smtClean="0"/>
              <a:t>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03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onPause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7509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Called on first indication user is leaving the activity, indicates the activity is no longer in the foreground (though may still be visible if multi-window mode enabled)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onPause</a:t>
            </a:r>
            <a:r>
              <a:rPr lang="en-CA" dirty="0" smtClean="0"/>
              <a:t>() to pause or adjust operations that you expect to resume shortly</a:t>
            </a:r>
          </a:p>
          <a:p>
            <a:r>
              <a:rPr lang="en-CA" dirty="0" smtClean="0"/>
              <a:t>As long as the activity is partially visible but not in focus, it remains paused.</a:t>
            </a:r>
          </a:p>
          <a:p>
            <a:r>
              <a:rPr lang="en-CA" dirty="0" smtClean="0"/>
              <a:t>Any lifecycle aware components tied to the activity will receive the </a:t>
            </a:r>
            <a:r>
              <a:rPr lang="en-CA" dirty="0" smtClean="0">
                <a:solidFill>
                  <a:srgbClr val="0070C0"/>
                </a:solidFill>
              </a:rPr>
              <a:t>ON_PAUSE</a:t>
            </a:r>
            <a:r>
              <a:rPr lang="en-CA" dirty="0" smtClean="0"/>
              <a:t> event when the activity is paused</a:t>
            </a:r>
          </a:p>
          <a:p>
            <a:r>
              <a:rPr lang="en-CA" dirty="0" smtClean="0"/>
              <a:t>Do not use </a:t>
            </a:r>
            <a:r>
              <a:rPr lang="en-CA" dirty="0" err="1" smtClean="0"/>
              <a:t>onPause</a:t>
            </a:r>
            <a:r>
              <a:rPr lang="en-CA" dirty="0" smtClean="0"/>
              <a:t>() to perform long-running operations (saving data, network calls, database transactions) as </a:t>
            </a:r>
            <a:r>
              <a:rPr lang="en-CA" dirty="0" err="1" smtClean="0"/>
              <a:t>onPause</a:t>
            </a:r>
            <a:r>
              <a:rPr lang="en-CA" dirty="0" smtClean="0"/>
              <a:t>() is very brief and the work may not complete before the method ends.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09" y="2198910"/>
            <a:ext cx="5210175" cy="275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7521" y="4943003"/>
            <a:ext cx="491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 of </a:t>
            </a:r>
            <a:r>
              <a:rPr lang="en-CA" dirty="0" err="1" smtClean="0"/>
              <a:t>LifecycleObserver</a:t>
            </a:r>
            <a:r>
              <a:rPr lang="en-CA" dirty="0" smtClean="0"/>
              <a:t> reacting to ON_PAUSE, releasing the camera that was initialized in ON_RESUME earlier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60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onStop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Invoked when the activity is no longer visible to the user (newly launched activity covers the screen or activity finishes running)</a:t>
            </a:r>
          </a:p>
          <a:p>
            <a:r>
              <a:rPr lang="en-CA" dirty="0" smtClean="0"/>
              <a:t>Lifecycle-aware components receive the </a:t>
            </a:r>
            <a:r>
              <a:rPr lang="en-CA" dirty="0" smtClean="0">
                <a:solidFill>
                  <a:srgbClr val="0070C0"/>
                </a:solidFill>
              </a:rPr>
              <a:t>ON_STOP</a:t>
            </a:r>
            <a:r>
              <a:rPr lang="en-CA" dirty="0" smtClean="0"/>
              <a:t> event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release or adjust resources not needed while the app is not visible to user (animations, or fine-grained map updates)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perform CPU intensive shutdown operations like saving information to a database</a:t>
            </a:r>
          </a:p>
          <a:p>
            <a:r>
              <a:rPr lang="en-CA" dirty="0" smtClean="0"/>
              <a:t>The Activity object is kept in memory after </a:t>
            </a:r>
            <a:r>
              <a:rPr lang="en-CA" dirty="0" err="1" smtClean="0"/>
              <a:t>onStop</a:t>
            </a:r>
            <a:r>
              <a:rPr lang="en-CA" dirty="0" smtClean="0"/>
              <a:t>(), maintaining all state and member information, so there is no need to re-initialize components created during </a:t>
            </a:r>
            <a:r>
              <a:rPr lang="en-CA" dirty="0" err="1" smtClean="0"/>
              <a:t>onCreate</a:t>
            </a:r>
            <a:r>
              <a:rPr lang="en-CA" dirty="0" smtClean="0"/>
              <a:t>() or </a:t>
            </a:r>
            <a:r>
              <a:rPr lang="en-CA" dirty="0" err="1" smtClean="0"/>
              <a:t>onStart</a:t>
            </a:r>
            <a:r>
              <a:rPr lang="en-CA" dirty="0" smtClean="0"/>
              <a:t>().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9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of an </a:t>
            </a:r>
            <a:r>
              <a:rPr lang="en-CA" b="1" dirty="0" smtClean="0">
                <a:solidFill>
                  <a:srgbClr val="0070C0"/>
                </a:solidFill>
              </a:rPr>
              <a:t>Activity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Activity</a:t>
            </a:r>
            <a:r>
              <a:rPr lang="en-CA" dirty="0" smtClean="0"/>
              <a:t> class is a crucial component of an Android app</a:t>
            </a:r>
          </a:p>
          <a:p>
            <a:r>
              <a:rPr lang="en-CA" u="sng" dirty="0" smtClean="0"/>
              <a:t>Unlike</a:t>
            </a:r>
            <a:r>
              <a:rPr lang="en-CA" dirty="0" smtClean="0"/>
              <a:t> programming paradigms with the </a:t>
            </a:r>
            <a:r>
              <a:rPr lang="en-CA" b="1" dirty="0" smtClean="0"/>
              <a:t>main() </a:t>
            </a:r>
            <a:r>
              <a:rPr lang="en-CA" dirty="0" smtClean="0"/>
              <a:t>method, Android system initiates code in an </a:t>
            </a:r>
            <a:r>
              <a:rPr lang="en-CA" dirty="0" smtClean="0">
                <a:solidFill>
                  <a:srgbClr val="0070C0"/>
                </a:solidFill>
              </a:rPr>
              <a:t>Activity</a:t>
            </a:r>
            <a:r>
              <a:rPr lang="en-CA" dirty="0" smtClean="0"/>
              <a:t> instance by invoking specific callback methods corresponding to specific lifecycle stages</a:t>
            </a:r>
          </a:p>
          <a:p>
            <a:r>
              <a:rPr lang="en-CA" dirty="0" smtClean="0"/>
              <a:t>Mobile app experience differs from desktop – user interaction with the app doesn’t always begin in the same place (email app – launched from home, or launched from a social media app)</a:t>
            </a:r>
          </a:p>
          <a:p>
            <a:r>
              <a:rPr lang="en-CA" dirty="0" smtClean="0"/>
              <a:t>Apps are composed of different activities – when one app invokes another, it calls a specific activity, rather than the app as a whole.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Activity</a:t>
            </a:r>
            <a:r>
              <a:rPr lang="en-CA" dirty="0" smtClean="0"/>
              <a:t> class serves as entry point for app’s interaction with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1099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activity (noun) – “the </a:t>
            </a:r>
            <a:r>
              <a:rPr lang="en-CA" dirty="0"/>
              <a:t>condition in which things are happening or being done</a:t>
            </a:r>
            <a:r>
              <a:rPr lang="en-CA" dirty="0" smtClean="0"/>
              <a:t>.” (Merriam Webster dictionary)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8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onDestroy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Called before the activity is destroyed, for one of two reasons</a:t>
            </a:r>
          </a:p>
          <a:p>
            <a:pPr lvl="1"/>
            <a:r>
              <a:rPr lang="en-CA" dirty="0" smtClean="0"/>
              <a:t>1) activity is finishing due to user shutdown or </a:t>
            </a:r>
            <a:r>
              <a:rPr lang="en-CA" dirty="0" smtClean="0">
                <a:solidFill>
                  <a:srgbClr val="0070C0"/>
                </a:solidFill>
              </a:rPr>
              <a:t>finish() </a:t>
            </a:r>
            <a:r>
              <a:rPr lang="en-CA" dirty="0" smtClean="0"/>
              <a:t>being called</a:t>
            </a:r>
          </a:p>
          <a:p>
            <a:pPr lvl="1"/>
            <a:r>
              <a:rPr lang="en-CA" dirty="0" smtClean="0"/>
              <a:t>2) system temporarily destroys activity due to configuration change (device rotation)</a:t>
            </a:r>
          </a:p>
          <a:p>
            <a:r>
              <a:rPr lang="en-CA" dirty="0" smtClean="0"/>
              <a:t>Lifecycle-aware components will receive the </a:t>
            </a:r>
            <a:r>
              <a:rPr lang="en-CA" dirty="0" smtClean="0">
                <a:solidFill>
                  <a:srgbClr val="0070C0"/>
                </a:solidFill>
              </a:rPr>
              <a:t>ON_DESTROY</a:t>
            </a:r>
            <a:r>
              <a:rPr lang="en-CA" dirty="0" smtClean="0"/>
              <a:t> event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isFinishing</a:t>
            </a:r>
            <a:r>
              <a:rPr lang="en-CA" dirty="0" smtClean="0"/>
              <a:t>() method to distinguish between 1 &amp; 2 (shutdown, or configuration change)</a:t>
            </a:r>
          </a:p>
          <a:p>
            <a:r>
              <a:rPr lang="en-CA" dirty="0" err="1" smtClean="0"/>
              <a:t>onDestroy</a:t>
            </a:r>
            <a:r>
              <a:rPr lang="en-CA" dirty="0" smtClean="0"/>
              <a:t>() should release all resources not yet released by earlier </a:t>
            </a:r>
            <a:r>
              <a:rPr lang="en-CA" dirty="0" err="1" smtClean="0"/>
              <a:t>callbacks</a:t>
            </a:r>
            <a:r>
              <a:rPr lang="en-CA" dirty="0" smtClean="0"/>
              <a:t> (</a:t>
            </a:r>
            <a:r>
              <a:rPr lang="en-CA" dirty="0" err="1" smtClean="0"/>
              <a:t>onStop</a:t>
            </a:r>
            <a:r>
              <a:rPr lang="en-CA" dirty="0" smtClean="0"/>
              <a:t>(), </a:t>
            </a:r>
            <a:r>
              <a:rPr lang="en-CA" dirty="0" err="1" smtClean="0"/>
              <a:t>onPause</a:t>
            </a:r>
            <a:r>
              <a:rPr lang="en-CA" dirty="0" smtClean="0"/>
              <a:t>())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52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state and ejection from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64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system kills processes when it needs to free up RAM. The likelihood of a process being killed depends on its Activity’s state:</a:t>
            </a:r>
          </a:p>
          <a:p>
            <a:r>
              <a:rPr lang="en-CA" dirty="0" smtClean="0"/>
              <a:t>The system will kill the process the activity is running in, destroying the activity and everything else running in the process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3793265"/>
            <a:ext cx="7715250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3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83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state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When the activity is destroyed through system constraints (memory, device orientation change) the system remembers the activity’s existence, and will be able to create a new instance of the activity using a set of saved data describing the state of the activity</a:t>
            </a:r>
          </a:p>
          <a:p>
            <a:r>
              <a:rPr lang="en-CA" dirty="0" smtClean="0"/>
              <a:t>This saved data is called the Instance state, a collection of key-value pairs stored in a </a:t>
            </a:r>
            <a:r>
              <a:rPr lang="en-CA" dirty="0" smtClean="0">
                <a:solidFill>
                  <a:srgbClr val="0070C0"/>
                </a:solidFill>
              </a:rPr>
              <a:t>Bundle</a:t>
            </a:r>
            <a:r>
              <a:rPr lang="en-CA" dirty="0" smtClean="0"/>
              <a:t> object</a:t>
            </a:r>
          </a:p>
          <a:p>
            <a:r>
              <a:rPr lang="en-CA" dirty="0" smtClean="0"/>
              <a:t>By default, the </a:t>
            </a:r>
            <a:r>
              <a:rPr lang="en-CA" dirty="0" smtClean="0">
                <a:solidFill>
                  <a:srgbClr val="0070C0"/>
                </a:solidFill>
              </a:rPr>
              <a:t>Bundle</a:t>
            </a:r>
            <a:r>
              <a:rPr lang="en-CA" dirty="0" smtClean="0"/>
              <a:t> saves information about each View object in your activity, layout (ex: text field of </a:t>
            </a:r>
            <a:r>
              <a:rPr lang="en-CA" dirty="0" err="1" smtClean="0">
                <a:solidFill>
                  <a:srgbClr val="0070C0"/>
                </a:solidFill>
              </a:rPr>
              <a:t>EditText</a:t>
            </a:r>
            <a:r>
              <a:rPr lang="en-CA" dirty="0" smtClean="0"/>
              <a:t> widget), however your activity might have other state information you’d like to restore (member variables)</a:t>
            </a:r>
          </a:p>
          <a:p>
            <a:r>
              <a:rPr lang="en-CA" dirty="0" smtClean="0"/>
              <a:t>Due to the fact that Bundle is only appropriate for saving a trivial amount of data (requires serialization on the main thread, consuming system-process memory), we use a combined approach to preserving data: persistent local storage, </a:t>
            </a:r>
            <a:r>
              <a:rPr lang="en-CA" dirty="0" err="1" smtClean="0">
                <a:solidFill>
                  <a:srgbClr val="0070C0"/>
                </a:solidFill>
              </a:rPr>
              <a:t>onSavedInstanceState</a:t>
            </a:r>
            <a:r>
              <a:rPr lang="en-CA" dirty="0" smtClean="0">
                <a:solidFill>
                  <a:srgbClr val="0070C0"/>
                </a:solidFill>
              </a:rPr>
              <a:t>()</a:t>
            </a:r>
            <a:r>
              <a:rPr lang="en-CA" dirty="0" smtClean="0"/>
              <a:t>, and </a:t>
            </a:r>
            <a:r>
              <a:rPr lang="en-CA" dirty="0" err="1" smtClean="0">
                <a:solidFill>
                  <a:srgbClr val="0070C0"/>
                </a:solidFill>
              </a:rPr>
              <a:t>ViewModel</a:t>
            </a:r>
            <a:r>
              <a:rPr lang="en-CA" dirty="0" smtClean="0"/>
              <a:t>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547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onSaveInstanceState</a:t>
            </a:r>
            <a:r>
              <a:rPr lang="en-CA" dirty="0" smtClean="0"/>
              <a:t>() callback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0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Called as the activity begins to stop, so your activity can save state information to an instance state bundle. By default, only saves transient information about the view hierarchy’s state</a:t>
            </a:r>
          </a:p>
          <a:p>
            <a:r>
              <a:rPr lang="en-CA" dirty="0" smtClean="0"/>
              <a:t>To save additional information, override </a:t>
            </a:r>
            <a:r>
              <a:rPr lang="en-CA" dirty="0" err="1" smtClean="0">
                <a:solidFill>
                  <a:srgbClr val="0070C0"/>
                </a:solidFill>
              </a:rPr>
              <a:t>onSaveInstanceState</a:t>
            </a:r>
            <a:r>
              <a:rPr lang="en-CA" dirty="0" smtClean="0">
                <a:solidFill>
                  <a:srgbClr val="0070C0"/>
                </a:solidFill>
              </a:rPr>
              <a:t>() </a:t>
            </a:r>
            <a:r>
              <a:rPr lang="en-CA" dirty="0" smtClean="0"/>
              <a:t>and add key-value pairs to the </a:t>
            </a:r>
            <a:r>
              <a:rPr lang="en-CA" dirty="0" smtClean="0">
                <a:solidFill>
                  <a:srgbClr val="0070C0"/>
                </a:solidFill>
              </a:rPr>
              <a:t>Bundle</a:t>
            </a:r>
            <a:r>
              <a:rPr lang="en-CA" dirty="0" smtClean="0"/>
              <a:t> object</a:t>
            </a:r>
          </a:p>
          <a:p>
            <a:r>
              <a:rPr lang="en-CA" dirty="0" smtClean="0"/>
              <a:t>To retrieve these values, just call </a:t>
            </a:r>
            <a:r>
              <a:rPr lang="en-CA" dirty="0" err="1" smtClean="0"/>
              <a:t>savedInstanceState.get</a:t>
            </a:r>
            <a:r>
              <a:rPr lang="en-CA" dirty="0" smtClean="0"/>
              <a:t> in </a:t>
            </a:r>
            <a:r>
              <a:rPr lang="en-CA" dirty="0" err="1" smtClean="0"/>
              <a:t>onCreate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09" y="6479032"/>
            <a:ext cx="74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351"/>
            <a:ext cx="6086475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237018"/>
            <a:ext cx="59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Example: overriding </a:t>
            </a:r>
            <a:r>
              <a:rPr lang="en-CA" dirty="0" err="1" smtClean="0"/>
              <a:t>onSaveInstanceState</a:t>
            </a:r>
            <a:r>
              <a:rPr lang="en-CA" dirty="0" smtClean="0"/>
              <a:t>() to save the player’s score and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745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 change occurs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Change from portrait to landscape (phone rotated)</a:t>
            </a:r>
          </a:p>
          <a:p>
            <a:r>
              <a:rPr lang="en-CA" dirty="0" smtClean="0"/>
              <a:t>Activity is destroyed and recreated (</a:t>
            </a:r>
            <a:r>
              <a:rPr lang="en-CA" dirty="0" err="1" smtClean="0"/>
              <a:t>onPause</a:t>
            </a:r>
            <a:r>
              <a:rPr lang="en-CA" dirty="0" smtClean="0"/>
              <a:t>-&gt;</a:t>
            </a:r>
            <a:r>
              <a:rPr lang="en-CA" dirty="0" err="1" smtClean="0"/>
              <a:t>onStop</a:t>
            </a:r>
            <a:r>
              <a:rPr lang="en-CA" dirty="0" smtClean="0"/>
              <a:t>-&gt;</a:t>
            </a:r>
            <a:r>
              <a:rPr lang="en-CA" dirty="0" err="1" smtClean="0"/>
              <a:t>onDestroy</a:t>
            </a:r>
            <a:r>
              <a:rPr lang="en-CA" dirty="0"/>
              <a:t> </a:t>
            </a:r>
            <a:r>
              <a:rPr lang="en-CA" dirty="0" smtClean="0"/>
              <a:t>are all triggered), new activity is created (</a:t>
            </a:r>
            <a:r>
              <a:rPr lang="en-CA" dirty="0" err="1" smtClean="0"/>
              <a:t>onCreate</a:t>
            </a:r>
            <a:r>
              <a:rPr lang="en-CA" dirty="0" smtClean="0"/>
              <a:t>-&gt;</a:t>
            </a:r>
            <a:r>
              <a:rPr lang="en-CA" dirty="0" err="1" smtClean="0"/>
              <a:t>onStart</a:t>
            </a:r>
            <a:r>
              <a:rPr lang="en-CA" dirty="0" smtClean="0"/>
              <a:t>-&gt;</a:t>
            </a:r>
            <a:r>
              <a:rPr lang="en-CA" dirty="0" err="1" smtClean="0"/>
              <a:t>onResume</a:t>
            </a:r>
            <a:r>
              <a:rPr lang="en-CA" dirty="0" smtClean="0"/>
              <a:t> are all triggered)</a:t>
            </a:r>
          </a:p>
          <a:p>
            <a:r>
              <a:rPr lang="en-CA" dirty="0" smtClean="0"/>
              <a:t>Use a combination of </a:t>
            </a:r>
            <a:r>
              <a:rPr lang="en-CA" dirty="0" err="1" smtClean="0"/>
              <a:t>ViewModels</a:t>
            </a:r>
            <a:r>
              <a:rPr lang="en-CA" dirty="0" smtClean="0"/>
              <a:t>, </a:t>
            </a:r>
            <a:r>
              <a:rPr lang="en-CA" dirty="0" err="1" smtClean="0"/>
              <a:t>onSaveInstanceState</a:t>
            </a:r>
            <a:r>
              <a:rPr lang="en-CA" dirty="0" smtClean="0"/>
              <a:t>(), and/or persistent and local storage to preserve activity’s UI state</a:t>
            </a:r>
          </a:p>
          <a:p>
            <a:r>
              <a:rPr lang="en-CA" dirty="0" smtClean="0"/>
              <a:t>When an app switches from single-window to multi-window mode, a configuration change occurs, however, when switching between two apps in multi-window mode, only </a:t>
            </a:r>
            <a:r>
              <a:rPr lang="en-CA" dirty="0" err="1" smtClean="0"/>
              <a:t>onPause</a:t>
            </a:r>
            <a:r>
              <a:rPr lang="en-CA" dirty="0" smtClean="0"/>
              <a:t>() or </a:t>
            </a:r>
            <a:r>
              <a:rPr lang="en-CA" dirty="0" err="1" smtClean="0"/>
              <a:t>onResume</a:t>
            </a:r>
            <a:r>
              <a:rPr lang="en-CA" dirty="0" smtClean="0"/>
              <a:t>() is called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56221"/>
            <a:ext cx="771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https://developer.android.com/guide/components/activities/state-changes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65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of dialogue appears in foreground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a new activity or dialogue appears in the foreground taking focus and partially covering the activity in progress (</a:t>
            </a:r>
            <a:r>
              <a:rPr lang="en-CA" dirty="0" err="1" smtClean="0"/>
              <a:t>facebook</a:t>
            </a:r>
            <a:r>
              <a:rPr lang="en-CA" dirty="0" smtClean="0"/>
              <a:t> messenger), </a:t>
            </a:r>
            <a:r>
              <a:rPr lang="en-CA" dirty="0" err="1" smtClean="0"/>
              <a:t>onPause</a:t>
            </a:r>
            <a:r>
              <a:rPr lang="en-CA" dirty="0" smtClean="0"/>
              <a:t>() is called</a:t>
            </a:r>
          </a:p>
          <a:p>
            <a:r>
              <a:rPr lang="en-CA" dirty="0" smtClean="0"/>
              <a:t>If the new activity/dialogue completely covers the activity in progress, </a:t>
            </a:r>
            <a:r>
              <a:rPr lang="en-CA" dirty="0" err="1" smtClean="0"/>
              <a:t>onPause</a:t>
            </a:r>
            <a:r>
              <a:rPr lang="en-CA" dirty="0" smtClean="0"/>
              <a:t>() and </a:t>
            </a:r>
            <a:r>
              <a:rPr lang="en-CA" dirty="0" err="1" smtClean="0"/>
              <a:t>onStop</a:t>
            </a:r>
            <a:r>
              <a:rPr lang="en-CA" dirty="0" smtClean="0"/>
              <a:t>() are called. </a:t>
            </a:r>
          </a:p>
          <a:p>
            <a:r>
              <a:rPr lang="en-CA" dirty="0" smtClean="0"/>
              <a:t>When the covered activity comes back to the foreground, </a:t>
            </a:r>
            <a:r>
              <a:rPr lang="en-CA" dirty="0" err="1" smtClean="0"/>
              <a:t>onRestart</a:t>
            </a:r>
            <a:r>
              <a:rPr lang="en-CA" dirty="0" smtClean="0"/>
              <a:t>()-&gt;</a:t>
            </a:r>
            <a:r>
              <a:rPr lang="en-CA" dirty="0" err="1" smtClean="0"/>
              <a:t>onStart</a:t>
            </a:r>
            <a:r>
              <a:rPr lang="en-CA" dirty="0" smtClean="0"/>
              <a:t>()-&gt;</a:t>
            </a:r>
            <a:r>
              <a:rPr lang="en-CA" dirty="0" err="1" smtClean="0"/>
              <a:t>onResume</a:t>
            </a:r>
            <a:r>
              <a:rPr lang="en-CA" dirty="0" smtClean="0"/>
              <a:t>() are called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56221"/>
            <a:ext cx="771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https://developer.android.com/guide/components/activities/state-changes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31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taps back 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the user taps the back button on a device, activity is destroyed (</a:t>
            </a:r>
            <a:r>
              <a:rPr lang="en-CA" dirty="0" err="1" smtClean="0"/>
              <a:t>onPause</a:t>
            </a:r>
            <a:r>
              <a:rPr lang="en-CA" dirty="0" smtClean="0"/>
              <a:t>-&gt;</a:t>
            </a:r>
            <a:r>
              <a:rPr lang="en-CA" dirty="0" err="1" smtClean="0"/>
              <a:t>onStop</a:t>
            </a:r>
            <a:r>
              <a:rPr lang="en-CA" dirty="0" smtClean="0"/>
              <a:t>-&gt;</a:t>
            </a:r>
            <a:r>
              <a:rPr lang="en-CA" dirty="0" err="1" smtClean="0"/>
              <a:t>onDestroy</a:t>
            </a:r>
            <a:r>
              <a:rPr lang="en-CA" dirty="0" smtClean="0"/>
              <a:t>), and the activity is also removed from the back stack</a:t>
            </a:r>
          </a:p>
          <a:p>
            <a:r>
              <a:rPr lang="en-CA" dirty="0" err="1" smtClean="0"/>
              <a:t>onSaveInstanceState</a:t>
            </a:r>
            <a:r>
              <a:rPr lang="en-CA" dirty="0" smtClean="0"/>
              <a:t> is not called in the case of a back button press, because it is assumed that the user tapped back with no intention of returning</a:t>
            </a:r>
          </a:p>
          <a:p>
            <a:r>
              <a:rPr lang="en-CA" dirty="0" smtClean="0"/>
              <a:t>You can override </a:t>
            </a:r>
            <a:r>
              <a:rPr lang="en-CA" dirty="0" err="1" smtClean="0"/>
              <a:t>onBackPressed</a:t>
            </a:r>
            <a:r>
              <a:rPr lang="en-CA" dirty="0" smtClean="0"/>
              <a:t>(), to implement a confirmation dialogue box, or some other behavior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56221"/>
            <a:ext cx="771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https://developer.android.com/guide/components/activities/state-changes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95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 and the back stack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684"/>
          </a:xfrm>
        </p:spPr>
        <p:txBody>
          <a:bodyPr/>
          <a:lstStyle/>
          <a:p>
            <a:r>
              <a:rPr lang="en-CA" dirty="0" smtClean="0"/>
              <a:t>A </a:t>
            </a:r>
            <a:r>
              <a:rPr lang="en-CA" i="1" dirty="0" smtClean="0"/>
              <a:t>task</a:t>
            </a:r>
            <a:r>
              <a:rPr lang="en-CA" dirty="0" smtClean="0"/>
              <a:t> is a collection of activities that users interact with when performing a certain job, the activities are arranged in a stack called the </a:t>
            </a:r>
            <a:r>
              <a:rPr lang="en-CA" i="1" dirty="0" smtClean="0"/>
              <a:t>back stack, </a:t>
            </a:r>
            <a:r>
              <a:rPr lang="en-CA" dirty="0" smtClean="0"/>
              <a:t>in the order in which each activity is opened</a:t>
            </a:r>
          </a:p>
          <a:p>
            <a:r>
              <a:rPr lang="en-CA" dirty="0" smtClean="0"/>
              <a:t>Example: email app, user opens email from inbox, the message is displayed using a new activity which is added to the back stack, if the user presses back the message activity is popped off the back stack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3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https://developer.android.com/guide/components/activities/tasks-and-back-stack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4447309"/>
            <a:ext cx="5972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16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testing your app’s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developer.android.com/guide/components/activities/testing</a:t>
            </a:r>
            <a:endParaRPr lang="en-CA" dirty="0" smtClean="0"/>
          </a:p>
          <a:p>
            <a:r>
              <a:rPr lang="en-CA" dirty="0" smtClean="0"/>
              <a:t>Test how your app behaves in certain instances, such as:</a:t>
            </a:r>
          </a:p>
          <a:p>
            <a:r>
              <a:rPr lang="en-CA" dirty="0" smtClean="0"/>
              <a:t>Another app such as the phone interrupts your activity</a:t>
            </a:r>
          </a:p>
          <a:p>
            <a:r>
              <a:rPr lang="en-CA" dirty="0" smtClean="0"/>
              <a:t>The system destroys and recreates your activity</a:t>
            </a:r>
          </a:p>
          <a:p>
            <a:r>
              <a:rPr lang="en-CA" dirty="0" smtClean="0"/>
              <a:t>The user places your activity in a new windowing environment (multi-window or picture in picture)</a:t>
            </a:r>
          </a:p>
          <a:p>
            <a:r>
              <a:rPr lang="en-CA" dirty="0" smtClean="0"/>
              <a:t>Exercise using </a:t>
            </a:r>
            <a:r>
              <a:rPr lang="en-CA" b="1" dirty="0" err="1" smtClean="0"/>
              <a:t>ActivityScenario</a:t>
            </a:r>
            <a:r>
              <a:rPr lang="en-CA" dirty="0" smtClean="0"/>
              <a:t>, a cross-platform API to place your activity in states simulating device-level events just described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8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</a:t>
            </a:r>
            <a:r>
              <a:rPr lang="en-CA" b="1" dirty="0" smtClean="0">
                <a:solidFill>
                  <a:srgbClr val="0070C0"/>
                </a:solidFill>
              </a:rPr>
              <a:t>Activity</a:t>
            </a:r>
            <a:r>
              <a:rPr lang="en-CA" dirty="0" smtClean="0"/>
              <a:t> = one screen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activity provides the window in which the app draws its user interface (UI), can fill screen or float on top of other windows</a:t>
            </a:r>
          </a:p>
          <a:p>
            <a:r>
              <a:rPr lang="en-CA" dirty="0" smtClean="0"/>
              <a:t>Example: photo app has gallery and preferences screen, each a separate </a:t>
            </a:r>
            <a:r>
              <a:rPr lang="en-CA" dirty="0" smtClean="0">
                <a:solidFill>
                  <a:srgbClr val="0070C0"/>
                </a:solidFill>
              </a:rPr>
              <a:t>Activity</a:t>
            </a:r>
          </a:p>
          <a:p>
            <a:r>
              <a:rPr lang="en-CA" dirty="0" smtClean="0"/>
              <a:t>Most apps contain multiple activities (and multiple screens)</a:t>
            </a:r>
          </a:p>
          <a:p>
            <a:r>
              <a:rPr lang="en-CA" dirty="0" smtClean="0"/>
              <a:t>The main activity is the first screen to appear when the app is launched, from there the user can launch other activities</a:t>
            </a:r>
          </a:p>
          <a:p>
            <a:r>
              <a:rPr lang="en-CA" dirty="0" smtClean="0"/>
              <a:t>Activities are only loosely bound to one another within an app, and can be launched independently</a:t>
            </a:r>
          </a:p>
          <a:p>
            <a:r>
              <a:rPr lang="en-CA" dirty="0" smtClean="0"/>
              <a:t>To use activities, they must be registered in the app’s manifest</a:t>
            </a:r>
          </a:p>
        </p:txBody>
      </p:sp>
    </p:spTree>
    <p:extLst>
      <p:ext uri="{BB962C8B-B14F-4D97-AF65-F5344CB8AC3E}">
        <p14:creationId xmlns:p14="http://schemas.microsoft.com/office/powerpoint/2010/main" val="5177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Declare an </a:t>
            </a:r>
            <a:r>
              <a:rPr lang="en-CA" b="1" dirty="0" smtClean="0">
                <a:solidFill>
                  <a:srgbClr val="0070C0"/>
                </a:solidFill>
              </a:rPr>
              <a:t>Activity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8527" cy="4351338"/>
          </a:xfrm>
        </p:spPr>
        <p:txBody>
          <a:bodyPr/>
          <a:lstStyle/>
          <a:p>
            <a:r>
              <a:rPr lang="en-CA" dirty="0" smtClean="0"/>
              <a:t>Add an &lt;activity&gt; element as a child of the &lt;application&gt; element in the manifest</a:t>
            </a:r>
          </a:p>
          <a:p>
            <a:r>
              <a:rPr lang="en-CA" dirty="0" smtClean="0"/>
              <a:t>Requires </a:t>
            </a:r>
            <a:r>
              <a:rPr lang="en-CA" dirty="0" err="1" smtClean="0"/>
              <a:t>android:name</a:t>
            </a:r>
            <a:endParaRPr lang="en-CA" dirty="0"/>
          </a:p>
          <a:p>
            <a:r>
              <a:rPr lang="en-CA" dirty="0" smtClean="0"/>
              <a:t>Other attributes (label, icon UI theme, </a:t>
            </a:r>
            <a:r>
              <a:rPr lang="en-CA" dirty="0" err="1" smtClean="0"/>
              <a:t>etc</a:t>
            </a:r>
            <a:r>
              <a:rPr lang="en-CA" dirty="0" smtClean="0"/>
              <a:t>) can be added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21" y="2381250"/>
            <a:ext cx="5210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Intent filters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1364" cy="413183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Another fundamental feature of Android, Intent filters provide the ability to launch an activity based on explicit and implicit requests</a:t>
            </a:r>
          </a:p>
          <a:p>
            <a:r>
              <a:rPr lang="en-CA" dirty="0" smtClean="0"/>
              <a:t>Example of </a:t>
            </a:r>
            <a:r>
              <a:rPr lang="en-CA" b="1" dirty="0" smtClean="0"/>
              <a:t>explicit</a:t>
            </a:r>
            <a:r>
              <a:rPr lang="en-CA" dirty="0" smtClean="0"/>
              <a:t> request: </a:t>
            </a:r>
            <a:r>
              <a:rPr lang="en-CA" i="1" dirty="0" smtClean="0"/>
              <a:t>“start send email activity from Outlook”</a:t>
            </a:r>
          </a:p>
          <a:p>
            <a:r>
              <a:rPr lang="en-CA" dirty="0" smtClean="0"/>
              <a:t>Example of </a:t>
            </a:r>
            <a:r>
              <a:rPr lang="en-CA" b="1" dirty="0" smtClean="0"/>
              <a:t>implicit</a:t>
            </a:r>
            <a:r>
              <a:rPr lang="en-CA" dirty="0" smtClean="0"/>
              <a:t> request: </a:t>
            </a:r>
            <a:r>
              <a:rPr lang="en-CA" i="1" dirty="0" smtClean="0"/>
              <a:t>“start send email activity from any app capable of sending emails”</a:t>
            </a:r>
          </a:p>
          <a:p>
            <a:r>
              <a:rPr lang="en-CA" dirty="0" smtClean="0"/>
              <a:t>When the system UI prompts the user to select a specific app for a task, that’s an intent filter at work</a:t>
            </a:r>
            <a:endParaRPr lang="en-CA" dirty="0"/>
          </a:p>
        </p:txBody>
      </p:sp>
      <p:pic>
        <p:nvPicPr>
          <p:cNvPr id="2050" name="Picture 2" descr="Image result for intent filter screenshot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84" y="365125"/>
            <a:ext cx="3810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an intent filter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Declare the </a:t>
            </a:r>
            <a:r>
              <a:rPr lang="en-CA" dirty="0" smtClean="0">
                <a:solidFill>
                  <a:srgbClr val="0070C0"/>
                </a:solidFill>
              </a:rPr>
              <a:t>&lt;intent-filter&gt; </a:t>
            </a:r>
            <a:r>
              <a:rPr lang="en-CA" dirty="0" smtClean="0"/>
              <a:t>attribute within the </a:t>
            </a:r>
            <a:r>
              <a:rPr lang="en-CA" dirty="0" smtClean="0">
                <a:solidFill>
                  <a:srgbClr val="0070C0"/>
                </a:solidFill>
              </a:rPr>
              <a:t>&lt;activity&gt; </a:t>
            </a:r>
            <a:r>
              <a:rPr lang="en-CA" dirty="0" smtClean="0"/>
              <a:t>element</a:t>
            </a:r>
          </a:p>
          <a:p>
            <a:r>
              <a:rPr lang="en-CA" dirty="0" smtClean="0"/>
              <a:t>Requires an </a:t>
            </a:r>
            <a:r>
              <a:rPr lang="en-CA" dirty="0" smtClean="0">
                <a:solidFill>
                  <a:srgbClr val="0070C0"/>
                </a:solidFill>
              </a:rPr>
              <a:t>&lt;action&gt; </a:t>
            </a:r>
            <a:r>
              <a:rPr lang="en-CA" dirty="0" smtClean="0"/>
              <a:t>element, optionally </a:t>
            </a:r>
            <a:r>
              <a:rPr lang="en-CA" dirty="0" smtClean="0">
                <a:solidFill>
                  <a:srgbClr val="0070C0"/>
                </a:solidFill>
              </a:rPr>
              <a:t>&lt;category&gt; </a:t>
            </a:r>
            <a:r>
              <a:rPr lang="en-CA" dirty="0" smtClean="0"/>
              <a:t>and/or </a:t>
            </a:r>
            <a:r>
              <a:rPr lang="en-CA" dirty="0" smtClean="0">
                <a:solidFill>
                  <a:srgbClr val="0070C0"/>
                </a:solidFill>
              </a:rPr>
              <a:t>&lt;data&gt;</a:t>
            </a:r>
          </a:p>
          <a:p>
            <a:r>
              <a:rPr lang="en-CA" dirty="0" smtClean="0"/>
              <a:t>Together, these elements specify which intents your activity can respond to</a:t>
            </a:r>
          </a:p>
          <a:p>
            <a:r>
              <a:rPr lang="en-CA" dirty="0" smtClean="0"/>
              <a:t>Example: an activity that sends text data, and receives requests from other activities to send text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4665"/>
            <a:ext cx="7858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Calling the send text data Activity: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9126"/>
            <a:ext cx="10515600" cy="918873"/>
          </a:xfrm>
        </p:spPr>
        <p:txBody>
          <a:bodyPr/>
          <a:lstStyle/>
          <a:p>
            <a:r>
              <a:rPr lang="en-CA" dirty="0" smtClean="0"/>
              <a:t>Note – intent filters are not necessary if you want your app to be self-contained/disallow other apps from activating its activities.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34" y="1455158"/>
            <a:ext cx="9009690" cy="2922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34" y="4534657"/>
            <a:ext cx="6077816" cy="1362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85246" y="1367522"/>
            <a:ext cx="116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Java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553372" y="4420033"/>
            <a:ext cx="138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XML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07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648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Use the manifest’s </a:t>
            </a:r>
            <a:r>
              <a:rPr lang="en-CA" dirty="0" smtClean="0">
                <a:solidFill>
                  <a:srgbClr val="0070C0"/>
                </a:solidFill>
              </a:rPr>
              <a:t>&lt;activity&gt; </a:t>
            </a:r>
            <a:r>
              <a:rPr lang="en-CA" dirty="0" smtClean="0"/>
              <a:t>tag to control which apps can start a specific activity</a:t>
            </a:r>
          </a:p>
          <a:p>
            <a:r>
              <a:rPr lang="en-CA" dirty="0" smtClean="0"/>
              <a:t>A parent activity cannot launch a child activity unless they both declare the same permission in the manifest</a:t>
            </a:r>
          </a:p>
          <a:p>
            <a:r>
              <a:rPr lang="en-CA" dirty="0" smtClean="0"/>
              <a:t>Example: if your app wants to use ‘</a:t>
            </a:r>
            <a:r>
              <a:rPr lang="en-CA" dirty="0" err="1" smtClean="0"/>
              <a:t>SocialApp</a:t>
            </a:r>
            <a:r>
              <a:rPr lang="en-CA" dirty="0" smtClean="0"/>
              <a:t>’ to share a post on social media, </a:t>
            </a:r>
            <a:r>
              <a:rPr lang="en-CA" dirty="0" err="1" smtClean="0"/>
              <a:t>SocialApp</a:t>
            </a:r>
            <a:r>
              <a:rPr lang="en-CA" dirty="0" smtClean="0"/>
              <a:t> must define the permission that an app calling it must have: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38" y="4234583"/>
            <a:ext cx="702945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52" y="6016561"/>
            <a:ext cx="81057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308" y="5424404"/>
            <a:ext cx="11478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Then, to be allowed to call </a:t>
            </a:r>
            <a:r>
              <a:rPr lang="en-CA" sz="2800" dirty="0" err="1" smtClean="0"/>
              <a:t>SocialApp</a:t>
            </a:r>
            <a:r>
              <a:rPr lang="en-CA" sz="2800" dirty="0" smtClean="0"/>
              <a:t>, your app must match the permission set in </a:t>
            </a:r>
            <a:r>
              <a:rPr lang="en-CA" sz="2800" dirty="0" err="1" smtClean="0"/>
              <a:t>SocialApp’s</a:t>
            </a:r>
            <a:r>
              <a:rPr lang="en-CA" sz="2800" dirty="0" smtClean="0"/>
              <a:t> manifest: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981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lifecycle callback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Activity goes through a number of states over the course of its life, a series of callback functions are used to handle the transitions between an activity’s states:</a:t>
            </a:r>
          </a:p>
          <a:p>
            <a:r>
              <a:rPr lang="en-CA" b="1" dirty="0" err="1" smtClean="0"/>
              <a:t>onCreate</a:t>
            </a:r>
            <a:r>
              <a:rPr lang="en-CA" b="1" dirty="0" smtClean="0"/>
              <a:t> () </a:t>
            </a:r>
            <a:r>
              <a:rPr lang="en-CA" dirty="0" smtClean="0"/>
              <a:t>– fires when system creates activity. Initializes essential activity components. Example: create views, bind data to lists. Must call </a:t>
            </a:r>
            <a:r>
              <a:rPr lang="en-CA" dirty="0" err="1" smtClean="0">
                <a:solidFill>
                  <a:srgbClr val="0070C0"/>
                </a:solidFill>
              </a:rPr>
              <a:t>setContentView</a:t>
            </a:r>
            <a:r>
              <a:rPr lang="en-CA" dirty="0" smtClean="0">
                <a:solidFill>
                  <a:srgbClr val="0070C0"/>
                </a:solidFill>
              </a:rPr>
              <a:t>() </a:t>
            </a:r>
            <a:r>
              <a:rPr lang="en-CA" dirty="0" smtClean="0"/>
              <a:t>to define layout for activity’s UI</a:t>
            </a:r>
          </a:p>
          <a:p>
            <a:r>
              <a:rPr lang="en-CA" b="1" dirty="0" err="1" smtClean="0"/>
              <a:t>onStart</a:t>
            </a:r>
            <a:r>
              <a:rPr lang="en-CA" b="1" dirty="0" smtClean="0"/>
              <a:t>() </a:t>
            </a:r>
            <a:r>
              <a:rPr lang="en-CA" dirty="0" smtClean="0"/>
              <a:t>– called directly after </a:t>
            </a:r>
            <a:r>
              <a:rPr lang="en-CA" dirty="0" err="1" smtClean="0"/>
              <a:t>onCreate</a:t>
            </a:r>
            <a:r>
              <a:rPr lang="en-CA" dirty="0" smtClean="0"/>
              <a:t>(), final preparations for coming to foreground and becoming interactive</a:t>
            </a:r>
          </a:p>
          <a:p>
            <a:r>
              <a:rPr lang="en-CA" b="1" dirty="0" err="1" smtClean="0"/>
              <a:t>onResume</a:t>
            </a:r>
            <a:r>
              <a:rPr lang="en-CA" b="1" dirty="0" smtClean="0"/>
              <a:t>() </a:t>
            </a:r>
            <a:r>
              <a:rPr lang="en-CA" dirty="0" smtClean="0"/>
              <a:t>– last callback before activity can interact with user. Activity is now at top of activity stack, capturing all user input. Called after </a:t>
            </a:r>
            <a:r>
              <a:rPr lang="en-CA" dirty="0" err="1" smtClean="0">
                <a:solidFill>
                  <a:srgbClr val="0070C0"/>
                </a:solidFill>
              </a:rPr>
              <a:t>onRestoreInstanceState</a:t>
            </a:r>
            <a:r>
              <a:rPr lang="en-CA" dirty="0" smtClean="0">
                <a:solidFill>
                  <a:srgbClr val="0070C0"/>
                </a:solidFill>
              </a:rPr>
              <a:t>(Bundle)</a:t>
            </a:r>
            <a:r>
              <a:rPr lang="en-CA" dirty="0" smtClean="0"/>
              <a:t>. Always followed by </a:t>
            </a:r>
            <a:r>
              <a:rPr lang="en-CA" dirty="0" err="1" smtClean="0"/>
              <a:t>onPause</a:t>
            </a:r>
            <a:r>
              <a:rPr lang="en-CA" dirty="0" smtClean="0"/>
              <a:t>()</a:t>
            </a:r>
            <a:endParaRPr lang="en-CA" dirty="0" smtClean="0">
              <a:solidFill>
                <a:srgbClr val="0070C0"/>
              </a:solidFill>
            </a:endParaRPr>
          </a:p>
          <a:p>
            <a:r>
              <a:rPr lang="en-CA" b="1" dirty="0" err="1" smtClean="0"/>
              <a:t>onPause</a:t>
            </a:r>
            <a:r>
              <a:rPr lang="en-CA" b="1" dirty="0" smtClean="0"/>
              <a:t>() </a:t>
            </a:r>
            <a:r>
              <a:rPr lang="en-CA" dirty="0" smtClean="0"/>
              <a:t>– called when activity loses focus, entering paused state (back button press or menu button press). May continue to update UI. Always followed by </a:t>
            </a:r>
            <a:r>
              <a:rPr lang="en-CA" dirty="0" err="1" smtClean="0"/>
              <a:t>onResume</a:t>
            </a:r>
            <a:r>
              <a:rPr lang="en-CA" dirty="0" smtClean="0"/>
              <a:t>() or </a:t>
            </a:r>
            <a:r>
              <a:rPr lang="en-CA" dirty="0" err="1" smtClean="0"/>
              <a:t>onStop</a:t>
            </a:r>
            <a:r>
              <a:rPr lang="en-CA" dirty="0" smtClean="0"/>
              <a:t>()</a:t>
            </a:r>
          </a:p>
          <a:p>
            <a:r>
              <a:rPr lang="en-CA" b="1" dirty="0" err="1" smtClean="0"/>
              <a:t>onStop</a:t>
            </a:r>
            <a:r>
              <a:rPr lang="en-CA" b="1" dirty="0" smtClean="0"/>
              <a:t>() </a:t>
            </a:r>
            <a:r>
              <a:rPr lang="en-CA" dirty="0" smtClean="0"/>
              <a:t>– called when activity is no longer visible to user (activity was destroyed, another activity was started/resumed). Always followed by </a:t>
            </a:r>
            <a:r>
              <a:rPr lang="en-CA" dirty="0" err="1" smtClean="0"/>
              <a:t>onRestart</a:t>
            </a:r>
            <a:r>
              <a:rPr lang="en-CA" dirty="0" smtClean="0"/>
              <a:t>() or </a:t>
            </a:r>
            <a:r>
              <a:rPr lang="en-CA" dirty="0" err="1" smtClean="0"/>
              <a:t>onDestroy</a:t>
            </a:r>
            <a:r>
              <a:rPr lang="en-CA" dirty="0" smtClean="0"/>
              <a:t>()</a:t>
            </a:r>
          </a:p>
          <a:p>
            <a:r>
              <a:rPr lang="en-CA" b="1" dirty="0" err="1" smtClean="0"/>
              <a:t>onRestart</a:t>
            </a:r>
            <a:r>
              <a:rPr lang="en-CA" b="1" dirty="0" smtClean="0"/>
              <a:t>() </a:t>
            </a:r>
            <a:r>
              <a:rPr lang="en-CA" dirty="0" smtClean="0"/>
              <a:t>– called when activity in stopped state is about to restart, restores state of activity from the time it was stopped</a:t>
            </a:r>
          </a:p>
          <a:p>
            <a:r>
              <a:rPr lang="en-CA" b="1" dirty="0" err="1" smtClean="0"/>
              <a:t>onDestroy</a:t>
            </a:r>
            <a:r>
              <a:rPr lang="en-CA" b="1" dirty="0" smtClean="0"/>
              <a:t>() </a:t>
            </a:r>
            <a:r>
              <a:rPr lang="en-CA" dirty="0" smtClean="0"/>
              <a:t>– called before an activity is destroyed. Implemented to ensure that all of an activities resources are released when the activity is destroyed.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2363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Activities</vt:lpstr>
      <vt:lpstr>Concept of an Activity</vt:lpstr>
      <vt:lpstr>One Activity = one screen</vt:lpstr>
      <vt:lpstr>Declare an Activity </vt:lpstr>
      <vt:lpstr>Intent filters</vt:lpstr>
      <vt:lpstr>Declaring an intent filter</vt:lpstr>
      <vt:lpstr>Calling the send text data Activity:</vt:lpstr>
      <vt:lpstr>Permissions</vt:lpstr>
      <vt:lpstr>Activity lifecycle callback summary</vt:lpstr>
      <vt:lpstr>Activity lifecycle diagram:</vt:lpstr>
      <vt:lpstr>Callback functions</vt:lpstr>
      <vt:lpstr>onCreate() callback</vt:lpstr>
      <vt:lpstr>Lifecycle-aware components</vt:lpstr>
      <vt:lpstr>Lifecycle class</vt:lpstr>
      <vt:lpstr>Using LifecycleObserver example</vt:lpstr>
      <vt:lpstr>onStart() callback</vt:lpstr>
      <vt:lpstr>onResume()</vt:lpstr>
      <vt:lpstr>onPause()</vt:lpstr>
      <vt:lpstr>onStop()</vt:lpstr>
      <vt:lpstr>onDestroy()</vt:lpstr>
      <vt:lpstr>Activity state and ejection from memory</vt:lpstr>
      <vt:lpstr>Instance state</vt:lpstr>
      <vt:lpstr>onSaveInstanceState() callback</vt:lpstr>
      <vt:lpstr>Configuration change occurs</vt:lpstr>
      <vt:lpstr>Activity of dialogue appears in foreground</vt:lpstr>
      <vt:lpstr>User taps back button</vt:lpstr>
      <vt:lpstr>Tasks and the back stack</vt:lpstr>
      <vt:lpstr>Exercise: testing your app’s activities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Russell Butler</dc:creator>
  <cp:lastModifiedBy>Russell Butler</cp:lastModifiedBy>
  <cp:revision>41</cp:revision>
  <dcterms:created xsi:type="dcterms:W3CDTF">2019-07-17T15:11:44Z</dcterms:created>
  <dcterms:modified xsi:type="dcterms:W3CDTF">2019-07-19T13:06:55Z</dcterms:modified>
</cp:coreProperties>
</file>