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386BAED-CF18-426B-818E-6DCC7AA68905}" type="datetimeFigureOut">
              <a:rPr lang="en-CA" smtClean="0"/>
              <a:t>2019-07-30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334366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386BAED-CF18-426B-818E-6DCC7AA68905}" type="datetimeFigureOut">
              <a:rPr lang="en-CA" smtClean="0"/>
              <a:t>2019-07-30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47861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386BAED-CF18-426B-818E-6DCC7AA68905}" type="datetimeFigureOut">
              <a:rPr lang="en-CA" smtClean="0"/>
              <a:t>2019-07-30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203144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386BAED-CF18-426B-818E-6DCC7AA68905}" type="datetimeFigureOut">
              <a:rPr lang="en-CA" smtClean="0"/>
              <a:t>2019-07-30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1414721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86BAED-CF18-426B-818E-6DCC7AA68905}" type="datetimeFigureOut">
              <a:rPr lang="en-CA" smtClean="0"/>
              <a:t>2019-07-30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407680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386BAED-CF18-426B-818E-6DCC7AA68905}" type="datetimeFigureOut">
              <a:rPr lang="en-CA" smtClean="0"/>
              <a:t>2019-07-30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2041322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386BAED-CF18-426B-818E-6DCC7AA68905}" type="datetimeFigureOut">
              <a:rPr lang="en-CA" smtClean="0"/>
              <a:t>2019-07-30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219520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386BAED-CF18-426B-818E-6DCC7AA68905}" type="datetimeFigureOut">
              <a:rPr lang="en-CA" smtClean="0"/>
              <a:t>2019-07-30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307571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6BAED-CF18-426B-818E-6DCC7AA68905}" type="datetimeFigureOut">
              <a:rPr lang="en-CA" smtClean="0"/>
              <a:t>2019-07-30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327725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86BAED-CF18-426B-818E-6DCC7AA68905}" type="datetimeFigureOut">
              <a:rPr lang="en-CA" smtClean="0"/>
              <a:t>2019-07-30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420418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86BAED-CF18-426B-818E-6DCC7AA68905}" type="datetimeFigureOut">
              <a:rPr lang="en-CA" smtClean="0"/>
              <a:t>2019-07-30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146103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6BAED-CF18-426B-818E-6DCC7AA68905}" type="datetimeFigureOut">
              <a:rPr lang="en-CA" smtClean="0"/>
              <a:t>2019-07-30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5C30EC-814F-4CD5-B353-45D7726E3C0E}" type="slidenum">
              <a:rPr lang="en-CA" smtClean="0"/>
              <a:t>‹#›</a:t>
            </a:fld>
            <a:endParaRPr lang="en-CA"/>
          </a:p>
        </p:txBody>
      </p:sp>
    </p:spTree>
    <p:extLst>
      <p:ext uri="{BB962C8B-B14F-4D97-AF65-F5344CB8AC3E}">
        <p14:creationId xmlns:p14="http://schemas.microsoft.com/office/powerpoint/2010/main" val="1818921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android.com/training/multiple-threads/create-threadpool"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developer.android.com/training/multiple-threads/create-threadpoo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eveloper.android.com/training/multiple-threads/create-threadpoo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eveloper.android.com/training/multiple-threads/run-code"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eveloper.android.com/training/multiple-threads/communicate-ui"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eveloper.android.com/training/multiple-threads/communicate-u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veloper.android.com/training/multiple-threads/communicate-u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eveloper.android.com/training/multiple-threads/communicate-u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eveloper.android.com/training/multiple-threads/communicate-u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android.com/shareables/training/ThreadSample.zi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android.com/guide/backgroun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eveloper.android.com/topic/performance/background-optimiza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android.com/topic/performance/background-optimiz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eveloper.android.com/topic/performance/background-optimiza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eveloper.android.com/topic/performance/background-optimiza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eveloper.android.com/topic/performance/background-optimizat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eveloper.android.com/topic/performance/background-optimiza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eveloper.android.com/topic/performance/background-optimization"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android.com/guide/backgroun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android.com/guide/backgroun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android.com/guide/backgroun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guide/backgroun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ndroid.com/training/multiple-threa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developer.android.com/training/multiple-threads/define-runnable"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android.com/training/multiple-threads/create-threadpoo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Background tasks</a:t>
            </a:r>
            <a:endParaRPr lang="en-CA" dirty="0"/>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228129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Define thread pool class</a:t>
            </a:r>
            <a:endParaRPr lang="en-CA" dirty="0"/>
          </a:p>
        </p:txBody>
      </p:sp>
      <p:sp>
        <p:nvSpPr>
          <p:cNvPr id="3" name="Content Placeholder 2"/>
          <p:cNvSpPr>
            <a:spLocks noGrp="1"/>
          </p:cNvSpPr>
          <p:nvPr>
            <p:ph idx="1"/>
          </p:nvPr>
        </p:nvSpPr>
        <p:spPr>
          <a:xfrm>
            <a:off x="838200" y="1825625"/>
            <a:ext cx="5756564" cy="4351338"/>
          </a:xfrm>
        </p:spPr>
        <p:txBody>
          <a:bodyPr>
            <a:normAutofit fontScale="70000" lnSpcReduction="20000"/>
          </a:bodyPr>
          <a:lstStyle/>
          <a:p>
            <a:r>
              <a:rPr lang="en-CA" dirty="0" smtClean="0"/>
              <a:t>Instantiate </a:t>
            </a:r>
            <a:r>
              <a:rPr lang="en-CA" dirty="0" err="1" smtClean="0"/>
              <a:t>ThreadPoolExecutor</a:t>
            </a:r>
            <a:r>
              <a:rPr lang="en-CA" dirty="0" smtClean="0"/>
              <a:t> in its own class, and within this class do the following:</a:t>
            </a:r>
          </a:p>
          <a:p>
            <a:r>
              <a:rPr lang="en-CA" b="1" dirty="0" smtClean="0"/>
              <a:t>Use static variables for thread pools </a:t>
            </a:r>
            <a:r>
              <a:rPr lang="en-CA" dirty="0" smtClean="0"/>
              <a:t>– this will ensure you only have a single instance of a thread pool in your app, providing a single control point for restricted CPU or network resources. </a:t>
            </a:r>
          </a:p>
          <a:p>
            <a:r>
              <a:rPr lang="en-CA" b="1" dirty="0" smtClean="0"/>
              <a:t>Use a private constructor </a:t>
            </a:r>
            <a:r>
              <a:rPr lang="en-CA" dirty="0" smtClean="0"/>
              <a:t>– this ensures your class is a singleton, and you don’t need to enclose class accesses in a synchronized block</a:t>
            </a:r>
          </a:p>
          <a:p>
            <a:r>
              <a:rPr lang="en-CA" b="1" dirty="0" smtClean="0"/>
              <a:t>Start your tasks by calling methods in the thread pool class </a:t>
            </a:r>
            <a:r>
              <a:rPr lang="en-CA" dirty="0" smtClean="0"/>
              <a:t>– define a method in the thread pool class that adds a task to thread pool’s queue</a:t>
            </a:r>
          </a:p>
          <a:p>
            <a:r>
              <a:rPr lang="en-CA" b="1" dirty="0" smtClean="0"/>
              <a:t>Instantiate a Handler in the constructor and attach it to your app’s UI thread </a:t>
            </a:r>
            <a:r>
              <a:rPr lang="en-CA" dirty="0" smtClean="0"/>
              <a:t>– a Handler allows your app to safely call the methods of UI objects such as Views, which may only be safely altered from the UI thread.</a:t>
            </a:r>
          </a:p>
          <a:p>
            <a:endParaRPr lang="en-CA" dirty="0"/>
          </a:p>
        </p:txBody>
      </p:sp>
      <p:sp>
        <p:nvSpPr>
          <p:cNvPr id="4" name="TextBox 3"/>
          <p:cNvSpPr txBox="1"/>
          <p:nvPr/>
        </p:nvSpPr>
        <p:spPr>
          <a:xfrm>
            <a:off x="0" y="6488668"/>
            <a:ext cx="9157855" cy="369332"/>
          </a:xfrm>
          <a:prstGeom prst="rect">
            <a:avLst/>
          </a:prstGeom>
          <a:noFill/>
        </p:spPr>
        <p:txBody>
          <a:bodyPr wrap="square" rtlCol="0">
            <a:spAutoFit/>
          </a:bodyPr>
          <a:lstStyle/>
          <a:p>
            <a:r>
              <a:rPr lang="en-CA" dirty="0" smtClean="0">
                <a:hlinkClick r:id="rId2"/>
              </a:rPr>
              <a:t>https://developer.android.com/training/multiple-threads/create-threadpool</a:t>
            </a:r>
            <a:endParaRPr lang="en-CA" dirty="0"/>
          </a:p>
        </p:txBody>
      </p:sp>
      <p:pic>
        <p:nvPicPr>
          <p:cNvPr id="5" name="Picture 4"/>
          <p:cNvPicPr>
            <a:picLocks noChangeAspect="1"/>
          </p:cNvPicPr>
          <p:nvPr/>
        </p:nvPicPr>
        <p:blipFill>
          <a:blip r:embed="rId3"/>
          <a:stretch>
            <a:fillRect/>
          </a:stretch>
        </p:blipFill>
        <p:spPr>
          <a:xfrm>
            <a:off x="7772484" y="-1960"/>
            <a:ext cx="3740727" cy="1159546"/>
          </a:xfrm>
          <a:prstGeom prst="rect">
            <a:avLst/>
          </a:prstGeom>
        </p:spPr>
      </p:pic>
      <p:pic>
        <p:nvPicPr>
          <p:cNvPr id="6" name="Picture 5"/>
          <p:cNvPicPr>
            <a:picLocks noChangeAspect="1"/>
          </p:cNvPicPr>
          <p:nvPr/>
        </p:nvPicPr>
        <p:blipFill>
          <a:blip r:embed="rId4"/>
          <a:stretch>
            <a:fillRect/>
          </a:stretch>
        </p:blipFill>
        <p:spPr>
          <a:xfrm>
            <a:off x="7766972" y="1154341"/>
            <a:ext cx="4217253" cy="1453404"/>
          </a:xfrm>
          <a:prstGeom prst="rect">
            <a:avLst/>
          </a:prstGeom>
        </p:spPr>
      </p:pic>
      <p:pic>
        <p:nvPicPr>
          <p:cNvPr id="7" name="Picture 6"/>
          <p:cNvPicPr>
            <a:picLocks noChangeAspect="1"/>
          </p:cNvPicPr>
          <p:nvPr/>
        </p:nvPicPr>
        <p:blipFill>
          <a:blip r:embed="rId5"/>
          <a:stretch>
            <a:fillRect/>
          </a:stretch>
        </p:blipFill>
        <p:spPr>
          <a:xfrm>
            <a:off x="7780827" y="2594706"/>
            <a:ext cx="3986932" cy="2072887"/>
          </a:xfrm>
          <a:prstGeom prst="rect">
            <a:avLst/>
          </a:prstGeom>
        </p:spPr>
      </p:pic>
      <p:pic>
        <p:nvPicPr>
          <p:cNvPr id="8" name="Picture 7"/>
          <p:cNvPicPr>
            <a:picLocks noChangeAspect="1"/>
          </p:cNvPicPr>
          <p:nvPr/>
        </p:nvPicPr>
        <p:blipFill>
          <a:blip r:embed="rId6"/>
          <a:stretch>
            <a:fillRect/>
          </a:stretch>
        </p:blipFill>
        <p:spPr>
          <a:xfrm>
            <a:off x="7855614" y="4667593"/>
            <a:ext cx="4098121" cy="2152308"/>
          </a:xfrm>
          <a:prstGeom prst="rect">
            <a:avLst/>
          </a:prstGeom>
        </p:spPr>
      </p:pic>
    </p:spTree>
    <p:extLst>
      <p:ext uri="{BB962C8B-B14F-4D97-AF65-F5344CB8AC3E}">
        <p14:creationId xmlns:p14="http://schemas.microsoft.com/office/powerpoint/2010/main" val="1591506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Determine thread pool parameters</a:t>
            </a:r>
            <a:endParaRPr lang="en-CA" dirty="0"/>
          </a:p>
        </p:txBody>
      </p:sp>
      <p:sp>
        <p:nvSpPr>
          <p:cNvPr id="3" name="Content Placeholder 2"/>
          <p:cNvSpPr>
            <a:spLocks noGrp="1"/>
          </p:cNvSpPr>
          <p:nvPr>
            <p:ph idx="1"/>
          </p:nvPr>
        </p:nvSpPr>
        <p:spPr>
          <a:xfrm>
            <a:off x="838199" y="1825625"/>
            <a:ext cx="5825837" cy="4351338"/>
          </a:xfrm>
        </p:spPr>
        <p:txBody>
          <a:bodyPr>
            <a:normAutofit fontScale="70000" lnSpcReduction="20000"/>
          </a:bodyPr>
          <a:lstStyle/>
          <a:p>
            <a:r>
              <a:rPr lang="en-CA" dirty="0" smtClean="0"/>
              <a:t>Once you have the overall class structure, start defining the thread pool. To instantiate </a:t>
            </a:r>
            <a:r>
              <a:rPr lang="en-CA" dirty="0" err="1" smtClean="0"/>
              <a:t>ThreadPoolExecutor</a:t>
            </a:r>
            <a:r>
              <a:rPr lang="en-CA" dirty="0" smtClean="0"/>
              <a:t>, you need to following values:</a:t>
            </a:r>
          </a:p>
          <a:p>
            <a:r>
              <a:rPr lang="en-CA" b="1" dirty="0" smtClean="0"/>
              <a:t>Initial pool size and maximum pool size </a:t>
            </a:r>
            <a:r>
              <a:rPr lang="en-CA" dirty="0" smtClean="0"/>
              <a:t>– the number of threads you can have in a pool depends primarily on the number of available cores on device, obtainable from system environment</a:t>
            </a:r>
          </a:p>
          <a:p>
            <a:r>
              <a:rPr lang="en-CA" b="1" dirty="0" smtClean="0"/>
              <a:t>Keep alive time and time unit – </a:t>
            </a:r>
            <a:r>
              <a:rPr lang="en-CA" dirty="0" smtClean="0"/>
              <a:t>the duration that a thread will remain idle before it shuts down, set with </a:t>
            </a:r>
            <a:r>
              <a:rPr lang="en-CA" dirty="0" err="1" smtClean="0"/>
              <a:t>TimeUnit</a:t>
            </a:r>
            <a:endParaRPr lang="en-CA" dirty="0" smtClean="0"/>
          </a:p>
          <a:p>
            <a:r>
              <a:rPr lang="en-CA" b="1" dirty="0" smtClean="0"/>
              <a:t>A queue of tasks </a:t>
            </a:r>
            <a:r>
              <a:rPr lang="en-CA" dirty="0" smtClean="0"/>
              <a:t>– the incoming queue from which </a:t>
            </a:r>
            <a:r>
              <a:rPr lang="en-CA" dirty="0" err="1" smtClean="0"/>
              <a:t>ThreadPoolExecutor</a:t>
            </a:r>
            <a:r>
              <a:rPr lang="en-CA" dirty="0" smtClean="0"/>
              <a:t> takes Runnable objects. To start code on a thread, </a:t>
            </a:r>
            <a:r>
              <a:rPr lang="en-CA" dirty="0" err="1" smtClean="0"/>
              <a:t>ThreadPoolManager</a:t>
            </a:r>
            <a:r>
              <a:rPr lang="en-CA" dirty="0" smtClean="0"/>
              <a:t> takes a Runnable object from a FIFO queue and attaches it to the thread. Use any queue class that implements </a:t>
            </a:r>
            <a:r>
              <a:rPr lang="en-CA" dirty="0" err="1" smtClean="0"/>
              <a:t>BlockingQueue</a:t>
            </a:r>
            <a:r>
              <a:rPr lang="en-CA" dirty="0" smtClean="0"/>
              <a:t> interface, </a:t>
            </a:r>
            <a:endParaRPr lang="en-CA" dirty="0"/>
          </a:p>
        </p:txBody>
      </p:sp>
      <p:pic>
        <p:nvPicPr>
          <p:cNvPr id="5" name="Picture 4"/>
          <p:cNvPicPr>
            <a:picLocks noChangeAspect="1"/>
          </p:cNvPicPr>
          <p:nvPr/>
        </p:nvPicPr>
        <p:blipFill>
          <a:blip r:embed="rId2"/>
          <a:stretch>
            <a:fillRect/>
          </a:stretch>
        </p:blipFill>
        <p:spPr>
          <a:xfrm>
            <a:off x="7040274" y="1690688"/>
            <a:ext cx="4429125" cy="1619250"/>
          </a:xfrm>
          <a:prstGeom prst="rect">
            <a:avLst/>
          </a:prstGeom>
        </p:spPr>
      </p:pic>
      <p:pic>
        <p:nvPicPr>
          <p:cNvPr id="6" name="Picture 5"/>
          <p:cNvPicPr>
            <a:picLocks noChangeAspect="1"/>
          </p:cNvPicPr>
          <p:nvPr/>
        </p:nvPicPr>
        <p:blipFill>
          <a:blip r:embed="rId3"/>
          <a:stretch>
            <a:fillRect/>
          </a:stretch>
        </p:blipFill>
        <p:spPr>
          <a:xfrm>
            <a:off x="6829425" y="4001294"/>
            <a:ext cx="5362575" cy="2305050"/>
          </a:xfrm>
          <a:prstGeom prst="rect">
            <a:avLst/>
          </a:prstGeom>
        </p:spPr>
      </p:pic>
      <p:sp>
        <p:nvSpPr>
          <p:cNvPr id="7" name="TextBox 6"/>
          <p:cNvSpPr txBox="1"/>
          <p:nvPr/>
        </p:nvSpPr>
        <p:spPr>
          <a:xfrm>
            <a:off x="0" y="6488668"/>
            <a:ext cx="9157855" cy="369332"/>
          </a:xfrm>
          <a:prstGeom prst="rect">
            <a:avLst/>
          </a:prstGeom>
          <a:noFill/>
        </p:spPr>
        <p:txBody>
          <a:bodyPr wrap="square" rtlCol="0">
            <a:spAutoFit/>
          </a:bodyPr>
          <a:lstStyle/>
          <a:p>
            <a:r>
              <a:rPr lang="en-CA" dirty="0" smtClean="0">
                <a:hlinkClick r:id="rId4"/>
              </a:rPr>
              <a:t>https://developer.android.com/training/multiple-threads/create-threadpool</a:t>
            </a:r>
            <a:endParaRPr lang="en-CA" dirty="0"/>
          </a:p>
        </p:txBody>
      </p:sp>
    </p:spTree>
    <p:extLst>
      <p:ext uri="{BB962C8B-B14F-4D97-AF65-F5344CB8AC3E}">
        <p14:creationId xmlns:p14="http://schemas.microsoft.com/office/powerpoint/2010/main" val="185350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Create a thread pool</a:t>
            </a:r>
            <a:endParaRPr lang="en-CA" dirty="0"/>
          </a:p>
        </p:txBody>
      </p:sp>
      <p:sp>
        <p:nvSpPr>
          <p:cNvPr id="3" name="Content Placeholder 2"/>
          <p:cNvSpPr>
            <a:spLocks noGrp="1"/>
          </p:cNvSpPr>
          <p:nvPr>
            <p:ph idx="1"/>
          </p:nvPr>
        </p:nvSpPr>
        <p:spPr>
          <a:xfrm>
            <a:off x="838200" y="1825625"/>
            <a:ext cx="5756564" cy="4351338"/>
          </a:xfrm>
        </p:spPr>
        <p:txBody>
          <a:bodyPr>
            <a:normAutofit fontScale="92500"/>
          </a:bodyPr>
          <a:lstStyle/>
          <a:p>
            <a:r>
              <a:rPr lang="en-CA" dirty="0" smtClean="0"/>
              <a:t>To create a pool of threads, instantiate a thread pool manager by calling </a:t>
            </a:r>
            <a:r>
              <a:rPr lang="en-CA" dirty="0" err="1" smtClean="0"/>
              <a:t>ThreadPoolExecutor</a:t>
            </a:r>
            <a:r>
              <a:rPr lang="en-CA" dirty="0" smtClean="0"/>
              <a:t>(), which creates and manages a constrained group of threads. Because initial pool size and maximum pool size are the same, </a:t>
            </a:r>
            <a:r>
              <a:rPr lang="en-CA" dirty="0" err="1" smtClean="0"/>
              <a:t>ThreadPoolExecutor</a:t>
            </a:r>
            <a:r>
              <a:rPr lang="en-CA" dirty="0" smtClean="0"/>
              <a:t> creates all the thread objects when it is instantiated.</a:t>
            </a:r>
          </a:p>
          <a:p>
            <a:r>
              <a:rPr lang="en-CA" dirty="0" smtClean="0"/>
              <a:t>Alternatively, use the Executors factory methods if you don’t want to manage the details of thread pool sizing</a:t>
            </a:r>
            <a:endParaRPr lang="en-CA" dirty="0"/>
          </a:p>
        </p:txBody>
      </p:sp>
      <p:sp>
        <p:nvSpPr>
          <p:cNvPr id="4" name="TextBox 3"/>
          <p:cNvSpPr txBox="1"/>
          <p:nvPr/>
        </p:nvSpPr>
        <p:spPr>
          <a:xfrm>
            <a:off x="0" y="6488668"/>
            <a:ext cx="9157855" cy="369332"/>
          </a:xfrm>
          <a:prstGeom prst="rect">
            <a:avLst/>
          </a:prstGeom>
          <a:noFill/>
        </p:spPr>
        <p:txBody>
          <a:bodyPr wrap="square" rtlCol="0">
            <a:spAutoFit/>
          </a:bodyPr>
          <a:lstStyle/>
          <a:p>
            <a:r>
              <a:rPr lang="en-CA" dirty="0" smtClean="0">
                <a:hlinkClick r:id="rId2"/>
              </a:rPr>
              <a:t>https://developer.android.com/training/multiple-threads/create-threadpool</a:t>
            </a:r>
            <a:endParaRPr lang="en-CA" dirty="0"/>
          </a:p>
        </p:txBody>
      </p:sp>
      <p:pic>
        <p:nvPicPr>
          <p:cNvPr id="5" name="Picture 4"/>
          <p:cNvPicPr>
            <a:picLocks noChangeAspect="1"/>
          </p:cNvPicPr>
          <p:nvPr/>
        </p:nvPicPr>
        <p:blipFill>
          <a:blip r:embed="rId3"/>
          <a:stretch>
            <a:fillRect/>
          </a:stretch>
        </p:blipFill>
        <p:spPr>
          <a:xfrm>
            <a:off x="6594764" y="1825625"/>
            <a:ext cx="5534025" cy="2381250"/>
          </a:xfrm>
          <a:prstGeom prst="rect">
            <a:avLst/>
          </a:prstGeom>
        </p:spPr>
      </p:pic>
    </p:spTree>
    <p:extLst>
      <p:ext uri="{BB962C8B-B14F-4D97-AF65-F5344CB8AC3E}">
        <p14:creationId xmlns:p14="http://schemas.microsoft.com/office/powerpoint/2010/main" val="1956117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Run code on a thread pool</a:t>
            </a:r>
            <a:endParaRPr lang="en-CA" dirty="0"/>
          </a:p>
        </p:txBody>
      </p:sp>
      <p:sp>
        <p:nvSpPr>
          <p:cNvPr id="3" name="Content Placeholder 2"/>
          <p:cNvSpPr>
            <a:spLocks noGrp="1"/>
          </p:cNvSpPr>
          <p:nvPr>
            <p:ph idx="1"/>
          </p:nvPr>
        </p:nvSpPr>
        <p:spPr>
          <a:xfrm>
            <a:off x="838200" y="1825625"/>
            <a:ext cx="5327073" cy="4351338"/>
          </a:xfrm>
        </p:spPr>
        <p:txBody>
          <a:bodyPr>
            <a:normAutofit fontScale="77500" lnSpcReduction="20000"/>
          </a:bodyPr>
          <a:lstStyle/>
          <a:p>
            <a:r>
              <a:rPr lang="en-CA" dirty="0" smtClean="0"/>
              <a:t>Previously, we learned how to define a class that manages thread pools and the tasks that run on them. Now, we will actually run a task on a thread pool.</a:t>
            </a:r>
          </a:p>
          <a:p>
            <a:r>
              <a:rPr lang="en-CA" b="1" dirty="0" smtClean="0"/>
              <a:t>Run a task on a thread in the thread pool: </a:t>
            </a:r>
            <a:r>
              <a:rPr lang="en-CA" dirty="0" smtClean="0"/>
              <a:t>to start a task object on a thread in a particular thread pool, pass the Runnable to </a:t>
            </a:r>
            <a:r>
              <a:rPr lang="en-CA" dirty="0" err="1" smtClean="0"/>
              <a:t>ThreadPoolExecutor.execute</a:t>
            </a:r>
            <a:r>
              <a:rPr lang="en-CA" dirty="0" smtClean="0"/>
              <a:t>(), this adds the task to the thread pool’s work queue.</a:t>
            </a:r>
          </a:p>
          <a:p>
            <a:r>
              <a:rPr lang="en-CA" dirty="0" smtClean="0"/>
              <a:t>When </a:t>
            </a:r>
            <a:r>
              <a:rPr lang="en-CA" dirty="0" err="1" smtClean="0"/>
              <a:t>ThreadPoolExecutor</a:t>
            </a:r>
            <a:r>
              <a:rPr lang="en-CA" dirty="0" smtClean="0"/>
              <a:t> starts a Runnable on a thread, it automatically calls the object’s run() method.</a:t>
            </a:r>
          </a:p>
          <a:p>
            <a:r>
              <a:rPr lang="en-CA" b="1" dirty="0" smtClean="0"/>
              <a:t>Interrupt running code: </a:t>
            </a:r>
            <a:r>
              <a:rPr lang="en-CA" dirty="0" smtClean="0"/>
              <a:t>to stop a task, you need to interrupt it’s thread, calling </a:t>
            </a:r>
            <a:r>
              <a:rPr lang="en-CA" dirty="0" err="1" smtClean="0"/>
              <a:t>Thread.interrupt</a:t>
            </a:r>
            <a:r>
              <a:rPr lang="en-CA" dirty="0" smtClean="0"/>
              <a:t>() on the handle to the task’s thread that you stored earlier</a:t>
            </a:r>
            <a:endParaRPr lang="en-CA" dirty="0"/>
          </a:p>
        </p:txBody>
      </p:sp>
      <p:sp>
        <p:nvSpPr>
          <p:cNvPr id="4" name="TextBox 3"/>
          <p:cNvSpPr txBox="1"/>
          <p:nvPr/>
        </p:nvSpPr>
        <p:spPr>
          <a:xfrm>
            <a:off x="124691" y="6470074"/>
            <a:ext cx="9060873" cy="369332"/>
          </a:xfrm>
          <a:prstGeom prst="rect">
            <a:avLst/>
          </a:prstGeom>
          <a:noFill/>
        </p:spPr>
        <p:txBody>
          <a:bodyPr wrap="square" rtlCol="0">
            <a:spAutoFit/>
          </a:bodyPr>
          <a:lstStyle/>
          <a:p>
            <a:r>
              <a:rPr lang="en-CA" dirty="0" smtClean="0">
                <a:hlinkClick r:id="rId2"/>
              </a:rPr>
              <a:t>https://developer.android.com/training/multiple-threads/run-code</a:t>
            </a:r>
            <a:endParaRPr lang="en-CA" dirty="0"/>
          </a:p>
        </p:txBody>
      </p:sp>
      <p:pic>
        <p:nvPicPr>
          <p:cNvPr id="5" name="Picture 4"/>
          <p:cNvPicPr>
            <a:picLocks noChangeAspect="1"/>
          </p:cNvPicPr>
          <p:nvPr/>
        </p:nvPicPr>
        <p:blipFill>
          <a:blip r:embed="rId3"/>
          <a:stretch>
            <a:fillRect/>
          </a:stretch>
        </p:blipFill>
        <p:spPr>
          <a:xfrm>
            <a:off x="7346806" y="58088"/>
            <a:ext cx="4619625" cy="2438400"/>
          </a:xfrm>
          <a:prstGeom prst="rect">
            <a:avLst/>
          </a:prstGeom>
        </p:spPr>
      </p:pic>
      <p:pic>
        <p:nvPicPr>
          <p:cNvPr id="6" name="Picture 5"/>
          <p:cNvPicPr>
            <a:picLocks noChangeAspect="1"/>
          </p:cNvPicPr>
          <p:nvPr/>
        </p:nvPicPr>
        <p:blipFill>
          <a:blip r:embed="rId4"/>
          <a:stretch>
            <a:fillRect/>
          </a:stretch>
        </p:blipFill>
        <p:spPr>
          <a:xfrm>
            <a:off x="6664036" y="1669819"/>
            <a:ext cx="5527964" cy="5169587"/>
          </a:xfrm>
          <a:prstGeom prst="rect">
            <a:avLst/>
          </a:prstGeom>
        </p:spPr>
      </p:pic>
    </p:spTree>
    <p:extLst>
      <p:ext uri="{BB962C8B-B14F-4D97-AF65-F5344CB8AC3E}">
        <p14:creationId xmlns:p14="http://schemas.microsoft.com/office/powerpoint/2010/main" val="1746434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Communicate with the UI thread</a:t>
            </a:r>
            <a:endParaRPr lang="en-CA" dirty="0"/>
          </a:p>
        </p:txBody>
      </p:sp>
      <p:sp>
        <p:nvSpPr>
          <p:cNvPr id="3" name="Content Placeholder 2"/>
          <p:cNvSpPr>
            <a:spLocks noGrp="1"/>
          </p:cNvSpPr>
          <p:nvPr>
            <p:ph idx="1"/>
          </p:nvPr>
        </p:nvSpPr>
        <p:spPr>
          <a:xfrm>
            <a:off x="838199" y="1690688"/>
            <a:ext cx="5798127" cy="4682403"/>
          </a:xfrm>
        </p:spPr>
        <p:txBody>
          <a:bodyPr>
            <a:normAutofit fontScale="62500" lnSpcReduction="20000"/>
          </a:bodyPr>
          <a:lstStyle/>
          <a:p>
            <a:r>
              <a:rPr lang="en-CA" dirty="0" smtClean="0"/>
              <a:t>We may want to send data from our tasks to objects running on the main UI thread, so we can get and display the results of our background work</a:t>
            </a:r>
          </a:p>
          <a:p>
            <a:r>
              <a:rPr lang="en-CA" dirty="0" smtClean="0"/>
              <a:t>We use a Handler running on the UI thread to transfer data from other threads. Handler is part of Android system’s framework for managing threads, a Handler object receives messages and runs code to handle the messages. You can create a Handler for a new or existing thread and connect it to your UI thread.</a:t>
            </a:r>
          </a:p>
          <a:p>
            <a:r>
              <a:rPr lang="en-CA" b="1" dirty="0" smtClean="0"/>
              <a:t>Define a Handler on the UI thread: </a:t>
            </a:r>
            <a:r>
              <a:rPr lang="en-CA" dirty="0" smtClean="0"/>
              <a:t>instantiate the Handler object during construction of the class that creates your thread pools and store it in a global variable. Connect it to the UI thread by instantiating it with the Handler(</a:t>
            </a:r>
            <a:r>
              <a:rPr lang="en-CA" dirty="0" err="1" smtClean="0"/>
              <a:t>Looper</a:t>
            </a:r>
            <a:r>
              <a:rPr lang="en-CA" dirty="0" smtClean="0"/>
              <a:t>) constructor. </a:t>
            </a:r>
          </a:p>
          <a:p>
            <a:r>
              <a:rPr lang="en-CA" dirty="0" smtClean="0"/>
              <a:t>When you instantiate a Handler based on a particular </a:t>
            </a:r>
            <a:r>
              <a:rPr lang="en-CA" dirty="0" err="1" smtClean="0"/>
              <a:t>Looper</a:t>
            </a:r>
            <a:r>
              <a:rPr lang="en-CA" dirty="0" smtClean="0"/>
              <a:t> instance, the Handler runs on the same thread as the </a:t>
            </a:r>
            <a:r>
              <a:rPr lang="en-CA" dirty="0" err="1" smtClean="0"/>
              <a:t>Looper</a:t>
            </a:r>
            <a:endParaRPr lang="en-CA" dirty="0" smtClean="0"/>
          </a:p>
          <a:p>
            <a:r>
              <a:rPr lang="en-CA" b="1" dirty="0" smtClean="0"/>
              <a:t>Override </a:t>
            </a:r>
            <a:r>
              <a:rPr lang="en-CA" b="1" dirty="0" err="1" smtClean="0"/>
              <a:t>handleMessage</a:t>
            </a:r>
            <a:r>
              <a:rPr lang="en-CA" b="1" dirty="0" smtClean="0"/>
              <a:t>() inside the Handler</a:t>
            </a:r>
            <a:r>
              <a:rPr lang="en-CA" dirty="0" smtClean="0"/>
              <a:t>, this method is invoked when the Handler receives a new message for a thread it is managing. All of the Handler objects for a particular thread receive the same message</a:t>
            </a:r>
            <a:endParaRPr lang="en-CA" dirty="0"/>
          </a:p>
        </p:txBody>
      </p:sp>
      <p:sp>
        <p:nvSpPr>
          <p:cNvPr id="4" name="TextBox 3"/>
          <p:cNvSpPr txBox="1"/>
          <p:nvPr/>
        </p:nvSpPr>
        <p:spPr>
          <a:xfrm>
            <a:off x="0" y="6488668"/>
            <a:ext cx="8146473" cy="369332"/>
          </a:xfrm>
          <a:prstGeom prst="rect">
            <a:avLst/>
          </a:prstGeom>
          <a:noFill/>
        </p:spPr>
        <p:txBody>
          <a:bodyPr wrap="square" rtlCol="0">
            <a:spAutoFit/>
          </a:bodyPr>
          <a:lstStyle/>
          <a:p>
            <a:r>
              <a:rPr lang="en-CA" smtClean="0">
                <a:hlinkClick r:id="rId2"/>
              </a:rPr>
              <a:t>https://developer.android.com/training/multiple-threads/communicate-ui</a:t>
            </a:r>
            <a:endParaRPr lang="en-CA" dirty="0"/>
          </a:p>
        </p:txBody>
      </p:sp>
      <p:pic>
        <p:nvPicPr>
          <p:cNvPr id="5" name="Picture 4"/>
          <p:cNvPicPr>
            <a:picLocks noChangeAspect="1"/>
          </p:cNvPicPr>
          <p:nvPr/>
        </p:nvPicPr>
        <p:blipFill>
          <a:blip r:embed="rId3"/>
          <a:stretch>
            <a:fillRect/>
          </a:stretch>
        </p:blipFill>
        <p:spPr>
          <a:xfrm>
            <a:off x="6977062" y="1825625"/>
            <a:ext cx="4943475" cy="1019175"/>
          </a:xfrm>
          <a:prstGeom prst="rect">
            <a:avLst/>
          </a:prstGeom>
        </p:spPr>
      </p:pic>
      <p:pic>
        <p:nvPicPr>
          <p:cNvPr id="6" name="Picture 5"/>
          <p:cNvPicPr>
            <a:picLocks noChangeAspect="1"/>
          </p:cNvPicPr>
          <p:nvPr/>
        </p:nvPicPr>
        <p:blipFill>
          <a:blip r:embed="rId4"/>
          <a:stretch>
            <a:fillRect/>
          </a:stretch>
        </p:blipFill>
        <p:spPr>
          <a:xfrm>
            <a:off x="6916015" y="3156505"/>
            <a:ext cx="4962525" cy="2276475"/>
          </a:xfrm>
          <a:prstGeom prst="rect">
            <a:avLst/>
          </a:prstGeom>
        </p:spPr>
      </p:pic>
    </p:spTree>
    <p:extLst>
      <p:ext uri="{BB962C8B-B14F-4D97-AF65-F5344CB8AC3E}">
        <p14:creationId xmlns:p14="http://schemas.microsoft.com/office/powerpoint/2010/main" val="2328009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Move data from a task to the UI thread</a:t>
            </a:r>
            <a:endParaRPr lang="en-CA" dirty="0"/>
          </a:p>
        </p:txBody>
      </p:sp>
      <p:sp>
        <p:nvSpPr>
          <p:cNvPr id="3" name="Content Placeholder 2"/>
          <p:cNvSpPr>
            <a:spLocks noGrp="1"/>
          </p:cNvSpPr>
          <p:nvPr>
            <p:ph idx="1"/>
          </p:nvPr>
        </p:nvSpPr>
        <p:spPr>
          <a:xfrm>
            <a:off x="838200" y="1825624"/>
            <a:ext cx="5479473" cy="4533611"/>
          </a:xfrm>
        </p:spPr>
        <p:txBody>
          <a:bodyPr>
            <a:normAutofit fontScale="62500" lnSpcReduction="20000"/>
          </a:bodyPr>
          <a:lstStyle/>
          <a:p>
            <a:r>
              <a:rPr lang="en-CA" dirty="0" smtClean="0"/>
              <a:t>To move data from a task object running on a background thread to an object on the UI thread, start by storing references to the data and the UI object in the task object</a:t>
            </a:r>
          </a:p>
          <a:p>
            <a:r>
              <a:rPr lang="en-CA" dirty="0" smtClean="0"/>
              <a:t>Next, pass the task object and a status code to the object that instantiated the handler, in this object send a Message containing the status and the task object to the Handler. Because Handler is running on UI thread, it can move the data to the UI object.</a:t>
            </a:r>
          </a:p>
          <a:p>
            <a:r>
              <a:rPr lang="en-CA" b="1" dirty="0" smtClean="0"/>
              <a:t>Store data in the task object: </a:t>
            </a:r>
            <a:r>
              <a:rPr lang="en-CA" dirty="0" smtClean="0"/>
              <a:t>example, a Runnable running on a background thread that decodes a bitmap and stores it in its parent object </a:t>
            </a:r>
            <a:r>
              <a:rPr lang="en-CA" dirty="0" err="1" smtClean="0"/>
              <a:t>PhotoTask</a:t>
            </a:r>
            <a:r>
              <a:rPr lang="en-CA" dirty="0" smtClean="0"/>
              <a:t>. Runnable also stores status code DECODE_STATUS_COMPLETED</a:t>
            </a:r>
          </a:p>
          <a:p>
            <a:r>
              <a:rPr lang="en-CA" dirty="0" err="1" smtClean="0"/>
              <a:t>PhotoTask</a:t>
            </a:r>
            <a:r>
              <a:rPr lang="en-CA" dirty="0" smtClean="0"/>
              <a:t> also contains a handle to the </a:t>
            </a:r>
            <a:r>
              <a:rPr lang="en-CA" dirty="0" err="1" smtClean="0"/>
              <a:t>ImageView</a:t>
            </a:r>
            <a:r>
              <a:rPr lang="en-CA" dirty="0" smtClean="0"/>
              <a:t> that displays the bitmap. You can’t assign the bitmap to the </a:t>
            </a:r>
            <a:r>
              <a:rPr lang="en-CA" dirty="0" err="1" smtClean="0"/>
              <a:t>ImageView</a:t>
            </a:r>
            <a:r>
              <a:rPr lang="en-CA" dirty="0" smtClean="0"/>
              <a:t>, however, because not currently running on UI thread</a:t>
            </a:r>
          </a:p>
          <a:p>
            <a:r>
              <a:rPr lang="en-CA" dirty="0" smtClean="0"/>
              <a:t>Instead, the next step is to send this status to </a:t>
            </a:r>
            <a:r>
              <a:rPr lang="en-CA" dirty="0" err="1" smtClean="0"/>
              <a:t>PhotoTask</a:t>
            </a:r>
            <a:r>
              <a:rPr lang="en-CA" dirty="0" smtClean="0"/>
              <a:t> object (next slide)</a:t>
            </a:r>
            <a:endParaRPr lang="en-CA" dirty="0"/>
          </a:p>
        </p:txBody>
      </p:sp>
      <p:sp>
        <p:nvSpPr>
          <p:cNvPr id="6" name="TextBox 5"/>
          <p:cNvSpPr txBox="1"/>
          <p:nvPr/>
        </p:nvSpPr>
        <p:spPr>
          <a:xfrm>
            <a:off x="0" y="6553200"/>
            <a:ext cx="9476509" cy="369332"/>
          </a:xfrm>
          <a:prstGeom prst="rect">
            <a:avLst/>
          </a:prstGeom>
          <a:noFill/>
        </p:spPr>
        <p:txBody>
          <a:bodyPr wrap="square" rtlCol="0">
            <a:spAutoFit/>
          </a:bodyPr>
          <a:lstStyle/>
          <a:p>
            <a:r>
              <a:rPr lang="en-CA" dirty="0" smtClean="0">
                <a:hlinkClick r:id="rId2"/>
              </a:rPr>
              <a:t>https://developer.android.com/training/multiple-threads/communicate-ui</a:t>
            </a:r>
            <a:endParaRPr lang="en-CA" dirty="0"/>
          </a:p>
        </p:txBody>
      </p:sp>
      <p:pic>
        <p:nvPicPr>
          <p:cNvPr id="7" name="Picture 6"/>
          <p:cNvPicPr>
            <a:picLocks noChangeAspect="1"/>
          </p:cNvPicPr>
          <p:nvPr/>
        </p:nvPicPr>
        <p:blipFill>
          <a:blip r:embed="rId3"/>
          <a:stretch>
            <a:fillRect/>
          </a:stretch>
        </p:blipFill>
        <p:spPr>
          <a:xfrm>
            <a:off x="6791325" y="1400175"/>
            <a:ext cx="4562475" cy="5153025"/>
          </a:xfrm>
          <a:prstGeom prst="rect">
            <a:avLst/>
          </a:prstGeom>
        </p:spPr>
      </p:pic>
    </p:spTree>
    <p:extLst>
      <p:ext uri="{BB962C8B-B14F-4D97-AF65-F5344CB8AC3E}">
        <p14:creationId xmlns:p14="http://schemas.microsoft.com/office/powerpoint/2010/main" val="4280194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Sending status up the object hierarchy</a:t>
            </a:r>
            <a:endParaRPr lang="en-CA" dirty="0"/>
          </a:p>
        </p:txBody>
      </p:sp>
      <p:sp>
        <p:nvSpPr>
          <p:cNvPr id="3" name="Content Placeholder 2"/>
          <p:cNvSpPr>
            <a:spLocks noGrp="1"/>
          </p:cNvSpPr>
          <p:nvPr>
            <p:ph idx="1"/>
          </p:nvPr>
        </p:nvSpPr>
        <p:spPr>
          <a:xfrm>
            <a:off x="838200" y="1825625"/>
            <a:ext cx="5687291" cy="4351338"/>
          </a:xfrm>
        </p:spPr>
        <p:txBody>
          <a:bodyPr/>
          <a:lstStyle/>
          <a:p>
            <a:r>
              <a:rPr lang="en-CA" dirty="0" err="1" smtClean="0"/>
              <a:t>PhotoTask</a:t>
            </a:r>
            <a:r>
              <a:rPr lang="en-CA" dirty="0" smtClean="0"/>
              <a:t> is the next higher object in the hierarchy, maintaining references to the decoded data and the View object that will show the data. </a:t>
            </a:r>
            <a:r>
              <a:rPr lang="en-CA" dirty="0" err="1" smtClean="0"/>
              <a:t>PhotoTask</a:t>
            </a:r>
            <a:r>
              <a:rPr lang="en-CA" dirty="0" smtClean="0"/>
              <a:t> receives a status code from </a:t>
            </a:r>
            <a:r>
              <a:rPr lang="en-CA" dirty="0" err="1" smtClean="0"/>
              <a:t>PhotoDecodeRunnable</a:t>
            </a:r>
            <a:r>
              <a:rPr lang="en-CA" dirty="0" smtClean="0"/>
              <a:t> and passes it along to the object that maintains thread pools and instantiates a Handler</a:t>
            </a:r>
            <a:endParaRPr lang="en-CA" dirty="0"/>
          </a:p>
        </p:txBody>
      </p:sp>
      <p:sp>
        <p:nvSpPr>
          <p:cNvPr id="4" name="TextBox 3"/>
          <p:cNvSpPr txBox="1"/>
          <p:nvPr/>
        </p:nvSpPr>
        <p:spPr>
          <a:xfrm>
            <a:off x="0" y="6553200"/>
            <a:ext cx="9476509" cy="369332"/>
          </a:xfrm>
          <a:prstGeom prst="rect">
            <a:avLst/>
          </a:prstGeom>
          <a:noFill/>
        </p:spPr>
        <p:txBody>
          <a:bodyPr wrap="square" rtlCol="0">
            <a:spAutoFit/>
          </a:bodyPr>
          <a:lstStyle/>
          <a:p>
            <a:r>
              <a:rPr lang="en-CA" dirty="0" smtClean="0">
                <a:hlinkClick r:id="rId2"/>
              </a:rPr>
              <a:t>https://developer.android.com/training/multiple-threads/communicate-ui</a:t>
            </a:r>
            <a:endParaRPr lang="en-CA" dirty="0"/>
          </a:p>
        </p:txBody>
      </p:sp>
      <p:pic>
        <p:nvPicPr>
          <p:cNvPr id="5" name="Picture 4"/>
          <p:cNvPicPr>
            <a:picLocks noChangeAspect="1"/>
          </p:cNvPicPr>
          <p:nvPr/>
        </p:nvPicPr>
        <p:blipFill>
          <a:blip r:embed="rId3"/>
          <a:stretch>
            <a:fillRect/>
          </a:stretch>
        </p:blipFill>
        <p:spPr>
          <a:xfrm>
            <a:off x="6821198" y="1323975"/>
            <a:ext cx="4867275" cy="5229225"/>
          </a:xfrm>
          <a:prstGeom prst="rect">
            <a:avLst/>
          </a:prstGeom>
        </p:spPr>
      </p:pic>
    </p:spTree>
    <p:extLst>
      <p:ext uri="{BB962C8B-B14F-4D97-AF65-F5344CB8AC3E}">
        <p14:creationId xmlns:p14="http://schemas.microsoft.com/office/powerpoint/2010/main" val="2402662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Move data to the UI</a:t>
            </a:r>
            <a:endParaRPr lang="en-CA" dirty="0"/>
          </a:p>
        </p:txBody>
      </p:sp>
      <p:sp>
        <p:nvSpPr>
          <p:cNvPr id="3" name="Content Placeholder 2"/>
          <p:cNvSpPr>
            <a:spLocks noGrp="1"/>
          </p:cNvSpPr>
          <p:nvPr>
            <p:ph idx="1"/>
          </p:nvPr>
        </p:nvSpPr>
        <p:spPr>
          <a:xfrm>
            <a:off x="838200" y="1825625"/>
            <a:ext cx="5687291" cy="4351338"/>
          </a:xfrm>
        </p:spPr>
        <p:txBody>
          <a:bodyPr/>
          <a:lstStyle/>
          <a:p>
            <a:r>
              <a:rPr lang="en-CA" dirty="0" smtClean="0"/>
              <a:t>From the </a:t>
            </a:r>
            <a:r>
              <a:rPr lang="en-CA" dirty="0" err="1" smtClean="0"/>
              <a:t>PhotoTask</a:t>
            </a:r>
            <a:r>
              <a:rPr lang="en-CA" dirty="0" smtClean="0"/>
              <a:t> object, the </a:t>
            </a:r>
            <a:r>
              <a:rPr lang="en-CA" dirty="0" err="1" smtClean="0"/>
              <a:t>PhotoManager</a:t>
            </a:r>
            <a:r>
              <a:rPr lang="en-CA" dirty="0" smtClean="0"/>
              <a:t> object receives a status code and handle to </a:t>
            </a:r>
            <a:r>
              <a:rPr lang="en-CA" dirty="0" err="1" smtClean="0"/>
              <a:t>PhotoTask</a:t>
            </a:r>
            <a:r>
              <a:rPr lang="en-CA" dirty="0" smtClean="0"/>
              <a:t> object. Because the status is TASK_COMPLETE, </a:t>
            </a:r>
            <a:r>
              <a:rPr lang="en-CA" dirty="0" err="1" smtClean="0"/>
              <a:t>PhotoManager</a:t>
            </a:r>
            <a:r>
              <a:rPr lang="en-CA" dirty="0" smtClean="0"/>
              <a:t> creates a Message containing the state and task object, and sends it to the Handler</a:t>
            </a:r>
            <a:endParaRPr lang="en-CA" dirty="0"/>
          </a:p>
        </p:txBody>
      </p:sp>
      <p:sp>
        <p:nvSpPr>
          <p:cNvPr id="4" name="TextBox 3"/>
          <p:cNvSpPr txBox="1"/>
          <p:nvPr/>
        </p:nvSpPr>
        <p:spPr>
          <a:xfrm>
            <a:off x="0" y="6553200"/>
            <a:ext cx="9476509" cy="369332"/>
          </a:xfrm>
          <a:prstGeom prst="rect">
            <a:avLst/>
          </a:prstGeom>
          <a:noFill/>
        </p:spPr>
        <p:txBody>
          <a:bodyPr wrap="square" rtlCol="0">
            <a:spAutoFit/>
          </a:bodyPr>
          <a:lstStyle/>
          <a:p>
            <a:r>
              <a:rPr lang="en-CA" dirty="0" smtClean="0">
                <a:hlinkClick r:id="rId2"/>
              </a:rPr>
              <a:t>https://developer.android.com/training/multiple-threads/communicate-ui</a:t>
            </a:r>
            <a:endParaRPr lang="en-CA" dirty="0"/>
          </a:p>
        </p:txBody>
      </p:sp>
      <p:pic>
        <p:nvPicPr>
          <p:cNvPr id="6" name="Picture 5"/>
          <p:cNvPicPr>
            <a:picLocks noChangeAspect="1"/>
          </p:cNvPicPr>
          <p:nvPr/>
        </p:nvPicPr>
        <p:blipFill>
          <a:blip r:embed="rId3"/>
          <a:stretch>
            <a:fillRect/>
          </a:stretch>
        </p:blipFill>
        <p:spPr>
          <a:xfrm>
            <a:off x="6740669" y="1825625"/>
            <a:ext cx="5000625" cy="3609975"/>
          </a:xfrm>
          <a:prstGeom prst="rect">
            <a:avLst/>
          </a:prstGeom>
        </p:spPr>
      </p:pic>
    </p:spTree>
    <p:extLst>
      <p:ext uri="{BB962C8B-B14F-4D97-AF65-F5344CB8AC3E}">
        <p14:creationId xmlns:p14="http://schemas.microsoft.com/office/powerpoint/2010/main" val="2089809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Handling the message</a:t>
            </a:r>
            <a:endParaRPr lang="en-CA" dirty="0"/>
          </a:p>
        </p:txBody>
      </p:sp>
      <p:sp>
        <p:nvSpPr>
          <p:cNvPr id="3" name="Content Placeholder 2"/>
          <p:cNvSpPr>
            <a:spLocks noGrp="1"/>
          </p:cNvSpPr>
          <p:nvPr>
            <p:ph idx="1"/>
          </p:nvPr>
        </p:nvSpPr>
        <p:spPr>
          <a:xfrm>
            <a:off x="838200" y="1825625"/>
            <a:ext cx="5687291" cy="4351338"/>
          </a:xfrm>
        </p:spPr>
        <p:txBody>
          <a:bodyPr/>
          <a:lstStyle/>
          <a:p>
            <a:r>
              <a:rPr lang="en-CA" dirty="0" err="1" smtClean="0"/>
              <a:t>Handler.handleMessage</a:t>
            </a:r>
            <a:r>
              <a:rPr lang="en-CA" dirty="0" smtClean="0"/>
              <a:t>() checks the status code for each incoming message. If TASK_COMPLETE, the task is finished, and </a:t>
            </a:r>
            <a:r>
              <a:rPr lang="en-CA" dirty="0" err="1" smtClean="0"/>
              <a:t>PhotoTask</a:t>
            </a:r>
            <a:r>
              <a:rPr lang="en-CA" dirty="0" smtClean="0"/>
              <a:t> object in Message contains both a bitmap and an </a:t>
            </a:r>
            <a:r>
              <a:rPr lang="en-CA" dirty="0" err="1" smtClean="0"/>
              <a:t>ImageView</a:t>
            </a:r>
            <a:r>
              <a:rPr lang="en-CA" dirty="0" smtClean="0"/>
              <a:t>. Because </a:t>
            </a:r>
            <a:r>
              <a:rPr lang="en-CA" dirty="0" err="1" smtClean="0"/>
              <a:t>Handler.handleMessage</a:t>
            </a:r>
            <a:r>
              <a:rPr lang="en-CA" dirty="0" smtClean="0"/>
              <a:t>() is running on the UI thread, it can safely move the Bitmap to the </a:t>
            </a:r>
            <a:r>
              <a:rPr lang="en-CA" dirty="0" err="1" smtClean="0"/>
              <a:t>ImageView</a:t>
            </a:r>
            <a:endParaRPr lang="en-CA" dirty="0"/>
          </a:p>
        </p:txBody>
      </p:sp>
      <p:sp>
        <p:nvSpPr>
          <p:cNvPr id="4" name="TextBox 3"/>
          <p:cNvSpPr txBox="1"/>
          <p:nvPr/>
        </p:nvSpPr>
        <p:spPr>
          <a:xfrm>
            <a:off x="0" y="6553200"/>
            <a:ext cx="9476509" cy="369332"/>
          </a:xfrm>
          <a:prstGeom prst="rect">
            <a:avLst/>
          </a:prstGeom>
          <a:noFill/>
        </p:spPr>
        <p:txBody>
          <a:bodyPr wrap="square" rtlCol="0">
            <a:spAutoFit/>
          </a:bodyPr>
          <a:lstStyle/>
          <a:p>
            <a:r>
              <a:rPr lang="en-CA" dirty="0" smtClean="0">
                <a:hlinkClick r:id="rId2"/>
              </a:rPr>
              <a:t>https://developer.android.com/training/multiple-threads/communicate-ui</a:t>
            </a:r>
            <a:endParaRPr lang="en-CA" dirty="0"/>
          </a:p>
        </p:txBody>
      </p:sp>
      <p:pic>
        <p:nvPicPr>
          <p:cNvPr id="5" name="Picture 4"/>
          <p:cNvPicPr>
            <a:picLocks noChangeAspect="1"/>
          </p:cNvPicPr>
          <p:nvPr/>
        </p:nvPicPr>
        <p:blipFill>
          <a:blip r:embed="rId3"/>
          <a:stretch>
            <a:fillRect/>
          </a:stretch>
        </p:blipFill>
        <p:spPr>
          <a:xfrm>
            <a:off x="6696075" y="1021556"/>
            <a:ext cx="5495925" cy="5343525"/>
          </a:xfrm>
          <a:prstGeom prst="rect">
            <a:avLst/>
          </a:prstGeom>
        </p:spPr>
      </p:pic>
    </p:spTree>
    <p:extLst>
      <p:ext uri="{BB962C8B-B14F-4D97-AF65-F5344CB8AC3E}">
        <p14:creationId xmlns:p14="http://schemas.microsoft.com/office/powerpoint/2010/main" val="2885997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Sample app</a:t>
            </a:r>
            <a:endParaRPr lang="en-CA" dirty="0"/>
          </a:p>
        </p:txBody>
      </p:sp>
      <p:sp>
        <p:nvSpPr>
          <p:cNvPr id="3" name="Content Placeholder 2"/>
          <p:cNvSpPr>
            <a:spLocks noGrp="1"/>
          </p:cNvSpPr>
          <p:nvPr>
            <p:ph idx="1"/>
          </p:nvPr>
        </p:nvSpPr>
        <p:spPr/>
        <p:txBody>
          <a:bodyPr/>
          <a:lstStyle/>
          <a:p>
            <a:r>
              <a:rPr lang="en-CA" dirty="0" smtClean="0"/>
              <a:t>To try out the concepts download </a:t>
            </a:r>
            <a:r>
              <a:rPr lang="en-CA" dirty="0" err="1" smtClean="0"/>
              <a:t>ThreadSample</a:t>
            </a:r>
            <a:r>
              <a:rPr lang="en-CA" dirty="0" smtClean="0"/>
              <a:t>:</a:t>
            </a:r>
          </a:p>
          <a:p>
            <a:r>
              <a:rPr lang="en-CA" dirty="0" smtClean="0">
                <a:hlinkClick r:id="rId2"/>
              </a:rPr>
              <a:t>https://developer.android.com/shareables/training/ThreadSample.zip</a:t>
            </a:r>
            <a:endParaRPr lang="en-CA" dirty="0" smtClean="0"/>
          </a:p>
          <a:p>
            <a:endParaRPr lang="en-CA" dirty="0"/>
          </a:p>
          <a:p>
            <a:r>
              <a:rPr lang="en-CA" dirty="0" smtClean="0"/>
              <a:t>Creating an </a:t>
            </a:r>
            <a:r>
              <a:rPr lang="en-CA" dirty="0" err="1" smtClean="0"/>
              <a:t>unkillable</a:t>
            </a:r>
            <a:r>
              <a:rPr lang="en-CA" dirty="0" smtClean="0"/>
              <a:t> service? (</a:t>
            </a:r>
            <a:r>
              <a:rPr lang="en-CA" smtClean="0"/>
              <a:t>to annoy users)</a:t>
            </a:r>
            <a:endParaRPr lang="en-CA" dirty="0"/>
          </a:p>
        </p:txBody>
      </p:sp>
    </p:spTree>
    <p:extLst>
      <p:ext uri="{BB962C8B-B14F-4D97-AF65-F5344CB8AC3E}">
        <p14:creationId xmlns:p14="http://schemas.microsoft.com/office/powerpoint/2010/main" val="1225207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Background tasks</a:t>
            </a:r>
            <a:endParaRPr lang="en-CA" dirty="0"/>
          </a:p>
        </p:txBody>
      </p:sp>
      <p:sp>
        <p:nvSpPr>
          <p:cNvPr id="3" name="Content Placeholder 2"/>
          <p:cNvSpPr>
            <a:spLocks noGrp="1"/>
          </p:cNvSpPr>
          <p:nvPr>
            <p:ph idx="1"/>
          </p:nvPr>
        </p:nvSpPr>
        <p:spPr/>
        <p:txBody>
          <a:bodyPr/>
          <a:lstStyle/>
          <a:p>
            <a:r>
              <a:rPr lang="en-CA" dirty="0" smtClean="0"/>
              <a:t>We will learn how to efficiently run apps in the background while your app’s UI may not be visible, while minimizing battery usage</a:t>
            </a:r>
          </a:p>
          <a:p>
            <a:endParaRPr lang="en-CA" dirty="0"/>
          </a:p>
        </p:txBody>
      </p:sp>
      <p:sp>
        <p:nvSpPr>
          <p:cNvPr id="4" name="TextBox 3"/>
          <p:cNvSpPr txBox="1"/>
          <p:nvPr/>
        </p:nvSpPr>
        <p:spPr>
          <a:xfrm>
            <a:off x="207818" y="6428509"/>
            <a:ext cx="7620000" cy="369332"/>
          </a:xfrm>
          <a:prstGeom prst="rect">
            <a:avLst/>
          </a:prstGeom>
          <a:noFill/>
        </p:spPr>
        <p:txBody>
          <a:bodyPr wrap="square" rtlCol="0">
            <a:spAutoFit/>
          </a:bodyPr>
          <a:lstStyle/>
          <a:p>
            <a:r>
              <a:rPr lang="en-CA" dirty="0" smtClean="0">
                <a:hlinkClick r:id="rId2"/>
              </a:rPr>
              <a:t>https://developer.android.com/guide/background</a:t>
            </a:r>
            <a:endParaRPr lang="en-CA" dirty="0"/>
          </a:p>
        </p:txBody>
      </p:sp>
      <p:sp>
        <p:nvSpPr>
          <p:cNvPr id="5" name="TextBox 4"/>
          <p:cNvSpPr txBox="1"/>
          <p:nvPr/>
        </p:nvSpPr>
        <p:spPr>
          <a:xfrm>
            <a:off x="207818" y="6488668"/>
            <a:ext cx="7620000" cy="369332"/>
          </a:xfrm>
          <a:prstGeom prst="rect">
            <a:avLst/>
          </a:prstGeom>
          <a:noFill/>
        </p:spPr>
        <p:txBody>
          <a:bodyPr wrap="square" rtlCol="0">
            <a:spAutoFit/>
          </a:bodyPr>
          <a:lstStyle/>
          <a:p>
            <a:r>
              <a:rPr lang="en-CA" dirty="0" smtClean="0">
                <a:hlinkClick r:id="rId2"/>
              </a:rPr>
              <a:t>https://developer.android.com/guide/background</a:t>
            </a:r>
            <a:endParaRPr lang="en-CA" dirty="0"/>
          </a:p>
        </p:txBody>
      </p:sp>
    </p:spTree>
    <p:extLst>
      <p:ext uri="{BB962C8B-B14F-4D97-AF65-F5344CB8AC3E}">
        <p14:creationId xmlns:p14="http://schemas.microsoft.com/office/powerpoint/2010/main" val="36772670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Background optimizations</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Background processes can be memory and battery intensive, example: implicit broadcast may start multiple background processes registered as to listen for it, even if they don’t do much work. This can substantially affect device performance and user experience</a:t>
            </a:r>
          </a:p>
          <a:p>
            <a:r>
              <a:rPr lang="en-CA" dirty="0" smtClean="0"/>
              <a:t>To alleviate this, Android 7.0  applies the following restrictions:</a:t>
            </a:r>
          </a:p>
          <a:p>
            <a:pPr lvl="1"/>
            <a:r>
              <a:rPr lang="en-CA" dirty="0" smtClean="0"/>
              <a:t>Apps do not receive CONNECTIVITY_ACTION broadcasts if they declare their broadcast receiver in the manifest, instead, they will receive CONNECTIVITY_ACTION broadcasts if they register their </a:t>
            </a:r>
            <a:r>
              <a:rPr lang="en-CA" dirty="0" err="1" smtClean="0"/>
              <a:t>BroadcastReceiver</a:t>
            </a:r>
            <a:r>
              <a:rPr lang="en-CA" dirty="0" smtClean="0"/>
              <a:t> with </a:t>
            </a:r>
            <a:r>
              <a:rPr lang="en-CA" dirty="0" err="1" smtClean="0"/>
              <a:t>Context.RegisterReceiver</a:t>
            </a:r>
            <a:r>
              <a:rPr lang="en-CA" dirty="0" smtClean="0"/>
              <a:t>() and the context is still valid</a:t>
            </a:r>
          </a:p>
          <a:p>
            <a:pPr lvl="1"/>
            <a:r>
              <a:rPr lang="en-CA" dirty="0" smtClean="0"/>
              <a:t>Apps cannot send or receive ACTION_NEW_PICTURE or ACTION_NEW_VIDEO broadcasts</a:t>
            </a:r>
          </a:p>
          <a:p>
            <a:r>
              <a:rPr lang="en-CA" dirty="0" smtClean="0"/>
              <a:t>Instead of using these implicit broadcasts, </a:t>
            </a:r>
            <a:r>
              <a:rPr lang="en-CA" dirty="0" err="1" smtClean="0"/>
              <a:t>JobScheduler</a:t>
            </a:r>
            <a:r>
              <a:rPr lang="en-CA" dirty="0" smtClean="0"/>
              <a:t> and </a:t>
            </a:r>
            <a:r>
              <a:rPr lang="en-CA" dirty="0" err="1" smtClean="0"/>
              <a:t>WorkManager</a:t>
            </a:r>
            <a:r>
              <a:rPr lang="en-CA" dirty="0" smtClean="0"/>
              <a:t> provide robust mechanisms to schedule network operations when specific conditions, such as connection to an unmetered network are met.</a:t>
            </a:r>
            <a:endParaRPr lang="en-CA" dirty="0"/>
          </a:p>
        </p:txBody>
      </p:sp>
      <p:sp>
        <p:nvSpPr>
          <p:cNvPr id="4" name="TextBox 3"/>
          <p:cNvSpPr txBox="1"/>
          <p:nvPr/>
        </p:nvSpPr>
        <p:spPr>
          <a:xfrm>
            <a:off x="-1" y="6470073"/>
            <a:ext cx="7994073" cy="369332"/>
          </a:xfrm>
          <a:prstGeom prst="rect">
            <a:avLst/>
          </a:prstGeom>
          <a:noFill/>
        </p:spPr>
        <p:txBody>
          <a:bodyPr wrap="square" rtlCol="0">
            <a:spAutoFit/>
          </a:bodyPr>
          <a:lstStyle/>
          <a:p>
            <a:r>
              <a:rPr lang="en-CA" dirty="0">
                <a:hlinkClick r:id="rId2"/>
              </a:rPr>
              <a:t>https://developer.android.com/topic/performance/background-optimization</a:t>
            </a:r>
            <a:endParaRPr lang="en-CA" dirty="0"/>
          </a:p>
        </p:txBody>
      </p:sp>
    </p:spTree>
    <p:extLst>
      <p:ext uri="{BB962C8B-B14F-4D97-AF65-F5344CB8AC3E}">
        <p14:creationId xmlns:p14="http://schemas.microsoft.com/office/powerpoint/2010/main" val="590120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User-initiated restrictions</a:t>
            </a:r>
            <a:endParaRPr lang="en-CA" dirty="0"/>
          </a:p>
        </p:txBody>
      </p:sp>
      <p:sp>
        <p:nvSpPr>
          <p:cNvPr id="3" name="Content Placeholder 2"/>
          <p:cNvSpPr>
            <a:spLocks noGrp="1"/>
          </p:cNvSpPr>
          <p:nvPr>
            <p:ph idx="1"/>
          </p:nvPr>
        </p:nvSpPr>
        <p:spPr/>
        <p:txBody>
          <a:bodyPr/>
          <a:lstStyle/>
          <a:p>
            <a:r>
              <a:rPr lang="en-CA" dirty="0" smtClean="0"/>
              <a:t>Beginning in Android 9, if an app exhibits bad behaviors described in Android vitals (consuming excessive resources), the system prompts the user to restrict app’s access to system resources</a:t>
            </a:r>
          </a:p>
          <a:p>
            <a:r>
              <a:rPr lang="en-CA" dirty="0" smtClean="0"/>
              <a:t>Some bad behaviors include:</a:t>
            </a:r>
          </a:p>
          <a:p>
            <a:pPr lvl="1"/>
            <a:r>
              <a:rPr lang="en-CA" dirty="0" smtClean="0"/>
              <a:t>Excessive wake locks – 1 partial wake lock held for an hour when screen is off</a:t>
            </a:r>
          </a:p>
          <a:p>
            <a:pPr lvl="1"/>
            <a:r>
              <a:rPr lang="en-CA" dirty="0" smtClean="0"/>
              <a:t>Excessive background services </a:t>
            </a:r>
          </a:p>
          <a:p>
            <a:r>
              <a:rPr lang="en-CA" dirty="0" smtClean="0"/>
              <a:t>Restrictions depend on the device, example: AOSP builds cannot run jobs, trigger alarms, or use the network except when app is in foreground</a:t>
            </a:r>
          </a:p>
          <a:p>
            <a:endParaRPr lang="en-CA" dirty="0" smtClean="0"/>
          </a:p>
        </p:txBody>
      </p:sp>
      <p:sp>
        <p:nvSpPr>
          <p:cNvPr id="4" name="TextBox 3"/>
          <p:cNvSpPr txBox="1"/>
          <p:nvPr/>
        </p:nvSpPr>
        <p:spPr>
          <a:xfrm>
            <a:off x="-1" y="6470073"/>
            <a:ext cx="7994073" cy="369332"/>
          </a:xfrm>
          <a:prstGeom prst="rect">
            <a:avLst/>
          </a:prstGeom>
          <a:noFill/>
        </p:spPr>
        <p:txBody>
          <a:bodyPr wrap="square" rtlCol="0">
            <a:spAutoFit/>
          </a:bodyPr>
          <a:lstStyle/>
          <a:p>
            <a:r>
              <a:rPr lang="en-CA" dirty="0">
                <a:hlinkClick r:id="rId2"/>
              </a:rPr>
              <a:t>https://developer.android.com/topic/performance/background-optimization</a:t>
            </a:r>
            <a:endParaRPr lang="en-CA" dirty="0"/>
          </a:p>
        </p:txBody>
      </p:sp>
    </p:spTree>
    <p:extLst>
      <p:ext uri="{BB962C8B-B14F-4D97-AF65-F5344CB8AC3E}">
        <p14:creationId xmlns:p14="http://schemas.microsoft.com/office/powerpoint/2010/main" val="33526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Restrictions on receiving network broadcasts</a:t>
            </a:r>
            <a:endParaRPr lang="en-CA" dirty="0"/>
          </a:p>
        </p:txBody>
      </p:sp>
      <p:sp>
        <p:nvSpPr>
          <p:cNvPr id="3" name="Content Placeholder 2"/>
          <p:cNvSpPr>
            <a:spLocks noGrp="1"/>
          </p:cNvSpPr>
          <p:nvPr>
            <p:ph idx="1"/>
          </p:nvPr>
        </p:nvSpPr>
        <p:spPr>
          <a:xfrm>
            <a:off x="595745" y="1825625"/>
            <a:ext cx="5694220" cy="4351338"/>
          </a:xfrm>
        </p:spPr>
        <p:txBody>
          <a:bodyPr>
            <a:normAutofit fontScale="62500" lnSpcReduction="20000"/>
          </a:bodyPr>
          <a:lstStyle/>
          <a:p>
            <a:r>
              <a:rPr lang="en-CA" dirty="0" smtClean="0"/>
              <a:t>Apps targeting Android 7.0 do not receive CONNECTIVITY_ACTION broadcasts if they register to receive them in their manifest, and processes that depend on this broadcast will not start.</a:t>
            </a:r>
          </a:p>
          <a:p>
            <a:r>
              <a:rPr lang="en-CA" dirty="0" smtClean="0"/>
              <a:t>This is a problem for apps that want to listen for network changes or perform bulk network activity when device connects to an unmetered network. </a:t>
            </a:r>
          </a:p>
          <a:p>
            <a:r>
              <a:rPr lang="en-CA" dirty="0" smtClean="0"/>
              <a:t>To get around this, schedule network jobs on unmetered connections:</a:t>
            </a:r>
          </a:p>
          <a:p>
            <a:r>
              <a:rPr lang="en-CA" dirty="0" smtClean="0"/>
              <a:t>Build </a:t>
            </a:r>
            <a:r>
              <a:rPr lang="en-CA" dirty="0" err="1" smtClean="0"/>
              <a:t>JobInfo</a:t>
            </a:r>
            <a:r>
              <a:rPr lang="en-CA" dirty="0" smtClean="0"/>
              <a:t> object using </a:t>
            </a:r>
            <a:r>
              <a:rPr lang="en-CA" dirty="0" err="1" smtClean="0"/>
              <a:t>JobInfo.Builder</a:t>
            </a:r>
            <a:r>
              <a:rPr lang="en-CA" dirty="0" smtClean="0"/>
              <a:t>, apply </a:t>
            </a:r>
            <a:r>
              <a:rPr lang="en-CA" dirty="0" err="1" smtClean="0"/>
              <a:t>setRequired</a:t>
            </a:r>
            <a:r>
              <a:rPr lang="en-CA" dirty="0" smtClean="0"/>
              <a:t> </a:t>
            </a:r>
            <a:r>
              <a:rPr lang="en-CA" dirty="0" err="1" smtClean="0"/>
              <a:t>NetworkType</a:t>
            </a:r>
            <a:r>
              <a:rPr lang="en-CA" dirty="0" smtClean="0"/>
              <a:t>() method, and pass </a:t>
            </a:r>
            <a:r>
              <a:rPr lang="en-CA" dirty="0" err="1" smtClean="0"/>
              <a:t>JobInfo.NETWORK_TYPE_UNMETERED</a:t>
            </a:r>
            <a:r>
              <a:rPr lang="en-CA" dirty="0" smtClean="0"/>
              <a:t> as a parameter. </a:t>
            </a:r>
          </a:p>
          <a:p>
            <a:r>
              <a:rPr lang="en-CA" dirty="0" smtClean="0"/>
              <a:t>When the conditions for the job are met, the app receives a callback to run the </a:t>
            </a:r>
            <a:r>
              <a:rPr lang="en-CA" dirty="0" err="1" smtClean="0"/>
              <a:t>onStartJob</a:t>
            </a:r>
            <a:r>
              <a:rPr lang="en-CA" dirty="0" smtClean="0"/>
              <a:t>() method in the specified </a:t>
            </a:r>
            <a:r>
              <a:rPr lang="en-CA" dirty="0" err="1" smtClean="0"/>
              <a:t>JobService.class</a:t>
            </a:r>
            <a:r>
              <a:rPr lang="en-CA" dirty="0" smtClean="0"/>
              <a:t> </a:t>
            </a:r>
          </a:p>
          <a:p>
            <a:r>
              <a:rPr lang="en-CA" dirty="0" smtClean="0"/>
              <a:t>An alternative to </a:t>
            </a:r>
            <a:r>
              <a:rPr lang="en-CA" dirty="0" err="1" smtClean="0"/>
              <a:t>JobScheduler</a:t>
            </a:r>
            <a:r>
              <a:rPr lang="en-CA" dirty="0" smtClean="0"/>
              <a:t> is </a:t>
            </a:r>
            <a:r>
              <a:rPr lang="en-CA" dirty="0" err="1" smtClean="0"/>
              <a:t>WorkManager</a:t>
            </a:r>
            <a:r>
              <a:rPr lang="en-CA" dirty="0" smtClean="0"/>
              <a:t>, an API that allows you to schedule background tasks that need guaranteed completion</a:t>
            </a:r>
            <a:endParaRPr lang="en-CA" dirty="0"/>
          </a:p>
        </p:txBody>
      </p:sp>
      <p:sp>
        <p:nvSpPr>
          <p:cNvPr id="4" name="TextBox 3"/>
          <p:cNvSpPr txBox="1"/>
          <p:nvPr/>
        </p:nvSpPr>
        <p:spPr>
          <a:xfrm>
            <a:off x="-1" y="6470073"/>
            <a:ext cx="7994073" cy="369332"/>
          </a:xfrm>
          <a:prstGeom prst="rect">
            <a:avLst/>
          </a:prstGeom>
          <a:noFill/>
        </p:spPr>
        <p:txBody>
          <a:bodyPr wrap="square" rtlCol="0">
            <a:spAutoFit/>
          </a:bodyPr>
          <a:lstStyle/>
          <a:p>
            <a:r>
              <a:rPr lang="en-CA" dirty="0">
                <a:hlinkClick r:id="rId2"/>
              </a:rPr>
              <a:t>https://developer.android.com/topic/performance/background-optimization</a:t>
            </a:r>
            <a:endParaRPr lang="en-CA" dirty="0"/>
          </a:p>
        </p:txBody>
      </p:sp>
      <p:pic>
        <p:nvPicPr>
          <p:cNvPr id="5" name="Picture 4"/>
          <p:cNvPicPr>
            <a:picLocks noChangeAspect="1"/>
          </p:cNvPicPr>
          <p:nvPr/>
        </p:nvPicPr>
        <p:blipFill>
          <a:blip r:embed="rId3"/>
          <a:stretch>
            <a:fillRect/>
          </a:stretch>
        </p:blipFill>
        <p:spPr>
          <a:xfrm>
            <a:off x="6400800" y="2419208"/>
            <a:ext cx="5791200" cy="2324100"/>
          </a:xfrm>
          <a:prstGeom prst="rect">
            <a:avLst/>
          </a:prstGeom>
        </p:spPr>
      </p:pic>
      <p:sp>
        <p:nvSpPr>
          <p:cNvPr id="6" name="TextBox 5"/>
          <p:cNvSpPr txBox="1"/>
          <p:nvPr/>
        </p:nvSpPr>
        <p:spPr>
          <a:xfrm>
            <a:off x="6553200" y="4713252"/>
            <a:ext cx="5638800" cy="646331"/>
          </a:xfrm>
          <a:prstGeom prst="rect">
            <a:avLst/>
          </a:prstGeom>
          <a:noFill/>
        </p:spPr>
        <p:txBody>
          <a:bodyPr wrap="square" rtlCol="0">
            <a:spAutoFit/>
          </a:bodyPr>
          <a:lstStyle/>
          <a:p>
            <a:r>
              <a:rPr lang="en-CA" dirty="0" smtClean="0"/>
              <a:t>Example: schedule a service to run when the device connects to an unmetered connection and is charging</a:t>
            </a:r>
            <a:endParaRPr lang="en-CA" dirty="0"/>
          </a:p>
        </p:txBody>
      </p:sp>
    </p:spTree>
    <p:extLst>
      <p:ext uri="{BB962C8B-B14F-4D97-AF65-F5344CB8AC3E}">
        <p14:creationId xmlns:p14="http://schemas.microsoft.com/office/powerpoint/2010/main" val="2438081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90564" cy="1325563"/>
          </a:xfrm>
        </p:spPr>
        <p:txBody>
          <a:bodyPr/>
          <a:lstStyle/>
          <a:p>
            <a:r>
              <a:rPr lang="en-CA" dirty="0" smtClean="0"/>
              <a:t>Monitor network activity while ap</a:t>
            </a:r>
            <a:r>
              <a:rPr lang="en-CA" dirty="0" smtClean="0"/>
              <a:t>p is running</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Running apps can still listen for a CONNECTIVITY_CHANGE with a registered </a:t>
            </a:r>
            <a:r>
              <a:rPr lang="en-CA" dirty="0" err="1" smtClean="0"/>
              <a:t>BroadcastReceiver</a:t>
            </a:r>
            <a:r>
              <a:rPr lang="en-CA" dirty="0" smtClean="0"/>
              <a:t>, but the </a:t>
            </a:r>
            <a:r>
              <a:rPr lang="en-CA" dirty="0" err="1" smtClean="0"/>
              <a:t>ConnectivityManager</a:t>
            </a:r>
            <a:r>
              <a:rPr lang="en-CA" dirty="0" smtClean="0"/>
              <a:t> API provides a more direct method to request a callback only when specified network conditions are met.</a:t>
            </a:r>
          </a:p>
          <a:p>
            <a:r>
              <a:rPr lang="en-CA" dirty="0" err="1" smtClean="0"/>
              <a:t>NetworkRequest</a:t>
            </a:r>
            <a:r>
              <a:rPr lang="en-CA" dirty="0" smtClean="0"/>
              <a:t> objects define the parameters of the network callback in terms of </a:t>
            </a:r>
            <a:r>
              <a:rPr lang="en-CA" dirty="0" err="1" smtClean="0"/>
              <a:t>NetworkCapabilities</a:t>
            </a:r>
            <a:r>
              <a:rPr lang="en-CA" dirty="0" smtClean="0"/>
              <a:t>.</a:t>
            </a:r>
          </a:p>
          <a:p>
            <a:r>
              <a:rPr lang="en-CA" dirty="0" smtClean="0"/>
              <a:t>Create the </a:t>
            </a:r>
            <a:r>
              <a:rPr lang="en-CA" dirty="0" err="1" smtClean="0"/>
              <a:t>NetworkRequest</a:t>
            </a:r>
            <a:r>
              <a:rPr lang="en-CA" dirty="0" smtClean="0"/>
              <a:t> objects with the </a:t>
            </a:r>
            <a:r>
              <a:rPr lang="en-CA" dirty="0" err="1" smtClean="0"/>
              <a:t>NetworkRequest.builder</a:t>
            </a:r>
            <a:r>
              <a:rPr lang="en-CA" dirty="0" smtClean="0"/>
              <a:t> class</a:t>
            </a:r>
            <a:r>
              <a:rPr lang="en-CA" dirty="0" smtClean="0"/>
              <a:t>. </a:t>
            </a:r>
            <a:r>
              <a:rPr lang="en-CA" dirty="0" err="1" smtClean="0"/>
              <a:t>registerNetworkCallback</a:t>
            </a:r>
            <a:r>
              <a:rPr lang="en-CA" dirty="0" smtClean="0"/>
              <a:t>() then passes </a:t>
            </a:r>
            <a:r>
              <a:rPr lang="en-CA" dirty="0" err="1" smtClean="0"/>
              <a:t>NetworkRequestObject</a:t>
            </a:r>
            <a:r>
              <a:rPr lang="en-CA" dirty="0" smtClean="0"/>
              <a:t> to the system.</a:t>
            </a:r>
          </a:p>
          <a:p>
            <a:r>
              <a:rPr lang="en-CA" dirty="0" smtClean="0"/>
              <a:t>When the network conditions are met, the app receives a callback to execute </a:t>
            </a:r>
            <a:r>
              <a:rPr lang="en-CA" dirty="0" err="1" smtClean="0"/>
              <a:t>onAvailable</a:t>
            </a:r>
            <a:r>
              <a:rPr lang="en-CA" dirty="0" smtClean="0"/>
              <a:t>() method defined in </a:t>
            </a:r>
            <a:r>
              <a:rPr lang="en-CA" dirty="0" err="1" smtClean="0"/>
              <a:t>ConnectivityManager.NetworkCallback</a:t>
            </a:r>
            <a:r>
              <a:rPr lang="en-CA" dirty="0" smtClean="0"/>
              <a:t> class</a:t>
            </a:r>
          </a:p>
          <a:p>
            <a:r>
              <a:rPr lang="en-CA" dirty="0" smtClean="0"/>
              <a:t>The app continues to receive </a:t>
            </a:r>
            <a:r>
              <a:rPr lang="en-CA" dirty="0" err="1" smtClean="0"/>
              <a:t>callbacks</a:t>
            </a:r>
            <a:r>
              <a:rPr lang="en-CA" dirty="0" smtClean="0"/>
              <a:t> until it exits or calls </a:t>
            </a:r>
            <a:r>
              <a:rPr lang="en-CA" dirty="0" err="1" smtClean="0"/>
              <a:t>unregisterNetworkCallback</a:t>
            </a:r>
            <a:endParaRPr lang="en-CA" dirty="0" smtClean="0"/>
          </a:p>
        </p:txBody>
      </p:sp>
      <p:sp>
        <p:nvSpPr>
          <p:cNvPr id="4" name="TextBox 3"/>
          <p:cNvSpPr txBox="1"/>
          <p:nvPr/>
        </p:nvSpPr>
        <p:spPr>
          <a:xfrm>
            <a:off x="-1" y="6470073"/>
            <a:ext cx="7994073" cy="369332"/>
          </a:xfrm>
          <a:prstGeom prst="rect">
            <a:avLst/>
          </a:prstGeom>
          <a:noFill/>
        </p:spPr>
        <p:txBody>
          <a:bodyPr wrap="square" rtlCol="0">
            <a:spAutoFit/>
          </a:bodyPr>
          <a:lstStyle/>
          <a:p>
            <a:r>
              <a:rPr lang="en-CA" dirty="0">
                <a:hlinkClick r:id="rId2"/>
              </a:rPr>
              <a:t>https://developer.android.com/topic/performance/background-optimization</a:t>
            </a:r>
            <a:endParaRPr lang="en-CA" dirty="0"/>
          </a:p>
        </p:txBody>
      </p:sp>
    </p:spTree>
    <p:extLst>
      <p:ext uri="{BB962C8B-B14F-4D97-AF65-F5344CB8AC3E}">
        <p14:creationId xmlns:p14="http://schemas.microsoft.com/office/powerpoint/2010/main" val="1350459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87545" cy="1325563"/>
          </a:xfrm>
        </p:spPr>
        <p:txBody>
          <a:bodyPr/>
          <a:lstStyle/>
          <a:p>
            <a:r>
              <a:rPr lang="en-CA" dirty="0" smtClean="0"/>
              <a:t>Restrictions on receiving image/video broadcasts</a:t>
            </a:r>
            <a:endParaRPr lang="en-CA" dirty="0"/>
          </a:p>
        </p:txBody>
      </p:sp>
      <p:sp>
        <p:nvSpPr>
          <p:cNvPr id="3" name="Content Placeholder 2"/>
          <p:cNvSpPr>
            <a:spLocks noGrp="1"/>
          </p:cNvSpPr>
          <p:nvPr>
            <p:ph idx="1"/>
          </p:nvPr>
        </p:nvSpPr>
        <p:spPr>
          <a:xfrm>
            <a:off x="561109" y="1593273"/>
            <a:ext cx="5325341" cy="4876800"/>
          </a:xfrm>
        </p:spPr>
        <p:txBody>
          <a:bodyPr>
            <a:normAutofit fontScale="77500" lnSpcReduction="20000"/>
          </a:bodyPr>
          <a:lstStyle/>
          <a:p>
            <a:r>
              <a:rPr lang="en-CA" dirty="0" smtClean="0"/>
              <a:t>In Android 7.0, apps are not able to send or receive ACTION_NEW_PICTURE or ACTION_NEW_VIDEO broadcasts, this restriction helps alleviate performance issues when several apps wake up simultaneously to process new image or video</a:t>
            </a:r>
          </a:p>
          <a:p>
            <a:r>
              <a:rPr lang="en-CA" dirty="0" smtClean="0"/>
              <a:t>Instead we use </a:t>
            </a:r>
            <a:r>
              <a:rPr lang="en-CA" dirty="0" err="1" smtClean="0"/>
              <a:t>JobInfo</a:t>
            </a:r>
            <a:r>
              <a:rPr lang="en-CA" dirty="0" smtClean="0"/>
              <a:t> and </a:t>
            </a:r>
            <a:r>
              <a:rPr lang="en-CA" dirty="0" err="1" smtClean="0"/>
              <a:t>JobParameters</a:t>
            </a:r>
            <a:r>
              <a:rPr lang="en-CA" dirty="0" smtClean="0"/>
              <a:t> as an alternate solution</a:t>
            </a:r>
          </a:p>
          <a:p>
            <a:r>
              <a:rPr lang="en-CA" dirty="0" smtClean="0"/>
              <a:t>Trigger Jobs on Content URI changes:</a:t>
            </a:r>
          </a:p>
          <a:p>
            <a:pPr lvl="1"/>
            <a:r>
              <a:rPr lang="en-CA" dirty="0" smtClean="0"/>
              <a:t>To trigger jobs on content URI changes, Android 7.0 extends </a:t>
            </a:r>
            <a:r>
              <a:rPr lang="en-CA" dirty="0" err="1" smtClean="0"/>
              <a:t>JobInfo</a:t>
            </a:r>
            <a:r>
              <a:rPr lang="en-CA" dirty="0" smtClean="0"/>
              <a:t> API with following methods</a:t>
            </a:r>
          </a:p>
          <a:p>
            <a:pPr lvl="2"/>
            <a:r>
              <a:rPr lang="en-CA" dirty="0" err="1" smtClean="0"/>
              <a:t>JobInfo</a:t>
            </a:r>
            <a:r>
              <a:rPr lang="en-CA" dirty="0" err="1" smtClean="0"/>
              <a:t>.TriggerContentUri</a:t>
            </a:r>
            <a:r>
              <a:rPr lang="en-CA" dirty="0" smtClean="0"/>
              <a:t>() – encapsulate parameters required to trigger a job on content URI changes</a:t>
            </a:r>
          </a:p>
          <a:p>
            <a:pPr lvl="2"/>
            <a:r>
              <a:rPr lang="en-CA" dirty="0" err="1" smtClean="0"/>
              <a:t>JobInfo.Builder.addTriggerContentUri</a:t>
            </a:r>
            <a:r>
              <a:rPr lang="en-CA" dirty="0" smtClean="0"/>
              <a:t>() – passes a </a:t>
            </a:r>
            <a:r>
              <a:rPr lang="en-CA" dirty="0" err="1" smtClean="0"/>
              <a:t>TriggerContentUri</a:t>
            </a:r>
            <a:r>
              <a:rPr lang="en-CA" dirty="0" smtClean="0"/>
              <a:t> object to </a:t>
            </a:r>
            <a:r>
              <a:rPr lang="en-CA" dirty="0" err="1" smtClean="0"/>
              <a:t>JobInfo</a:t>
            </a:r>
            <a:r>
              <a:rPr lang="en-CA" dirty="0" smtClean="0"/>
              <a:t>. A </a:t>
            </a:r>
            <a:r>
              <a:rPr lang="en-CA" dirty="0" err="1" smtClean="0"/>
              <a:t>ContentObserver</a:t>
            </a:r>
            <a:r>
              <a:rPr lang="en-CA" dirty="0" smtClean="0"/>
              <a:t> monitors the encapsulated content URI.</a:t>
            </a:r>
            <a:endParaRPr lang="en-CA" dirty="0"/>
          </a:p>
        </p:txBody>
      </p:sp>
      <p:sp>
        <p:nvSpPr>
          <p:cNvPr id="4" name="TextBox 3"/>
          <p:cNvSpPr txBox="1"/>
          <p:nvPr/>
        </p:nvSpPr>
        <p:spPr>
          <a:xfrm>
            <a:off x="-1" y="6470073"/>
            <a:ext cx="7994073" cy="369332"/>
          </a:xfrm>
          <a:prstGeom prst="rect">
            <a:avLst/>
          </a:prstGeom>
          <a:noFill/>
        </p:spPr>
        <p:txBody>
          <a:bodyPr wrap="square" rtlCol="0">
            <a:spAutoFit/>
          </a:bodyPr>
          <a:lstStyle/>
          <a:p>
            <a:r>
              <a:rPr lang="en-CA" dirty="0">
                <a:hlinkClick r:id="rId2"/>
              </a:rPr>
              <a:t>https://developer.android.com/topic/performance/background-optimization</a:t>
            </a:r>
            <a:endParaRPr lang="en-CA" dirty="0"/>
          </a:p>
        </p:txBody>
      </p:sp>
      <p:pic>
        <p:nvPicPr>
          <p:cNvPr id="5" name="Picture 4"/>
          <p:cNvPicPr>
            <a:picLocks noChangeAspect="1"/>
          </p:cNvPicPr>
          <p:nvPr/>
        </p:nvPicPr>
        <p:blipFill>
          <a:blip r:embed="rId3"/>
          <a:stretch>
            <a:fillRect/>
          </a:stretch>
        </p:blipFill>
        <p:spPr>
          <a:xfrm>
            <a:off x="5886450" y="1904711"/>
            <a:ext cx="6305550" cy="2276475"/>
          </a:xfrm>
          <a:prstGeom prst="rect">
            <a:avLst/>
          </a:prstGeom>
        </p:spPr>
      </p:pic>
      <p:sp>
        <p:nvSpPr>
          <p:cNvPr id="6" name="TextBox 5"/>
          <p:cNvSpPr txBox="1"/>
          <p:nvPr/>
        </p:nvSpPr>
        <p:spPr>
          <a:xfrm>
            <a:off x="6608618" y="4281055"/>
            <a:ext cx="5583382" cy="1477328"/>
          </a:xfrm>
          <a:prstGeom prst="rect">
            <a:avLst/>
          </a:prstGeom>
          <a:noFill/>
        </p:spPr>
        <p:txBody>
          <a:bodyPr wrap="square" rtlCol="0">
            <a:spAutoFit/>
          </a:bodyPr>
          <a:lstStyle/>
          <a:p>
            <a:r>
              <a:rPr lang="en-CA" dirty="0" smtClean="0"/>
              <a:t>Example: schedule a job to trigger when the system reports a change to content URI ‘MEDIA_URI’. When the system reports a change in the specified content URI, the app receives a callback and </a:t>
            </a:r>
            <a:r>
              <a:rPr lang="en-CA" dirty="0" err="1" smtClean="0"/>
              <a:t>JobParameters</a:t>
            </a:r>
            <a:r>
              <a:rPr lang="en-CA" dirty="0" smtClean="0"/>
              <a:t> object is passed to </a:t>
            </a:r>
            <a:r>
              <a:rPr lang="en-CA" dirty="0" err="1" smtClean="0"/>
              <a:t>onStartJob</a:t>
            </a:r>
            <a:r>
              <a:rPr lang="en-CA" dirty="0" smtClean="0"/>
              <a:t>() method in </a:t>
            </a:r>
            <a:r>
              <a:rPr lang="en-CA" dirty="0" err="1" smtClean="0"/>
              <a:t>MediaContentJob.class</a:t>
            </a:r>
            <a:endParaRPr lang="en-CA" dirty="0"/>
          </a:p>
        </p:txBody>
      </p:sp>
    </p:spTree>
    <p:extLst>
      <p:ext uri="{BB962C8B-B14F-4D97-AF65-F5344CB8AC3E}">
        <p14:creationId xmlns:p14="http://schemas.microsoft.com/office/powerpoint/2010/main" val="2342618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27" y="365125"/>
            <a:ext cx="11956473" cy="1325563"/>
          </a:xfrm>
        </p:spPr>
        <p:txBody>
          <a:bodyPr/>
          <a:lstStyle/>
          <a:p>
            <a:r>
              <a:rPr lang="en-CA" dirty="0" smtClean="0"/>
              <a:t>Determine which content authorities triggered a job</a:t>
            </a:r>
            <a:endParaRPr lang="en-CA" dirty="0"/>
          </a:p>
        </p:txBody>
      </p:sp>
      <p:sp>
        <p:nvSpPr>
          <p:cNvPr id="3" name="Content Placeholder 2"/>
          <p:cNvSpPr>
            <a:spLocks noGrp="1"/>
          </p:cNvSpPr>
          <p:nvPr>
            <p:ph idx="1"/>
          </p:nvPr>
        </p:nvSpPr>
        <p:spPr>
          <a:xfrm>
            <a:off x="838200" y="1825625"/>
            <a:ext cx="6310745" cy="4351338"/>
          </a:xfrm>
        </p:spPr>
        <p:txBody>
          <a:bodyPr>
            <a:normAutofit lnSpcReduction="10000"/>
          </a:bodyPr>
          <a:lstStyle/>
          <a:p>
            <a:r>
              <a:rPr lang="en-CA" dirty="0" err="1" smtClean="0"/>
              <a:t>JobParameters</a:t>
            </a:r>
            <a:r>
              <a:rPr lang="en-CA" dirty="0" smtClean="0"/>
              <a:t> allows your app to receive useful information about what content authorities and URIs triggered the job:</a:t>
            </a:r>
          </a:p>
          <a:p>
            <a:pPr lvl="1"/>
            <a:r>
              <a:rPr lang="en-CA" dirty="0" smtClean="0"/>
              <a:t>Uri[] </a:t>
            </a:r>
            <a:r>
              <a:rPr lang="en-CA" dirty="0" err="1" smtClean="0"/>
              <a:t>getTriggeredContentUris</a:t>
            </a:r>
            <a:r>
              <a:rPr lang="en-CA" dirty="0" smtClean="0"/>
              <a:t>() – return an array of URIs that have triggered the job, will be null if no URIs have triggered the job (this occurs if job was triggered due to deadline or some other reason)</a:t>
            </a:r>
          </a:p>
          <a:p>
            <a:pPr lvl="1"/>
            <a:r>
              <a:rPr lang="en-CA" dirty="0" smtClean="0"/>
              <a:t>String[] </a:t>
            </a:r>
            <a:r>
              <a:rPr lang="en-CA" dirty="0" err="1" smtClean="0"/>
              <a:t>getTriggeredContentAuthorities</a:t>
            </a:r>
            <a:r>
              <a:rPr lang="en-CA" dirty="0" smtClean="0"/>
              <a:t>() – return a string array of content authorities that have triggered the job.</a:t>
            </a:r>
            <a:endParaRPr lang="en-CA" dirty="0"/>
          </a:p>
        </p:txBody>
      </p:sp>
      <p:sp>
        <p:nvSpPr>
          <p:cNvPr id="4" name="TextBox 3"/>
          <p:cNvSpPr txBox="1"/>
          <p:nvPr/>
        </p:nvSpPr>
        <p:spPr>
          <a:xfrm>
            <a:off x="-1" y="6470073"/>
            <a:ext cx="7994073" cy="369332"/>
          </a:xfrm>
          <a:prstGeom prst="rect">
            <a:avLst/>
          </a:prstGeom>
          <a:noFill/>
        </p:spPr>
        <p:txBody>
          <a:bodyPr wrap="square" rtlCol="0">
            <a:spAutoFit/>
          </a:bodyPr>
          <a:lstStyle/>
          <a:p>
            <a:r>
              <a:rPr lang="en-CA" dirty="0">
                <a:hlinkClick r:id="rId2"/>
              </a:rPr>
              <a:t>https://developer.android.com/topic/performance/background-optimization</a:t>
            </a:r>
            <a:endParaRPr lang="en-CA" dirty="0"/>
          </a:p>
        </p:txBody>
      </p:sp>
      <p:pic>
        <p:nvPicPr>
          <p:cNvPr id="5" name="Picture 4"/>
          <p:cNvPicPr>
            <a:picLocks noChangeAspect="1"/>
          </p:cNvPicPr>
          <p:nvPr/>
        </p:nvPicPr>
        <p:blipFill>
          <a:blip r:embed="rId3"/>
          <a:stretch>
            <a:fillRect/>
          </a:stretch>
        </p:blipFill>
        <p:spPr>
          <a:xfrm>
            <a:off x="7696200" y="1271588"/>
            <a:ext cx="4495800" cy="4905375"/>
          </a:xfrm>
          <a:prstGeom prst="rect">
            <a:avLst/>
          </a:prstGeom>
        </p:spPr>
      </p:pic>
      <p:sp>
        <p:nvSpPr>
          <p:cNvPr id="6" name="TextBox 5"/>
          <p:cNvSpPr txBox="1"/>
          <p:nvPr/>
        </p:nvSpPr>
        <p:spPr>
          <a:xfrm>
            <a:off x="7426036" y="5925278"/>
            <a:ext cx="4765964" cy="923330"/>
          </a:xfrm>
          <a:prstGeom prst="rect">
            <a:avLst/>
          </a:prstGeom>
          <a:noFill/>
        </p:spPr>
        <p:txBody>
          <a:bodyPr wrap="square" rtlCol="0">
            <a:spAutoFit/>
          </a:bodyPr>
          <a:lstStyle/>
          <a:p>
            <a:r>
              <a:rPr lang="en-CA" dirty="0" smtClean="0"/>
              <a:t>Example: override </a:t>
            </a:r>
            <a:r>
              <a:rPr lang="en-CA" dirty="0" err="1" smtClean="0"/>
              <a:t>JobService.onStartJob</a:t>
            </a:r>
            <a:r>
              <a:rPr lang="en-CA" dirty="0" smtClean="0"/>
              <a:t>() and record content authorities and URIs that have triggered the job</a:t>
            </a:r>
            <a:endParaRPr lang="en-CA" dirty="0"/>
          </a:p>
        </p:txBody>
      </p:sp>
    </p:spTree>
    <p:extLst>
      <p:ext uri="{BB962C8B-B14F-4D97-AF65-F5344CB8AC3E}">
        <p14:creationId xmlns:p14="http://schemas.microsoft.com/office/powerpoint/2010/main" val="962812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Further optimizations:</a:t>
            </a:r>
            <a:endParaRPr lang="en-CA" dirty="0"/>
          </a:p>
        </p:txBody>
      </p:sp>
      <p:sp>
        <p:nvSpPr>
          <p:cNvPr id="3" name="Content Placeholder 2"/>
          <p:cNvSpPr>
            <a:spLocks noGrp="1"/>
          </p:cNvSpPr>
          <p:nvPr>
            <p:ph idx="1"/>
          </p:nvPr>
        </p:nvSpPr>
        <p:spPr/>
        <p:txBody>
          <a:bodyPr/>
          <a:lstStyle/>
          <a:p>
            <a:r>
              <a:rPr lang="en-CA" dirty="0" smtClean="0"/>
              <a:t>Optimizing your app to run </a:t>
            </a:r>
            <a:r>
              <a:rPr lang="en-CA" dirty="0" smtClean="0"/>
              <a:t>on low memory devices and conditions can improve performance and user experience. </a:t>
            </a:r>
          </a:p>
          <a:p>
            <a:r>
              <a:rPr lang="en-CA" dirty="0" smtClean="0"/>
              <a:t>Remove dependencies on background services and manifest-registered implicit broadcast receivers, if possible, optimize your app to run without background processes entirely </a:t>
            </a:r>
          </a:p>
          <a:p>
            <a:r>
              <a:rPr lang="en-CA" dirty="0" smtClean="0"/>
              <a:t>Can simulate conditions where implicit broadcasts and background services are unavailable in the android debug bridge (ADB):</a:t>
            </a:r>
          </a:p>
          <a:p>
            <a:endParaRPr lang="en-CA" dirty="0"/>
          </a:p>
        </p:txBody>
      </p:sp>
      <p:sp>
        <p:nvSpPr>
          <p:cNvPr id="4" name="TextBox 3"/>
          <p:cNvSpPr txBox="1"/>
          <p:nvPr/>
        </p:nvSpPr>
        <p:spPr>
          <a:xfrm>
            <a:off x="-1" y="6470073"/>
            <a:ext cx="7994073" cy="369332"/>
          </a:xfrm>
          <a:prstGeom prst="rect">
            <a:avLst/>
          </a:prstGeom>
          <a:noFill/>
        </p:spPr>
        <p:txBody>
          <a:bodyPr wrap="square" rtlCol="0">
            <a:spAutoFit/>
          </a:bodyPr>
          <a:lstStyle/>
          <a:p>
            <a:r>
              <a:rPr lang="en-CA" dirty="0">
                <a:hlinkClick r:id="rId2"/>
              </a:rPr>
              <a:t>https://developer.android.com/topic/performance/background-optimization</a:t>
            </a:r>
            <a:endParaRPr lang="en-CA" dirty="0"/>
          </a:p>
        </p:txBody>
      </p:sp>
      <p:pic>
        <p:nvPicPr>
          <p:cNvPr id="7" name="Picture 6"/>
          <p:cNvPicPr>
            <a:picLocks noChangeAspect="1"/>
          </p:cNvPicPr>
          <p:nvPr/>
        </p:nvPicPr>
        <p:blipFill>
          <a:blip r:embed="rId3"/>
          <a:stretch>
            <a:fillRect/>
          </a:stretch>
        </p:blipFill>
        <p:spPr>
          <a:xfrm>
            <a:off x="982807" y="5025737"/>
            <a:ext cx="4933950" cy="381000"/>
          </a:xfrm>
          <a:prstGeom prst="rect">
            <a:avLst/>
          </a:prstGeom>
        </p:spPr>
      </p:pic>
      <p:pic>
        <p:nvPicPr>
          <p:cNvPr id="8" name="Picture 7"/>
          <p:cNvPicPr>
            <a:picLocks noChangeAspect="1"/>
          </p:cNvPicPr>
          <p:nvPr/>
        </p:nvPicPr>
        <p:blipFill>
          <a:blip r:embed="rId4"/>
          <a:stretch>
            <a:fillRect/>
          </a:stretch>
        </p:blipFill>
        <p:spPr>
          <a:xfrm>
            <a:off x="1059007" y="5620400"/>
            <a:ext cx="4781550" cy="342900"/>
          </a:xfrm>
          <a:prstGeom prst="rect">
            <a:avLst/>
          </a:prstGeom>
        </p:spPr>
      </p:pic>
      <p:sp>
        <p:nvSpPr>
          <p:cNvPr id="9" name="TextBox 8"/>
          <p:cNvSpPr txBox="1"/>
          <p:nvPr/>
        </p:nvSpPr>
        <p:spPr>
          <a:xfrm>
            <a:off x="6096000" y="5037405"/>
            <a:ext cx="5624945" cy="369332"/>
          </a:xfrm>
          <a:prstGeom prst="rect">
            <a:avLst/>
          </a:prstGeom>
          <a:noFill/>
        </p:spPr>
        <p:txBody>
          <a:bodyPr wrap="square" rtlCol="0">
            <a:spAutoFit/>
          </a:bodyPr>
          <a:lstStyle/>
          <a:p>
            <a:r>
              <a:rPr lang="en-CA" dirty="0" smtClean="0"/>
              <a:t>Disable implicit broadcasts/background services</a:t>
            </a:r>
            <a:endParaRPr lang="en-CA" dirty="0"/>
          </a:p>
        </p:txBody>
      </p:sp>
      <p:sp>
        <p:nvSpPr>
          <p:cNvPr id="10" name="TextBox 9"/>
          <p:cNvSpPr txBox="1"/>
          <p:nvPr/>
        </p:nvSpPr>
        <p:spPr>
          <a:xfrm>
            <a:off x="6096000" y="5620400"/>
            <a:ext cx="5624945" cy="369332"/>
          </a:xfrm>
          <a:prstGeom prst="rect">
            <a:avLst/>
          </a:prstGeom>
          <a:noFill/>
        </p:spPr>
        <p:txBody>
          <a:bodyPr wrap="square" rtlCol="0">
            <a:spAutoFit/>
          </a:bodyPr>
          <a:lstStyle/>
          <a:p>
            <a:r>
              <a:rPr lang="en-CA" dirty="0" smtClean="0"/>
              <a:t>Re-enable</a:t>
            </a:r>
            <a:endParaRPr lang="en-CA" dirty="0"/>
          </a:p>
        </p:txBody>
      </p:sp>
    </p:spTree>
    <p:extLst>
      <p:ext uri="{BB962C8B-B14F-4D97-AF65-F5344CB8AC3E}">
        <p14:creationId xmlns:p14="http://schemas.microsoft.com/office/powerpoint/2010/main" val="2293381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Guide to background processing</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Every app has a main thread that handles the UI, measures and draws Views, coordinates user action and receives/acts on lifecycle events</a:t>
            </a:r>
          </a:p>
          <a:p>
            <a:r>
              <a:rPr lang="en-CA" dirty="0" smtClean="0"/>
              <a:t>If too much is happening in the main thread (UI thread), the app appears to freeze or slow down, creating undesirable user experience</a:t>
            </a:r>
          </a:p>
          <a:p>
            <a:r>
              <a:rPr lang="en-CA" dirty="0" smtClean="0"/>
              <a:t>Long running operations (disk access, bitmap decoding, network requests) should be done on a separate background thread (anything that takes more than a few milliseconds)</a:t>
            </a:r>
          </a:p>
          <a:p>
            <a:r>
              <a:rPr lang="en-CA" dirty="0" smtClean="0"/>
              <a:t>Some tasks can be performed in another thread while the user continues to interact with the app, but some apps may run tasks even when the user has left the app (synching periodically with background server, fetching new content within the app, </a:t>
            </a:r>
            <a:r>
              <a:rPr lang="en-CA" dirty="0" err="1" smtClean="0"/>
              <a:t>etc</a:t>
            </a:r>
            <a:r>
              <a:rPr lang="en-CA" dirty="0" smtClean="0"/>
              <a:t>)</a:t>
            </a:r>
          </a:p>
          <a:p>
            <a:r>
              <a:rPr lang="en-CA" dirty="0" smtClean="0"/>
              <a:t>This presentation will teach you how to most effectively handle these cases where the user has left the app, but the app continues to run in the background (background processing)</a:t>
            </a:r>
          </a:p>
          <a:p>
            <a:endParaRPr lang="en-CA" dirty="0"/>
          </a:p>
        </p:txBody>
      </p:sp>
      <p:sp>
        <p:nvSpPr>
          <p:cNvPr id="4" name="TextBox 3"/>
          <p:cNvSpPr txBox="1"/>
          <p:nvPr/>
        </p:nvSpPr>
        <p:spPr>
          <a:xfrm>
            <a:off x="207818" y="6488668"/>
            <a:ext cx="7620000" cy="369332"/>
          </a:xfrm>
          <a:prstGeom prst="rect">
            <a:avLst/>
          </a:prstGeom>
          <a:noFill/>
        </p:spPr>
        <p:txBody>
          <a:bodyPr wrap="square" rtlCol="0">
            <a:spAutoFit/>
          </a:bodyPr>
          <a:lstStyle/>
          <a:p>
            <a:r>
              <a:rPr lang="en-CA" dirty="0" smtClean="0">
                <a:hlinkClick r:id="rId2"/>
              </a:rPr>
              <a:t>https://developer.android.com/guide/background</a:t>
            </a:r>
            <a:endParaRPr lang="en-CA" dirty="0"/>
          </a:p>
        </p:txBody>
      </p:sp>
    </p:spTree>
    <p:extLst>
      <p:ext uri="{BB962C8B-B14F-4D97-AF65-F5344CB8AC3E}">
        <p14:creationId xmlns:p14="http://schemas.microsoft.com/office/powerpoint/2010/main" val="2558947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Challenges in background processing</a:t>
            </a:r>
            <a:endParaRPr lang="en-CA" dirty="0"/>
          </a:p>
        </p:txBody>
      </p:sp>
      <p:sp>
        <p:nvSpPr>
          <p:cNvPr id="3" name="Content Placeholder 2"/>
          <p:cNvSpPr>
            <a:spLocks noGrp="1"/>
          </p:cNvSpPr>
          <p:nvPr>
            <p:ph idx="1"/>
          </p:nvPr>
        </p:nvSpPr>
        <p:spPr/>
        <p:txBody>
          <a:bodyPr>
            <a:normAutofit fontScale="92500"/>
          </a:bodyPr>
          <a:lstStyle/>
          <a:p>
            <a:r>
              <a:rPr lang="en-CA" dirty="0" smtClean="0"/>
              <a:t>Background tasks consume CPU, RAM, and battery, which can affect the device’s overall function if not handled correctly</a:t>
            </a:r>
          </a:p>
          <a:p>
            <a:r>
              <a:rPr lang="en-CA" dirty="0" smtClean="0"/>
              <a:t>Android restricts background work when the app is not visible to the user:</a:t>
            </a:r>
          </a:p>
          <a:p>
            <a:pPr lvl="1"/>
            <a:r>
              <a:rPr lang="en-CA" b="1" dirty="0" smtClean="0"/>
              <a:t>Doze mode </a:t>
            </a:r>
            <a:r>
              <a:rPr lang="en-CA" dirty="0" smtClean="0"/>
              <a:t>(Android 6.0) – restricts app behavior when the screen is off, and device is stationary.</a:t>
            </a:r>
          </a:p>
          <a:p>
            <a:pPr lvl="1"/>
            <a:r>
              <a:rPr lang="en-CA" b="1" dirty="0" smtClean="0"/>
              <a:t>Standby</a:t>
            </a:r>
            <a:r>
              <a:rPr lang="en-CA" dirty="0" smtClean="0"/>
              <a:t> (Android 6.0) – puts unused applications into a special state restricting their network access, jobs, and syncs</a:t>
            </a:r>
          </a:p>
          <a:p>
            <a:pPr lvl="1"/>
            <a:r>
              <a:rPr lang="en-CA" b="1" dirty="0" smtClean="0"/>
              <a:t>Limited implicit broadcasts </a:t>
            </a:r>
            <a:r>
              <a:rPr lang="en-CA" dirty="0" smtClean="0"/>
              <a:t>(Android 7.0) and doze-on-the-go</a:t>
            </a:r>
          </a:p>
          <a:p>
            <a:pPr lvl="1"/>
            <a:r>
              <a:rPr lang="en-CA" dirty="0" smtClean="0"/>
              <a:t>Android 8.0 </a:t>
            </a:r>
            <a:r>
              <a:rPr lang="en-CA" b="1" dirty="0" smtClean="0"/>
              <a:t>further</a:t>
            </a:r>
            <a:r>
              <a:rPr lang="en-CA" dirty="0" smtClean="0"/>
              <a:t> </a:t>
            </a:r>
            <a:r>
              <a:rPr lang="en-CA" b="1" dirty="0" smtClean="0"/>
              <a:t>limits background behavior </a:t>
            </a:r>
            <a:r>
              <a:rPr lang="en-CA" dirty="0" smtClean="0"/>
              <a:t>(reduced location access from background, releasing cached </a:t>
            </a:r>
            <a:r>
              <a:rPr lang="en-CA" dirty="0" err="1" smtClean="0"/>
              <a:t>wakelocks</a:t>
            </a:r>
            <a:r>
              <a:rPr lang="en-CA" dirty="0" smtClean="0"/>
              <a:t>)</a:t>
            </a:r>
          </a:p>
          <a:p>
            <a:pPr lvl="1"/>
            <a:r>
              <a:rPr lang="en-CA" dirty="0" smtClean="0"/>
              <a:t>Android 9.0 introduced </a:t>
            </a:r>
            <a:r>
              <a:rPr lang="en-CA" b="1" dirty="0" smtClean="0"/>
              <a:t>App Standby Buckets</a:t>
            </a:r>
            <a:r>
              <a:rPr lang="en-CA" dirty="0" smtClean="0"/>
              <a:t>, which dynamically prioritizes app requests for resources based on app usage patterns</a:t>
            </a:r>
            <a:endParaRPr lang="en-CA" dirty="0"/>
          </a:p>
        </p:txBody>
      </p:sp>
      <p:sp>
        <p:nvSpPr>
          <p:cNvPr id="4" name="TextBox 3"/>
          <p:cNvSpPr txBox="1"/>
          <p:nvPr/>
        </p:nvSpPr>
        <p:spPr>
          <a:xfrm>
            <a:off x="207818" y="6488668"/>
            <a:ext cx="7620000" cy="369332"/>
          </a:xfrm>
          <a:prstGeom prst="rect">
            <a:avLst/>
          </a:prstGeom>
          <a:noFill/>
        </p:spPr>
        <p:txBody>
          <a:bodyPr wrap="square" rtlCol="0">
            <a:spAutoFit/>
          </a:bodyPr>
          <a:lstStyle/>
          <a:p>
            <a:r>
              <a:rPr lang="en-CA" dirty="0" smtClean="0">
                <a:hlinkClick r:id="rId2"/>
              </a:rPr>
              <a:t>https://developer.android.com/guide/background</a:t>
            </a:r>
            <a:endParaRPr lang="en-CA" dirty="0"/>
          </a:p>
        </p:txBody>
      </p:sp>
    </p:spTree>
    <p:extLst>
      <p:ext uri="{BB962C8B-B14F-4D97-AF65-F5344CB8AC3E}">
        <p14:creationId xmlns:p14="http://schemas.microsoft.com/office/powerpoint/2010/main" val="3345759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Choosing the right solution for your work:</a:t>
            </a:r>
            <a:endParaRPr lang="en-CA" dirty="0"/>
          </a:p>
        </p:txBody>
      </p:sp>
      <p:sp>
        <p:nvSpPr>
          <p:cNvPr id="3" name="Content Placeholder 2"/>
          <p:cNvSpPr>
            <a:spLocks noGrp="1"/>
          </p:cNvSpPr>
          <p:nvPr>
            <p:ph idx="1"/>
          </p:nvPr>
        </p:nvSpPr>
        <p:spPr>
          <a:xfrm>
            <a:off x="838200" y="1825625"/>
            <a:ext cx="5382491" cy="4351338"/>
          </a:xfrm>
        </p:spPr>
        <p:txBody>
          <a:bodyPr>
            <a:normAutofit fontScale="77500" lnSpcReduction="20000"/>
          </a:bodyPr>
          <a:lstStyle/>
          <a:p>
            <a:r>
              <a:rPr lang="en-CA" b="1" dirty="0" smtClean="0"/>
              <a:t>Can the work be deferred, or does it need to happen now? </a:t>
            </a:r>
            <a:r>
              <a:rPr lang="en-CA" dirty="0" smtClean="0"/>
              <a:t>Example: user clicks a button to fetch data from server – this must be done now. Updating a log, however, can be done anytime.</a:t>
            </a:r>
          </a:p>
          <a:p>
            <a:r>
              <a:rPr lang="en-CA" b="1" dirty="0" smtClean="0"/>
              <a:t>Is the work dependent on system conditions? </a:t>
            </a:r>
            <a:r>
              <a:rPr lang="en-CA" dirty="0" smtClean="0"/>
              <a:t>For example, are your background tasks better suited to running while the device is plugged in and idle, such as when you need to compress some data or deliver updates?</a:t>
            </a:r>
          </a:p>
          <a:p>
            <a:r>
              <a:rPr lang="en-CA" b="1" dirty="0" smtClean="0"/>
              <a:t>Does the work need to happen at a precise time? </a:t>
            </a:r>
            <a:r>
              <a:rPr lang="en-CA" dirty="0" smtClean="0"/>
              <a:t>Calendar notifications need to be precise, other jobs not so much. </a:t>
            </a:r>
            <a:endParaRPr lang="en-CA" dirty="0"/>
          </a:p>
        </p:txBody>
      </p:sp>
      <p:sp>
        <p:nvSpPr>
          <p:cNvPr id="4" name="TextBox 3"/>
          <p:cNvSpPr txBox="1"/>
          <p:nvPr/>
        </p:nvSpPr>
        <p:spPr>
          <a:xfrm>
            <a:off x="207818" y="6488668"/>
            <a:ext cx="7620000" cy="369332"/>
          </a:xfrm>
          <a:prstGeom prst="rect">
            <a:avLst/>
          </a:prstGeom>
          <a:noFill/>
        </p:spPr>
        <p:txBody>
          <a:bodyPr wrap="square" rtlCol="0">
            <a:spAutoFit/>
          </a:bodyPr>
          <a:lstStyle/>
          <a:p>
            <a:r>
              <a:rPr lang="en-CA" dirty="0" smtClean="0">
                <a:hlinkClick r:id="rId2"/>
              </a:rPr>
              <a:t>https://developer.android.com/guide/background</a:t>
            </a:r>
            <a:endParaRPr lang="en-CA" dirty="0"/>
          </a:p>
        </p:txBody>
      </p:sp>
      <p:pic>
        <p:nvPicPr>
          <p:cNvPr id="9" name="Picture 8"/>
          <p:cNvPicPr>
            <a:picLocks noChangeAspect="1"/>
          </p:cNvPicPr>
          <p:nvPr/>
        </p:nvPicPr>
        <p:blipFill>
          <a:blip r:embed="rId3"/>
          <a:stretch>
            <a:fillRect/>
          </a:stretch>
        </p:blipFill>
        <p:spPr>
          <a:xfrm>
            <a:off x="6924673" y="1552532"/>
            <a:ext cx="4533035" cy="5074293"/>
          </a:xfrm>
          <a:prstGeom prst="rect">
            <a:avLst/>
          </a:prstGeom>
        </p:spPr>
      </p:pic>
    </p:spTree>
    <p:extLst>
      <p:ext uri="{BB962C8B-B14F-4D97-AF65-F5344CB8AC3E}">
        <p14:creationId xmlns:p14="http://schemas.microsoft.com/office/powerpoint/2010/main" val="371470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Different approaches to background work:</a:t>
            </a:r>
            <a:endParaRPr lang="en-CA" dirty="0"/>
          </a:p>
        </p:txBody>
      </p:sp>
      <p:sp>
        <p:nvSpPr>
          <p:cNvPr id="3" name="Content Placeholder 2"/>
          <p:cNvSpPr>
            <a:spLocks noGrp="1"/>
          </p:cNvSpPr>
          <p:nvPr>
            <p:ph idx="1"/>
          </p:nvPr>
        </p:nvSpPr>
        <p:spPr>
          <a:xfrm>
            <a:off x="838200" y="1825625"/>
            <a:ext cx="10515600" cy="4436630"/>
          </a:xfrm>
        </p:spPr>
        <p:txBody>
          <a:bodyPr>
            <a:normAutofit fontScale="77500" lnSpcReduction="20000"/>
          </a:bodyPr>
          <a:lstStyle/>
          <a:p>
            <a:r>
              <a:rPr lang="en-CA" b="1" dirty="0" err="1" smtClean="0"/>
              <a:t>WorkManager</a:t>
            </a:r>
            <a:r>
              <a:rPr lang="en-CA" dirty="0" smtClean="0"/>
              <a:t> – for work that is deferrable (doesn’t need to run now) and expected to run even if your device/application restarts, use </a:t>
            </a:r>
            <a:r>
              <a:rPr lang="en-CA" dirty="0" err="1" smtClean="0"/>
              <a:t>WorkManager</a:t>
            </a:r>
            <a:r>
              <a:rPr lang="en-CA" dirty="0" smtClean="0"/>
              <a:t>. </a:t>
            </a:r>
            <a:r>
              <a:rPr lang="en-CA" dirty="0" err="1" smtClean="0"/>
              <a:t>WorkManager</a:t>
            </a:r>
            <a:r>
              <a:rPr lang="en-CA" dirty="0" smtClean="0"/>
              <a:t> is an Android library that gracefully runs deferrable background work when the work’s conditions (such as network availability and power) are satisfied</a:t>
            </a:r>
          </a:p>
          <a:p>
            <a:r>
              <a:rPr lang="en-CA" b="1" dirty="0" smtClean="0"/>
              <a:t>Foreground</a:t>
            </a:r>
            <a:r>
              <a:rPr lang="en-CA" dirty="0" smtClean="0"/>
              <a:t> </a:t>
            </a:r>
            <a:r>
              <a:rPr lang="en-CA" b="1" dirty="0" smtClean="0"/>
              <a:t>services</a:t>
            </a:r>
            <a:r>
              <a:rPr lang="en-CA" dirty="0" smtClean="0"/>
              <a:t> – for user-initiated work that needs to run to completion and must execute immediately, use a foreground service. Foreground services are visible to users via a non-dismissible notification in the notification tray.</a:t>
            </a:r>
          </a:p>
          <a:p>
            <a:r>
              <a:rPr lang="en-CA" b="1" dirty="0" err="1" smtClean="0"/>
              <a:t>AlarmManager</a:t>
            </a:r>
            <a:r>
              <a:rPr lang="en-CA" dirty="0" smtClean="0"/>
              <a:t> – use when you need to run a job at a precise time. </a:t>
            </a:r>
            <a:r>
              <a:rPr lang="en-CA" dirty="0" err="1" smtClean="0"/>
              <a:t>AlarmManager</a:t>
            </a:r>
            <a:r>
              <a:rPr lang="en-CA" dirty="0" smtClean="0"/>
              <a:t> will launch your app if necessary to do the job at the time you specify. However, </a:t>
            </a:r>
            <a:r>
              <a:rPr lang="en-CA" dirty="0" err="1" smtClean="0"/>
              <a:t>WorkManager</a:t>
            </a:r>
            <a:r>
              <a:rPr lang="en-CA" dirty="0" smtClean="0"/>
              <a:t> is better at balancing system resources, so if you don’t need precise timing, use </a:t>
            </a:r>
            <a:r>
              <a:rPr lang="en-CA" dirty="0" err="1" smtClean="0"/>
              <a:t>WorkManager</a:t>
            </a:r>
            <a:r>
              <a:rPr lang="en-CA" dirty="0" smtClean="0"/>
              <a:t> instead.</a:t>
            </a:r>
          </a:p>
          <a:p>
            <a:r>
              <a:rPr lang="en-CA" b="1" dirty="0" err="1" smtClean="0"/>
              <a:t>DownloadManager</a:t>
            </a:r>
            <a:r>
              <a:rPr lang="en-CA" dirty="0" smtClean="0"/>
              <a:t> – use when your app is performing long-running HTTP downloads. </a:t>
            </a:r>
            <a:r>
              <a:rPr lang="en-CA" dirty="0" err="1" smtClean="0"/>
              <a:t>DownloadManager</a:t>
            </a:r>
            <a:r>
              <a:rPr lang="en-CA" dirty="0" smtClean="0"/>
              <a:t> conducts the download in the background, taking care of HTTP interactions and retrying downloads after connectivity failures/system reboots.</a:t>
            </a:r>
            <a:endParaRPr lang="en-CA" dirty="0"/>
          </a:p>
        </p:txBody>
      </p:sp>
      <p:sp>
        <p:nvSpPr>
          <p:cNvPr id="4" name="TextBox 3"/>
          <p:cNvSpPr txBox="1"/>
          <p:nvPr/>
        </p:nvSpPr>
        <p:spPr>
          <a:xfrm>
            <a:off x="207818" y="6488668"/>
            <a:ext cx="7620000" cy="369332"/>
          </a:xfrm>
          <a:prstGeom prst="rect">
            <a:avLst/>
          </a:prstGeom>
          <a:noFill/>
        </p:spPr>
        <p:txBody>
          <a:bodyPr wrap="square" rtlCol="0">
            <a:spAutoFit/>
          </a:bodyPr>
          <a:lstStyle/>
          <a:p>
            <a:r>
              <a:rPr lang="en-CA" dirty="0" smtClean="0">
                <a:hlinkClick r:id="rId2"/>
              </a:rPr>
              <a:t>https://developer.android.com/guide/background</a:t>
            </a:r>
            <a:endParaRPr lang="en-CA" dirty="0"/>
          </a:p>
        </p:txBody>
      </p:sp>
    </p:spTree>
    <p:extLst>
      <p:ext uri="{BB962C8B-B14F-4D97-AF65-F5344CB8AC3E}">
        <p14:creationId xmlns:p14="http://schemas.microsoft.com/office/powerpoint/2010/main" val="1694999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Sending operations to multiple threads:</a:t>
            </a:r>
            <a:endParaRPr lang="en-CA" dirty="0"/>
          </a:p>
        </p:txBody>
      </p:sp>
      <p:sp>
        <p:nvSpPr>
          <p:cNvPr id="3" name="Content Placeholder 2"/>
          <p:cNvSpPr>
            <a:spLocks noGrp="1"/>
          </p:cNvSpPr>
          <p:nvPr>
            <p:ph idx="1"/>
          </p:nvPr>
        </p:nvSpPr>
        <p:spPr/>
        <p:txBody>
          <a:bodyPr/>
          <a:lstStyle/>
          <a:p>
            <a:r>
              <a:rPr lang="en-CA" dirty="0" smtClean="0"/>
              <a:t>Speed and efficiency of long-running, data-intensive operations often improves if you split it into smaller operations running on multiple threads</a:t>
            </a:r>
          </a:p>
          <a:p>
            <a:r>
              <a:rPr lang="en-CA" dirty="0" smtClean="0"/>
              <a:t>If a device has a CPU with multiple processors, threads can run in parallel, example: decode multiple image files to display on a thumbnail screen runs substantially faster if you decode each image on a separate thread</a:t>
            </a:r>
          </a:p>
          <a:p>
            <a:r>
              <a:rPr lang="en-CA" dirty="0" smtClean="0"/>
              <a:t>We will learn how to set up and use multiple threads in an Android app using a thread pool object, and how to define code that runs inside a thread and communicates with the main UI thread</a:t>
            </a:r>
            <a:endParaRPr lang="en-CA" dirty="0"/>
          </a:p>
        </p:txBody>
      </p:sp>
      <p:sp>
        <p:nvSpPr>
          <p:cNvPr id="4" name="TextBox 3"/>
          <p:cNvSpPr txBox="1"/>
          <p:nvPr/>
        </p:nvSpPr>
        <p:spPr>
          <a:xfrm>
            <a:off x="207818" y="6488668"/>
            <a:ext cx="7620000" cy="369332"/>
          </a:xfrm>
          <a:prstGeom prst="rect">
            <a:avLst/>
          </a:prstGeom>
          <a:noFill/>
        </p:spPr>
        <p:txBody>
          <a:bodyPr wrap="square" rtlCol="0">
            <a:spAutoFit/>
          </a:bodyPr>
          <a:lstStyle/>
          <a:p>
            <a:r>
              <a:rPr lang="en-CA" dirty="0" smtClean="0">
                <a:hlinkClick r:id="rId2"/>
              </a:rPr>
              <a:t>https://developer.android.com/training/multiple-threads</a:t>
            </a:r>
            <a:endParaRPr lang="en-CA" dirty="0"/>
          </a:p>
        </p:txBody>
      </p:sp>
    </p:spTree>
    <p:extLst>
      <p:ext uri="{BB962C8B-B14F-4D97-AF65-F5344CB8AC3E}">
        <p14:creationId xmlns:p14="http://schemas.microsoft.com/office/powerpoint/2010/main" val="10944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Specifying the code to run on thread</a:t>
            </a:r>
            <a:endParaRPr lang="en-CA" dirty="0"/>
          </a:p>
        </p:txBody>
      </p:sp>
      <p:sp>
        <p:nvSpPr>
          <p:cNvPr id="3" name="Content Placeholder 2"/>
          <p:cNvSpPr>
            <a:spLocks noGrp="1"/>
          </p:cNvSpPr>
          <p:nvPr>
            <p:ph idx="1"/>
          </p:nvPr>
        </p:nvSpPr>
        <p:spPr>
          <a:xfrm>
            <a:off x="838201" y="1825625"/>
            <a:ext cx="4686300" cy="4351338"/>
          </a:xfrm>
        </p:spPr>
        <p:txBody>
          <a:bodyPr>
            <a:normAutofit fontScale="70000" lnSpcReduction="20000"/>
          </a:bodyPr>
          <a:lstStyle/>
          <a:p>
            <a:r>
              <a:rPr lang="en-CA" dirty="0" smtClean="0"/>
              <a:t>Implement a Runnable class, which runs code on a separate thread in </a:t>
            </a:r>
            <a:r>
              <a:rPr lang="en-CA" dirty="0" err="1" smtClean="0"/>
              <a:t>Runnable.run</a:t>
            </a:r>
            <a:r>
              <a:rPr lang="en-CA" dirty="0" smtClean="0"/>
              <a:t>(). Can also pass a Runnable to another object, then attach it to a thread and run it. One or more </a:t>
            </a:r>
            <a:r>
              <a:rPr lang="en-CA" dirty="0" err="1" smtClean="0"/>
              <a:t>Runnables</a:t>
            </a:r>
            <a:r>
              <a:rPr lang="en-CA" dirty="0" smtClean="0"/>
              <a:t> performing a specific operation are called a task.</a:t>
            </a:r>
          </a:p>
          <a:p>
            <a:r>
              <a:rPr lang="en-CA" dirty="0" smtClean="0"/>
              <a:t>Thread and Runnable are the building blocks for more powerful Android classes such as </a:t>
            </a:r>
            <a:r>
              <a:rPr lang="en-CA" dirty="0" err="1" smtClean="0"/>
              <a:t>HandlerThread</a:t>
            </a:r>
            <a:r>
              <a:rPr lang="en-CA" dirty="0" smtClean="0"/>
              <a:t>, </a:t>
            </a:r>
            <a:r>
              <a:rPr lang="en-CA" dirty="0" err="1" smtClean="0"/>
              <a:t>AsyncTask</a:t>
            </a:r>
            <a:r>
              <a:rPr lang="en-CA" dirty="0" smtClean="0"/>
              <a:t>, and </a:t>
            </a:r>
            <a:r>
              <a:rPr lang="en-CA" dirty="0" err="1" smtClean="0"/>
              <a:t>IntentService</a:t>
            </a:r>
            <a:r>
              <a:rPr lang="en-CA" dirty="0" smtClean="0"/>
              <a:t>.</a:t>
            </a:r>
          </a:p>
          <a:p>
            <a:r>
              <a:rPr lang="en-CA" dirty="0" smtClean="0"/>
              <a:t>1) Define a class that implements Runnable</a:t>
            </a:r>
          </a:p>
          <a:p>
            <a:r>
              <a:rPr lang="en-CA" dirty="0" smtClean="0"/>
              <a:t>2) Implement the run() method, and set thread priority to background to reduce resource competition between your new thread and the UI thread. Also store a reference to Runnable object’s thread</a:t>
            </a:r>
          </a:p>
          <a:p>
            <a:endParaRPr lang="en-CA" dirty="0"/>
          </a:p>
        </p:txBody>
      </p:sp>
      <p:pic>
        <p:nvPicPr>
          <p:cNvPr id="5" name="Picture 4"/>
          <p:cNvPicPr>
            <a:picLocks noChangeAspect="1"/>
          </p:cNvPicPr>
          <p:nvPr/>
        </p:nvPicPr>
        <p:blipFill>
          <a:blip r:embed="rId2"/>
          <a:stretch>
            <a:fillRect/>
          </a:stretch>
        </p:blipFill>
        <p:spPr>
          <a:xfrm>
            <a:off x="5524500" y="3477924"/>
            <a:ext cx="6667500" cy="3476625"/>
          </a:xfrm>
          <a:prstGeom prst="rect">
            <a:avLst/>
          </a:prstGeom>
        </p:spPr>
      </p:pic>
      <p:pic>
        <p:nvPicPr>
          <p:cNvPr id="6" name="Picture 5"/>
          <p:cNvPicPr>
            <a:picLocks noChangeAspect="1"/>
          </p:cNvPicPr>
          <p:nvPr/>
        </p:nvPicPr>
        <p:blipFill>
          <a:blip r:embed="rId3"/>
          <a:stretch>
            <a:fillRect/>
          </a:stretch>
        </p:blipFill>
        <p:spPr>
          <a:xfrm>
            <a:off x="6748029" y="1390239"/>
            <a:ext cx="4410075" cy="2000250"/>
          </a:xfrm>
          <a:prstGeom prst="rect">
            <a:avLst/>
          </a:prstGeom>
        </p:spPr>
      </p:pic>
      <p:sp>
        <p:nvSpPr>
          <p:cNvPr id="4" name="TextBox 3"/>
          <p:cNvSpPr txBox="1"/>
          <p:nvPr/>
        </p:nvSpPr>
        <p:spPr>
          <a:xfrm>
            <a:off x="0" y="6497782"/>
            <a:ext cx="7315200" cy="369332"/>
          </a:xfrm>
          <a:prstGeom prst="rect">
            <a:avLst/>
          </a:prstGeom>
          <a:noFill/>
        </p:spPr>
        <p:txBody>
          <a:bodyPr wrap="square" rtlCol="0">
            <a:spAutoFit/>
          </a:bodyPr>
          <a:lstStyle/>
          <a:p>
            <a:r>
              <a:rPr lang="en-CA" dirty="0" smtClean="0">
                <a:hlinkClick r:id="rId4"/>
              </a:rPr>
              <a:t>https://developer.android.com/training/multiple-threads/define-runnable</a:t>
            </a:r>
            <a:endParaRPr lang="en-CA" dirty="0"/>
          </a:p>
        </p:txBody>
      </p:sp>
      <p:sp>
        <p:nvSpPr>
          <p:cNvPr id="7" name="TextBox 6"/>
          <p:cNvSpPr txBox="1"/>
          <p:nvPr/>
        </p:nvSpPr>
        <p:spPr>
          <a:xfrm>
            <a:off x="6386945" y="2008909"/>
            <a:ext cx="372218" cy="369332"/>
          </a:xfrm>
          <a:prstGeom prst="rect">
            <a:avLst/>
          </a:prstGeom>
          <a:noFill/>
        </p:spPr>
        <p:txBody>
          <a:bodyPr wrap="none" rtlCol="0">
            <a:spAutoFit/>
          </a:bodyPr>
          <a:lstStyle/>
          <a:p>
            <a:r>
              <a:rPr lang="en-CA" dirty="0" smtClean="0"/>
              <a:t>1)</a:t>
            </a:r>
            <a:endParaRPr lang="en-CA" dirty="0"/>
          </a:p>
        </p:txBody>
      </p:sp>
      <p:sp>
        <p:nvSpPr>
          <p:cNvPr id="8" name="TextBox 7"/>
          <p:cNvSpPr txBox="1"/>
          <p:nvPr/>
        </p:nvSpPr>
        <p:spPr>
          <a:xfrm>
            <a:off x="5564765" y="3158321"/>
            <a:ext cx="571500" cy="369332"/>
          </a:xfrm>
          <a:prstGeom prst="rect">
            <a:avLst/>
          </a:prstGeom>
          <a:noFill/>
        </p:spPr>
        <p:txBody>
          <a:bodyPr wrap="square" rtlCol="0">
            <a:spAutoFit/>
          </a:bodyPr>
          <a:lstStyle/>
          <a:p>
            <a:r>
              <a:rPr lang="en-CA" dirty="0" smtClean="0"/>
              <a:t>2)</a:t>
            </a:r>
            <a:endParaRPr lang="en-CA" dirty="0"/>
          </a:p>
        </p:txBody>
      </p:sp>
    </p:spTree>
    <p:extLst>
      <p:ext uri="{BB962C8B-B14F-4D97-AF65-F5344CB8AC3E}">
        <p14:creationId xmlns:p14="http://schemas.microsoft.com/office/powerpoint/2010/main" val="3394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Create a manager for multiple threads</a:t>
            </a:r>
            <a:endParaRPr lang="en-CA" dirty="0"/>
          </a:p>
        </p:txBody>
      </p:sp>
      <p:sp>
        <p:nvSpPr>
          <p:cNvPr id="3" name="Content Placeholder 2"/>
          <p:cNvSpPr>
            <a:spLocks noGrp="1"/>
          </p:cNvSpPr>
          <p:nvPr>
            <p:ph idx="1"/>
          </p:nvPr>
        </p:nvSpPr>
        <p:spPr/>
        <p:txBody>
          <a:bodyPr/>
          <a:lstStyle/>
          <a:p>
            <a:r>
              <a:rPr lang="en-CA" dirty="0" smtClean="0"/>
              <a:t>Previous slide showed how to specify the code that runs on a thread, if you only want to run the task once, this is all you need. </a:t>
            </a:r>
          </a:p>
          <a:p>
            <a:r>
              <a:rPr lang="en-CA" dirty="0" smtClean="0"/>
              <a:t>Use an </a:t>
            </a:r>
            <a:r>
              <a:rPr lang="en-CA" dirty="0" err="1" smtClean="0">
                <a:solidFill>
                  <a:srgbClr val="0070C0"/>
                </a:solidFill>
              </a:rPr>
              <a:t>IntentService</a:t>
            </a:r>
            <a:r>
              <a:rPr lang="en-CA" dirty="0" smtClean="0"/>
              <a:t> to run a task repeatedly on different sets of data on a single thread</a:t>
            </a:r>
          </a:p>
          <a:p>
            <a:r>
              <a:rPr lang="en-CA" dirty="0" smtClean="0"/>
              <a:t>Use a </a:t>
            </a:r>
            <a:r>
              <a:rPr lang="en-CA" dirty="0" err="1" smtClean="0">
                <a:solidFill>
                  <a:srgbClr val="0070C0"/>
                </a:solidFill>
              </a:rPr>
              <a:t>ThreadPoolExecutor</a:t>
            </a:r>
            <a:r>
              <a:rPr lang="en-CA" dirty="0" smtClean="0"/>
              <a:t>, which uses a queue to manage a collection of threads, so you can automatically run tasks as resources become available, or to allow multiple tasks to run simultaneously.</a:t>
            </a:r>
          </a:p>
          <a:p>
            <a:r>
              <a:rPr lang="en-CA" dirty="0" smtClean="0"/>
              <a:t>Adhere to thread-safe practices when using </a:t>
            </a:r>
            <a:r>
              <a:rPr lang="en-CA" dirty="0" err="1" smtClean="0"/>
              <a:t>ThreadPoolExecutor</a:t>
            </a:r>
            <a:r>
              <a:rPr lang="en-CA" dirty="0" smtClean="0"/>
              <a:t> (enclose variables accessed by 2 or more threads in ‘synchronized’ block)</a:t>
            </a:r>
            <a:endParaRPr lang="en-CA" dirty="0"/>
          </a:p>
        </p:txBody>
      </p:sp>
      <p:sp>
        <p:nvSpPr>
          <p:cNvPr id="4" name="TextBox 3"/>
          <p:cNvSpPr txBox="1"/>
          <p:nvPr/>
        </p:nvSpPr>
        <p:spPr>
          <a:xfrm>
            <a:off x="0" y="6488668"/>
            <a:ext cx="9157855" cy="369332"/>
          </a:xfrm>
          <a:prstGeom prst="rect">
            <a:avLst/>
          </a:prstGeom>
          <a:noFill/>
        </p:spPr>
        <p:txBody>
          <a:bodyPr wrap="square" rtlCol="0">
            <a:spAutoFit/>
          </a:bodyPr>
          <a:lstStyle/>
          <a:p>
            <a:r>
              <a:rPr lang="en-CA" dirty="0" smtClean="0">
                <a:hlinkClick r:id="rId2"/>
              </a:rPr>
              <a:t>https://developer.android.com/training/multiple-threads/create-threadpool</a:t>
            </a:r>
            <a:endParaRPr lang="en-CA" dirty="0"/>
          </a:p>
        </p:txBody>
      </p:sp>
    </p:spTree>
    <p:extLst>
      <p:ext uri="{BB962C8B-B14F-4D97-AF65-F5344CB8AC3E}">
        <p14:creationId xmlns:p14="http://schemas.microsoft.com/office/powerpoint/2010/main" val="3755616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2868</Words>
  <Application>Microsoft Office PowerPoint</Application>
  <PresentationFormat>Widescreen</PresentationFormat>
  <Paragraphs>154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Background tasks</vt:lpstr>
      <vt:lpstr>Background tasks</vt:lpstr>
      <vt:lpstr>Guide to background processing</vt:lpstr>
      <vt:lpstr>Challenges in background processing</vt:lpstr>
      <vt:lpstr>Choosing the right solution for your work:</vt:lpstr>
      <vt:lpstr>Different approaches to background work:</vt:lpstr>
      <vt:lpstr>Sending operations to multiple threads:</vt:lpstr>
      <vt:lpstr>Specifying the code to run on thread</vt:lpstr>
      <vt:lpstr>Create a manager for multiple threads</vt:lpstr>
      <vt:lpstr>Define thread pool class</vt:lpstr>
      <vt:lpstr>Determine thread pool parameters</vt:lpstr>
      <vt:lpstr>Create a thread pool</vt:lpstr>
      <vt:lpstr>Run code on a thread pool</vt:lpstr>
      <vt:lpstr>Communicate with the UI thread</vt:lpstr>
      <vt:lpstr>Move data from a task to the UI thread</vt:lpstr>
      <vt:lpstr>Sending status up the object hierarchy</vt:lpstr>
      <vt:lpstr>Move data to the UI</vt:lpstr>
      <vt:lpstr>Handling the message</vt:lpstr>
      <vt:lpstr>Sample app</vt:lpstr>
      <vt:lpstr>Background optimizations</vt:lpstr>
      <vt:lpstr>User-initiated restrictions</vt:lpstr>
      <vt:lpstr>Restrictions on receiving network broadcasts</vt:lpstr>
      <vt:lpstr>Monitor network activity while app is running</vt:lpstr>
      <vt:lpstr>Restrictions on receiving image/video broadcasts</vt:lpstr>
      <vt:lpstr>Determine which content authorities triggered a job</vt:lpstr>
      <vt:lpstr>Further optimizations:</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tasks</dc:title>
  <dc:creator>Russell Butler</dc:creator>
  <cp:lastModifiedBy>Russell Butler</cp:lastModifiedBy>
  <cp:revision>27</cp:revision>
  <dcterms:created xsi:type="dcterms:W3CDTF">2019-07-25T13:52:18Z</dcterms:created>
  <dcterms:modified xsi:type="dcterms:W3CDTF">2019-07-30T12:42:39Z</dcterms:modified>
</cp:coreProperties>
</file>