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0ADE7825-03A4-4724-B7C0-4908E28F913B}" type="datetimeFigureOut">
              <a:rPr lang="en-CA" smtClean="0"/>
              <a:t>2019-07-19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677E195-E919-45DE-94FB-921E6BBC2F80}" type="slidenum">
              <a:rPr lang="en-CA" smtClean="0"/>
              <a:t>‹#›</a:t>
            </a:fld>
            <a:endParaRPr lang="en-CA"/>
          </a:p>
        </p:txBody>
      </p:sp>
    </p:spTree>
    <p:extLst>
      <p:ext uri="{BB962C8B-B14F-4D97-AF65-F5344CB8AC3E}">
        <p14:creationId xmlns:p14="http://schemas.microsoft.com/office/powerpoint/2010/main" val="2142923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0ADE7825-03A4-4724-B7C0-4908E28F913B}" type="datetimeFigureOut">
              <a:rPr lang="en-CA" smtClean="0"/>
              <a:t>2019-07-19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677E195-E919-45DE-94FB-921E6BBC2F80}" type="slidenum">
              <a:rPr lang="en-CA" smtClean="0"/>
              <a:t>‹#›</a:t>
            </a:fld>
            <a:endParaRPr lang="en-CA"/>
          </a:p>
        </p:txBody>
      </p:sp>
    </p:spTree>
    <p:extLst>
      <p:ext uri="{BB962C8B-B14F-4D97-AF65-F5344CB8AC3E}">
        <p14:creationId xmlns:p14="http://schemas.microsoft.com/office/powerpoint/2010/main" val="4018512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0ADE7825-03A4-4724-B7C0-4908E28F913B}" type="datetimeFigureOut">
              <a:rPr lang="en-CA" smtClean="0"/>
              <a:t>2019-07-19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677E195-E919-45DE-94FB-921E6BBC2F80}" type="slidenum">
              <a:rPr lang="en-CA" smtClean="0"/>
              <a:t>‹#›</a:t>
            </a:fld>
            <a:endParaRPr lang="en-CA"/>
          </a:p>
        </p:txBody>
      </p:sp>
    </p:spTree>
    <p:extLst>
      <p:ext uri="{BB962C8B-B14F-4D97-AF65-F5344CB8AC3E}">
        <p14:creationId xmlns:p14="http://schemas.microsoft.com/office/powerpoint/2010/main" val="4054373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0ADE7825-03A4-4724-B7C0-4908E28F913B}" type="datetimeFigureOut">
              <a:rPr lang="en-CA" smtClean="0"/>
              <a:t>2019-07-19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677E195-E919-45DE-94FB-921E6BBC2F80}" type="slidenum">
              <a:rPr lang="en-CA" smtClean="0"/>
              <a:t>‹#›</a:t>
            </a:fld>
            <a:endParaRPr lang="en-CA"/>
          </a:p>
        </p:txBody>
      </p:sp>
    </p:spTree>
    <p:extLst>
      <p:ext uri="{BB962C8B-B14F-4D97-AF65-F5344CB8AC3E}">
        <p14:creationId xmlns:p14="http://schemas.microsoft.com/office/powerpoint/2010/main" val="3006397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ADE7825-03A4-4724-B7C0-4908E28F913B}" type="datetimeFigureOut">
              <a:rPr lang="en-CA" smtClean="0"/>
              <a:t>2019-07-19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677E195-E919-45DE-94FB-921E6BBC2F80}" type="slidenum">
              <a:rPr lang="en-CA" smtClean="0"/>
              <a:t>‹#›</a:t>
            </a:fld>
            <a:endParaRPr lang="en-CA"/>
          </a:p>
        </p:txBody>
      </p:sp>
    </p:spTree>
    <p:extLst>
      <p:ext uri="{BB962C8B-B14F-4D97-AF65-F5344CB8AC3E}">
        <p14:creationId xmlns:p14="http://schemas.microsoft.com/office/powerpoint/2010/main" val="3567187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0ADE7825-03A4-4724-B7C0-4908E28F913B}" type="datetimeFigureOut">
              <a:rPr lang="en-CA" smtClean="0"/>
              <a:t>2019-07-19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677E195-E919-45DE-94FB-921E6BBC2F80}" type="slidenum">
              <a:rPr lang="en-CA" smtClean="0"/>
              <a:t>‹#›</a:t>
            </a:fld>
            <a:endParaRPr lang="en-CA"/>
          </a:p>
        </p:txBody>
      </p:sp>
    </p:spTree>
    <p:extLst>
      <p:ext uri="{BB962C8B-B14F-4D97-AF65-F5344CB8AC3E}">
        <p14:creationId xmlns:p14="http://schemas.microsoft.com/office/powerpoint/2010/main" val="1121167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0ADE7825-03A4-4724-B7C0-4908E28F913B}" type="datetimeFigureOut">
              <a:rPr lang="en-CA" smtClean="0"/>
              <a:t>2019-07-19</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7677E195-E919-45DE-94FB-921E6BBC2F80}" type="slidenum">
              <a:rPr lang="en-CA" smtClean="0"/>
              <a:t>‹#›</a:t>
            </a:fld>
            <a:endParaRPr lang="en-CA"/>
          </a:p>
        </p:txBody>
      </p:sp>
    </p:spTree>
    <p:extLst>
      <p:ext uri="{BB962C8B-B14F-4D97-AF65-F5344CB8AC3E}">
        <p14:creationId xmlns:p14="http://schemas.microsoft.com/office/powerpoint/2010/main" val="755091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0ADE7825-03A4-4724-B7C0-4908E28F913B}" type="datetimeFigureOut">
              <a:rPr lang="en-CA" smtClean="0"/>
              <a:t>2019-07-19</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7677E195-E919-45DE-94FB-921E6BBC2F80}" type="slidenum">
              <a:rPr lang="en-CA" smtClean="0"/>
              <a:t>‹#›</a:t>
            </a:fld>
            <a:endParaRPr lang="en-CA"/>
          </a:p>
        </p:txBody>
      </p:sp>
    </p:spTree>
    <p:extLst>
      <p:ext uri="{BB962C8B-B14F-4D97-AF65-F5344CB8AC3E}">
        <p14:creationId xmlns:p14="http://schemas.microsoft.com/office/powerpoint/2010/main" val="1796363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DE7825-03A4-4724-B7C0-4908E28F913B}" type="datetimeFigureOut">
              <a:rPr lang="en-CA" smtClean="0"/>
              <a:t>2019-07-19</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7677E195-E919-45DE-94FB-921E6BBC2F80}" type="slidenum">
              <a:rPr lang="en-CA" smtClean="0"/>
              <a:t>‹#›</a:t>
            </a:fld>
            <a:endParaRPr lang="en-CA"/>
          </a:p>
        </p:txBody>
      </p:sp>
    </p:spTree>
    <p:extLst>
      <p:ext uri="{BB962C8B-B14F-4D97-AF65-F5344CB8AC3E}">
        <p14:creationId xmlns:p14="http://schemas.microsoft.com/office/powerpoint/2010/main" val="2740605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ADE7825-03A4-4724-B7C0-4908E28F913B}" type="datetimeFigureOut">
              <a:rPr lang="en-CA" smtClean="0"/>
              <a:t>2019-07-19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677E195-E919-45DE-94FB-921E6BBC2F80}" type="slidenum">
              <a:rPr lang="en-CA" smtClean="0"/>
              <a:t>‹#›</a:t>
            </a:fld>
            <a:endParaRPr lang="en-CA"/>
          </a:p>
        </p:txBody>
      </p:sp>
    </p:spTree>
    <p:extLst>
      <p:ext uri="{BB962C8B-B14F-4D97-AF65-F5344CB8AC3E}">
        <p14:creationId xmlns:p14="http://schemas.microsoft.com/office/powerpoint/2010/main" val="183219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ADE7825-03A4-4724-B7C0-4908E28F913B}" type="datetimeFigureOut">
              <a:rPr lang="en-CA" smtClean="0"/>
              <a:t>2019-07-19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677E195-E919-45DE-94FB-921E6BBC2F80}" type="slidenum">
              <a:rPr lang="en-CA" smtClean="0"/>
              <a:t>‹#›</a:t>
            </a:fld>
            <a:endParaRPr lang="en-CA"/>
          </a:p>
        </p:txBody>
      </p:sp>
    </p:spTree>
    <p:extLst>
      <p:ext uri="{BB962C8B-B14F-4D97-AF65-F5344CB8AC3E}">
        <p14:creationId xmlns:p14="http://schemas.microsoft.com/office/powerpoint/2010/main" val="3737034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DE7825-03A4-4724-B7C0-4908E28F913B}" type="datetimeFigureOut">
              <a:rPr lang="en-CA" smtClean="0"/>
              <a:t>2019-07-19</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77E195-E919-45DE-94FB-921E6BBC2F80}" type="slidenum">
              <a:rPr lang="en-CA" smtClean="0"/>
              <a:t>‹#›</a:t>
            </a:fld>
            <a:endParaRPr lang="en-CA"/>
          </a:p>
        </p:txBody>
      </p:sp>
    </p:spTree>
    <p:extLst>
      <p:ext uri="{BB962C8B-B14F-4D97-AF65-F5344CB8AC3E}">
        <p14:creationId xmlns:p14="http://schemas.microsoft.com/office/powerpoint/2010/main" val="1797075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eveloper.android.com/guide/components/fragment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developer.android.com/guide/components/fragments"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developer.android.com/guide/components/fragments" TargetMode="Externa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developer.android.com/guide/components/fragment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developer.android.com/guide/components/fragment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developer.android.com/guide/components/fragment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developer.android.com/guide/components/fragment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developer.android.com/guide/components/fragment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developer.android.com/guide/components/fragment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eveloper.android.com/guide/components/fragment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eveloper.android.com/guide/components/fragment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developer.android.com/guide/components/fragment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eveloper.android.com/guide/components/fragment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developer.android.com/guide/components/fragment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eveloper.android.com/guide/components/fragment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developer.android.com/guide/components/fragment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developer.android.com/guide/components/fragments"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Fragments</a:t>
            </a:r>
            <a:endParaRPr lang="en-CA" dirty="0"/>
          </a:p>
        </p:txBody>
      </p:sp>
      <p:sp>
        <p:nvSpPr>
          <p:cNvPr id="3" name="Subtitle 2"/>
          <p:cNvSpPr>
            <a:spLocks noGrp="1"/>
          </p:cNvSpPr>
          <p:nvPr>
            <p:ph type="subTitle" idx="1"/>
          </p:nvPr>
        </p:nvSpPr>
        <p:spPr/>
        <p:txBody>
          <a:bodyPr/>
          <a:lstStyle/>
          <a:p>
            <a:endParaRPr lang="en-CA"/>
          </a:p>
        </p:txBody>
      </p:sp>
    </p:spTree>
    <p:extLst>
      <p:ext uri="{BB962C8B-B14F-4D97-AF65-F5344CB8AC3E}">
        <p14:creationId xmlns:p14="http://schemas.microsoft.com/office/powerpoint/2010/main" val="1320490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Managing fragments</a:t>
            </a:r>
            <a:endParaRPr lang="en-CA" dirty="0"/>
          </a:p>
        </p:txBody>
      </p:sp>
      <p:sp>
        <p:nvSpPr>
          <p:cNvPr id="3" name="Content Placeholder 2"/>
          <p:cNvSpPr>
            <a:spLocks noGrp="1"/>
          </p:cNvSpPr>
          <p:nvPr>
            <p:ph idx="1"/>
          </p:nvPr>
        </p:nvSpPr>
        <p:spPr/>
        <p:txBody>
          <a:bodyPr>
            <a:normAutofit lnSpcReduction="10000"/>
          </a:bodyPr>
          <a:lstStyle/>
          <a:p>
            <a:r>
              <a:rPr lang="en-CA" dirty="0" smtClean="0"/>
              <a:t>Use the </a:t>
            </a:r>
            <a:r>
              <a:rPr lang="en-CA" dirty="0" err="1" smtClean="0"/>
              <a:t>FragmentManager</a:t>
            </a:r>
            <a:r>
              <a:rPr lang="en-CA" dirty="0" smtClean="0"/>
              <a:t> to manage fragments in your activity, get it by calling </a:t>
            </a:r>
            <a:r>
              <a:rPr lang="en-CA" dirty="0" err="1" smtClean="0"/>
              <a:t>getSupportFragmentManager</a:t>
            </a:r>
            <a:r>
              <a:rPr lang="en-CA" dirty="0" smtClean="0"/>
              <a:t>() from your activity</a:t>
            </a:r>
          </a:p>
          <a:p>
            <a:r>
              <a:rPr lang="en-CA" dirty="0" err="1" smtClean="0"/>
              <a:t>FragmentManager</a:t>
            </a:r>
            <a:r>
              <a:rPr lang="en-CA" dirty="0" smtClean="0"/>
              <a:t> allows you to:</a:t>
            </a:r>
          </a:p>
          <a:p>
            <a:r>
              <a:rPr lang="en-CA" dirty="0" smtClean="0"/>
              <a:t>Get fragments that exist in the activity with </a:t>
            </a:r>
            <a:r>
              <a:rPr lang="en-CA" dirty="0" err="1" smtClean="0">
                <a:solidFill>
                  <a:srgbClr val="0070C0"/>
                </a:solidFill>
              </a:rPr>
              <a:t>findFragmentById</a:t>
            </a:r>
            <a:r>
              <a:rPr lang="en-CA" dirty="0" smtClean="0">
                <a:solidFill>
                  <a:srgbClr val="0070C0"/>
                </a:solidFill>
              </a:rPr>
              <a:t>() </a:t>
            </a:r>
            <a:r>
              <a:rPr lang="en-CA" dirty="0" smtClean="0"/>
              <a:t>for fragments that provide a UI in the activity layout XML, or </a:t>
            </a:r>
            <a:r>
              <a:rPr lang="en-CA" dirty="0" err="1" smtClean="0">
                <a:solidFill>
                  <a:srgbClr val="0070C0"/>
                </a:solidFill>
              </a:rPr>
              <a:t>findFragmentByTag</a:t>
            </a:r>
            <a:r>
              <a:rPr lang="en-CA" dirty="0" smtClean="0">
                <a:solidFill>
                  <a:srgbClr val="0070C0"/>
                </a:solidFill>
              </a:rPr>
              <a:t>() </a:t>
            </a:r>
            <a:r>
              <a:rPr lang="en-CA" dirty="0" smtClean="0"/>
              <a:t>for fragments that are not defined in XML</a:t>
            </a:r>
          </a:p>
          <a:p>
            <a:r>
              <a:rPr lang="en-CA" dirty="0" smtClean="0"/>
              <a:t>Pop fragments off the back stack with </a:t>
            </a:r>
            <a:r>
              <a:rPr lang="en-CA" dirty="0" err="1" smtClean="0">
                <a:solidFill>
                  <a:srgbClr val="0070C0"/>
                </a:solidFill>
              </a:rPr>
              <a:t>popBackStack</a:t>
            </a:r>
            <a:r>
              <a:rPr lang="en-CA" dirty="0" smtClean="0">
                <a:solidFill>
                  <a:srgbClr val="0070C0"/>
                </a:solidFill>
              </a:rPr>
              <a:t>(), </a:t>
            </a:r>
            <a:r>
              <a:rPr lang="en-CA" dirty="0" smtClean="0"/>
              <a:t>simulating a back button press by the user</a:t>
            </a:r>
          </a:p>
          <a:p>
            <a:r>
              <a:rPr lang="en-CA" dirty="0" smtClean="0"/>
              <a:t>Register a listener for changes to activity’s fragment back stack using </a:t>
            </a:r>
            <a:r>
              <a:rPr lang="en-CA" dirty="0" err="1" smtClean="0">
                <a:solidFill>
                  <a:srgbClr val="0070C0"/>
                </a:solidFill>
              </a:rPr>
              <a:t>addOnBackStackChangedListener</a:t>
            </a:r>
            <a:r>
              <a:rPr lang="en-CA" dirty="0" smtClean="0">
                <a:solidFill>
                  <a:srgbClr val="0070C0"/>
                </a:solidFill>
              </a:rPr>
              <a:t>()</a:t>
            </a:r>
            <a:endParaRPr lang="en-CA" dirty="0">
              <a:solidFill>
                <a:srgbClr val="0070C0"/>
              </a:solidFill>
            </a:endParaRPr>
          </a:p>
        </p:txBody>
      </p:sp>
      <p:sp>
        <p:nvSpPr>
          <p:cNvPr id="4" name="TextBox 3"/>
          <p:cNvSpPr txBox="1"/>
          <p:nvPr/>
        </p:nvSpPr>
        <p:spPr>
          <a:xfrm>
            <a:off x="0" y="6470073"/>
            <a:ext cx="10349345" cy="369332"/>
          </a:xfrm>
          <a:prstGeom prst="rect">
            <a:avLst/>
          </a:prstGeom>
          <a:noFill/>
        </p:spPr>
        <p:txBody>
          <a:bodyPr wrap="square" rtlCol="0">
            <a:spAutoFit/>
          </a:bodyPr>
          <a:lstStyle/>
          <a:p>
            <a:r>
              <a:rPr lang="en-CA" dirty="0" smtClean="0">
                <a:hlinkClick r:id="rId2"/>
              </a:rPr>
              <a:t>https://developer.android.com/guide/components/fragments</a:t>
            </a:r>
            <a:endParaRPr lang="en-CA" dirty="0"/>
          </a:p>
        </p:txBody>
      </p:sp>
    </p:spTree>
    <p:extLst>
      <p:ext uri="{BB962C8B-B14F-4D97-AF65-F5344CB8AC3E}">
        <p14:creationId xmlns:p14="http://schemas.microsoft.com/office/powerpoint/2010/main" val="2743651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Performing fragment transactions</a:t>
            </a:r>
            <a:endParaRPr lang="en-CA" dirty="0"/>
          </a:p>
        </p:txBody>
      </p:sp>
      <p:sp>
        <p:nvSpPr>
          <p:cNvPr id="3" name="Content Placeholder 2"/>
          <p:cNvSpPr>
            <a:spLocks noGrp="1"/>
          </p:cNvSpPr>
          <p:nvPr>
            <p:ph idx="1"/>
          </p:nvPr>
        </p:nvSpPr>
        <p:spPr>
          <a:xfrm>
            <a:off x="838200" y="1825625"/>
            <a:ext cx="10515600" cy="1871147"/>
          </a:xfrm>
        </p:spPr>
        <p:txBody>
          <a:bodyPr>
            <a:normAutofit fontScale="70000" lnSpcReduction="20000"/>
          </a:bodyPr>
          <a:lstStyle/>
          <a:p>
            <a:r>
              <a:rPr lang="en-CA" dirty="0" smtClean="0"/>
              <a:t>One of the best things about fragments is the ability to add, remove, replace, and perform other actions with them in response to user interaction, otherwise called fragment transactions</a:t>
            </a:r>
          </a:p>
          <a:p>
            <a:r>
              <a:rPr lang="en-CA" dirty="0" smtClean="0"/>
              <a:t>Each transaction is a set of changes that you want to perform at the same time, set up the changes using add(), remove(), replace(), </a:t>
            </a:r>
            <a:r>
              <a:rPr lang="en-CA" dirty="0" err="1" smtClean="0"/>
              <a:t>etc</a:t>
            </a:r>
            <a:r>
              <a:rPr lang="en-CA" dirty="0" smtClean="0"/>
              <a:t> and then apply the changes using commit()</a:t>
            </a:r>
          </a:p>
          <a:p>
            <a:r>
              <a:rPr lang="en-CA" dirty="0" smtClean="0"/>
              <a:t>You should also call </a:t>
            </a:r>
            <a:r>
              <a:rPr lang="en-CA" dirty="0" err="1" smtClean="0"/>
              <a:t>addToBackStack</a:t>
            </a:r>
            <a:r>
              <a:rPr lang="en-CA" dirty="0" smtClean="0"/>
              <a:t>() to allow the user to reverse the changes if they want using the back button. commit() must be called last</a:t>
            </a:r>
            <a:endParaRPr lang="en-CA" dirty="0"/>
          </a:p>
        </p:txBody>
      </p:sp>
      <p:sp>
        <p:nvSpPr>
          <p:cNvPr id="4" name="TextBox 3"/>
          <p:cNvSpPr txBox="1"/>
          <p:nvPr/>
        </p:nvSpPr>
        <p:spPr>
          <a:xfrm>
            <a:off x="0" y="6470073"/>
            <a:ext cx="10349345" cy="369332"/>
          </a:xfrm>
          <a:prstGeom prst="rect">
            <a:avLst/>
          </a:prstGeom>
          <a:noFill/>
        </p:spPr>
        <p:txBody>
          <a:bodyPr wrap="square" rtlCol="0">
            <a:spAutoFit/>
          </a:bodyPr>
          <a:lstStyle/>
          <a:p>
            <a:r>
              <a:rPr lang="en-CA" dirty="0" smtClean="0">
                <a:hlinkClick r:id="rId2"/>
              </a:rPr>
              <a:t>https://developer.android.com/guide/components/fragments</a:t>
            </a:r>
            <a:endParaRPr lang="en-CA" dirty="0"/>
          </a:p>
        </p:txBody>
      </p:sp>
      <p:pic>
        <p:nvPicPr>
          <p:cNvPr id="5" name="Picture 4"/>
          <p:cNvPicPr>
            <a:picLocks noChangeAspect="1"/>
          </p:cNvPicPr>
          <p:nvPr/>
        </p:nvPicPr>
        <p:blipFill>
          <a:blip r:embed="rId3"/>
          <a:stretch>
            <a:fillRect/>
          </a:stretch>
        </p:blipFill>
        <p:spPr>
          <a:xfrm>
            <a:off x="1129146" y="3566341"/>
            <a:ext cx="6305550" cy="504825"/>
          </a:xfrm>
          <a:prstGeom prst="rect">
            <a:avLst/>
          </a:prstGeom>
        </p:spPr>
      </p:pic>
      <p:pic>
        <p:nvPicPr>
          <p:cNvPr id="6" name="Picture 5"/>
          <p:cNvPicPr>
            <a:picLocks noChangeAspect="1"/>
          </p:cNvPicPr>
          <p:nvPr/>
        </p:nvPicPr>
        <p:blipFill>
          <a:blip r:embed="rId4"/>
          <a:stretch>
            <a:fillRect/>
          </a:stretch>
        </p:blipFill>
        <p:spPr>
          <a:xfrm>
            <a:off x="1129146" y="4279323"/>
            <a:ext cx="6753225" cy="2190750"/>
          </a:xfrm>
          <a:prstGeom prst="rect">
            <a:avLst/>
          </a:prstGeom>
        </p:spPr>
      </p:pic>
      <p:sp>
        <p:nvSpPr>
          <p:cNvPr id="7" name="TextBox 6"/>
          <p:cNvSpPr txBox="1"/>
          <p:nvPr/>
        </p:nvSpPr>
        <p:spPr>
          <a:xfrm>
            <a:off x="7882371" y="4239925"/>
            <a:ext cx="3519055" cy="2031325"/>
          </a:xfrm>
          <a:prstGeom prst="rect">
            <a:avLst/>
          </a:prstGeom>
          <a:noFill/>
        </p:spPr>
        <p:txBody>
          <a:bodyPr wrap="square" rtlCol="0">
            <a:spAutoFit/>
          </a:bodyPr>
          <a:lstStyle/>
          <a:p>
            <a:r>
              <a:rPr lang="en-CA" dirty="0" smtClean="0"/>
              <a:t>Example:</a:t>
            </a:r>
          </a:p>
          <a:p>
            <a:r>
              <a:rPr lang="en-CA" dirty="0" smtClean="0"/>
              <a:t>Replace one fragment with another, and preserve the previous state in the back stack. </a:t>
            </a:r>
            <a:r>
              <a:rPr lang="en-CA" b="1" dirty="0" err="1" smtClean="0"/>
              <a:t>newFragment</a:t>
            </a:r>
            <a:r>
              <a:rPr lang="en-CA" dirty="0" smtClean="0"/>
              <a:t> replaces whatever fragment is in the layout container </a:t>
            </a:r>
            <a:r>
              <a:rPr lang="en-CA" dirty="0" err="1" smtClean="0"/>
              <a:t>R.id.fragment_container</a:t>
            </a:r>
            <a:endParaRPr lang="en-CA" dirty="0"/>
          </a:p>
        </p:txBody>
      </p:sp>
    </p:spTree>
    <p:extLst>
      <p:ext uri="{BB962C8B-B14F-4D97-AF65-F5344CB8AC3E}">
        <p14:creationId xmlns:p14="http://schemas.microsoft.com/office/powerpoint/2010/main" val="3129941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Communicating with the activity</a:t>
            </a:r>
            <a:endParaRPr lang="en-CA" dirty="0"/>
          </a:p>
        </p:txBody>
      </p:sp>
      <p:sp>
        <p:nvSpPr>
          <p:cNvPr id="3" name="Content Placeholder 2"/>
          <p:cNvSpPr>
            <a:spLocks noGrp="1"/>
          </p:cNvSpPr>
          <p:nvPr>
            <p:ph idx="1"/>
          </p:nvPr>
        </p:nvSpPr>
        <p:spPr>
          <a:xfrm>
            <a:off x="838200" y="1825625"/>
            <a:ext cx="6269182" cy="4492048"/>
          </a:xfrm>
        </p:spPr>
        <p:txBody>
          <a:bodyPr>
            <a:normAutofit fontScale="62500" lnSpcReduction="20000"/>
          </a:bodyPr>
          <a:lstStyle/>
          <a:p>
            <a:r>
              <a:rPr lang="en-CA" dirty="0" smtClean="0"/>
              <a:t>A given instance of a fragment is directly tied to the activity that hosts it.</a:t>
            </a:r>
          </a:p>
          <a:p>
            <a:r>
              <a:rPr lang="en-CA" dirty="0" smtClean="0"/>
              <a:t>Your fragment can communicate with other components of the activity by first calling using </a:t>
            </a:r>
            <a:r>
              <a:rPr lang="en-CA" dirty="0" err="1" smtClean="0"/>
              <a:t>getActivity</a:t>
            </a:r>
            <a:r>
              <a:rPr lang="en-CA" dirty="0" smtClean="0"/>
              <a:t>(), and the activity can call methods in a fragment using </a:t>
            </a:r>
            <a:r>
              <a:rPr lang="en-CA" dirty="0" err="1" smtClean="0"/>
              <a:t>FragmentManager’s</a:t>
            </a:r>
            <a:r>
              <a:rPr lang="en-CA" dirty="0" smtClean="0"/>
              <a:t> </a:t>
            </a:r>
            <a:r>
              <a:rPr lang="en-CA" dirty="0" err="1" smtClean="0"/>
              <a:t>findFragmentById</a:t>
            </a:r>
            <a:r>
              <a:rPr lang="en-CA" dirty="0" smtClean="0"/>
              <a:t> or </a:t>
            </a:r>
            <a:r>
              <a:rPr lang="en-CA" dirty="0" err="1" smtClean="0"/>
              <a:t>findFragmentByTag</a:t>
            </a:r>
            <a:endParaRPr lang="en-CA" dirty="0" smtClean="0"/>
          </a:p>
          <a:p>
            <a:r>
              <a:rPr lang="en-CA" dirty="0" smtClean="0"/>
              <a:t>Creating event </a:t>
            </a:r>
            <a:r>
              <a:rPr lang="en-CA" dirty="0" err="1" smtClean="0"/>
              <a:t>callbacks</a:t>
            </a:r>
            <a:r>
              <a:rPr lang="en-CA" dirty="0" smtClean="0"/>
              <a:t> to activity: you may need to share events or data with the host activity, or other fragments hosted by the activity. Typically, data can be shared using a </a:t>
            </a:r>
            <a:r>
              <a:rPr lang="en-CA" dirty="0" err="1" smtClean="0"/>
              <a:t>ViewModel</a:t>
            </a:r>
            <a:r>
              <a:rPr lang="en-CA" dirty="0" smtClean="0"/>
              <a:t>. </a:t>
            </a:r>
          </a:p>
          <a:p>
            <a:r>
              <a:rPr lang="en-CA" dirty="0" smtClean="0"/>
              <a:t>If you need to propagate events that </a:t>
            </a:r>
            <a:r>
              <a:rPr lang="en-CA" dirty="0" err="1" smtClean="0"/>
              <a:t>ViewModel</a:t>
            </a:r>
            <a:r>
              <a:rPr lang="en-CA" dirty="0" smtClean="0"/>
              <a:t> cannot handle, instead define a callback interface within the fragment, and implement it in the host activity class. Then, when the activity receives a callback through the interface, it can share information with other fragments in the layout</a:t>
            </a:r>
          </a:p>
          <a:p>
            <a:r>
              <a:rPr lang="en-CA" dirty="0" smtClean="0"/>
              <a:t>Example: the news article activity wants to update the article display (fragment B) when an article is selected in the menu (fragment A). The host activity will implement </a:t>
            </a:r>
            <a:r>
              <a:rPr lang="en-CA" dirty="0" err="1" smtClean="0"/>
              <a:t>OnArticleSelectedListener</a:t>
            </a:r>
            <a:r>
              <a:rPr lang="en-CA" dirty="0" smtClean="0"/>
              <a:t>, an interface defined in fragment A</a:t>
            </a:r>
          </a:p>
          <a:p>
            <a:endParaRPr lang="en-CA" dirty="0"/>
          </a:p>
        </p:txBody>
      </p:sp>
      <p:sp>
        <p:nvSpPr>
          <p:cNvPr id="4" name="TextBox 3"/>
          <p:cNvSpPr txBox="1"/>
          <p:nvPr/>
        </p:nvSpPr>
        <p:spPr>
          <a:xfrm>
            <a:off x="0" y="6470073"/>
            <a:ext cx="10349345" cy="369332"/>
          </a:xfrm>
          <a:prstGeom prst="rect">
            <a:avLst/>
          </a:prstGeom>
          <a:noFill/>
        </p:spPr>
        <p:txBody>
          <a:bodyPr wrap="square" rtlCol="0">
            <a:spAutoFit/>
          </a:bodyPr>
          <a:lstStyle/>
          <a:p>
            <a:r>
              <a:rPr lang="en-CA" dirty="0" smtClean="0">
                <a:hlinkClick r:id="rId2"/>
              </a:rPr>
              <a:t>https://developer.android.com/guide/components/fragments</a:t>
            </a:r>
            <a:endParaRPr lang="en-CA" dirty="0"/>
          </a:p>
        </p:txBody>
      </p:sp>
      <p:pic>
        <p:nvPicPr>
          <p:cNvPr id="5" name="Picture 4"/>
          <p:cNvPicPr>
            <a:picLocks noChangeAspect="1"/>
          </p:cNvPicPr>
          <p:nvPr/>
        </p:nvPicPr>
        <p:blipFill>
          <a:blip r:embed="rId3"/>
          <a:stretch>
            <a:fillRect/>
          </a:stretch>
        </p:blipFill>
        <p:spPr>
          <a:xfrm>
            <a:off x="7107382" y="4573298"/>
            <a:ext cx="4610100" cy="1590675"/>
          </a:xfrm>
          <a:prstGeom prst="rect">
            <a:avLst/>
          </a:prstGeom>
        </p:spPr>
      </p:pic>
      <p:pic>
        <p:nvPicPr>
          <p:cNvPr id="7" name="Picture 6"/>
          <p:cNvPicPr>
            <a:picLocks noChangeAspect="1"/>
          </p:cNvPicPr>
          <p:nvPr/>
        </p:nvPicPr>
        <p:blipFill>
          <a:blip r:embed="rId4"/>
          <a:stretch>
            <a:fillRect/>
          </a:stretch>
        </p:blipFill>
        <p:spPr>
          <a:xfrm>
            <a:off x="7831714" y="1515773"/>
            <a:ext cx="2790825" cy="2981325"/>
          </a:xfrm>
          <a:prstGeom prst="rect">
            <a:avLst/>
          </a:prstGeom>
        </p:spPr>
      </p:pic>
    </p:spTree>
    <p:extLst>
      <p:ext uri="{BB962C8B-B14F-4D97-AF65-F5344CB8AC3E}">
        <p14:creationId xmlns:p14="http://schemas.microsoft.com/office/powerpoint/2010/main" val="2222176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Handling the fragment lifecycle</a:t>
            </a:r>
            <a:endParaRPr lang="en-CA" dirty="0"/>
          </a:p>
        </p:txBody>
      </p:sp>
      <p:sp>
        <p:nvSpPr>
          <p:cNvPr id="3" name="Content Placeholder 2"/>
          <p:cNvSpPr>
            <a:spLocks noGrp="1"/>
          </p:cNvSpPr>
          <p:nvPr>
            <p:ph idx="1"/>
          </p:nvPr>
        </p:nvSpPr>
        <p:spPr>
          <a:xfrm>
            <a:off x="838200" y="1825625"/>
            <a:ext cx="7516091" cy="4644448"/>
          </a:xfrm>
        </p:spPr>
        <p:txBody>
          <a:bodyPr>
            <a:normAutofit fontScale="70000" lnSpcReduction="20000"/>
          </a:bodyPr>
          <a:lstStyle/>
          <a:p>
            <a:r>
              <a:rPr lang="en-CA" dirty="0" smtClean="0"/>
              <a:t>Similar to managing activity lifecycle; the fragment can exist in one of three states: </a:t>
            </a:r>
          </a:p>
          <a:p>
            <a:pPr lvl="1"/>
            <a:r>
              <a:rPr lang="en-CA" dirty="0" smtClean="0"/>
              <a:t>1) resumed – fragment is visible in the running activity</a:t>
            </a:r>
          </a:p>
          <a:p>
            <a:pPr lvl="1"/>
            <a:r>
              <a:rPr lang="en-CA" dirty="0" smtClean="0"/>
              <a:t>2) paused – another activity partially covers or has focus over the fragment’s host activity</a:t>
            </a:r>
          </a:p>
          <a:p>
            <a:pPr lvl="1"/>
            <a:r>
              <a:rPr lang="en-CA" dirty="0" smtClean="0"/>
              <a:t>3) stopped – the fragment is not visible, the host activity has either stopped or removed the fragment and added it to the back stack</a:t>
            </a:r>
          </a:p>
          <a:p>
            <a:r>
              <a:rPr lang="en-CA" dirty="0" smtClean="0"/>
              <a:t>The UI state of a fragment is preserved across configuration changes in the same way as for an activity (using </a:t>
            </a:r>
            <a:r>
              <a:rPr lang="en-CA" dirty="0" err="1" smtClean="0"/>
              <a:t>onSaveInstanceState</a:t>
            </a:r>
            <a:r>
              <a:rPr lang="en-CA" dirty="0" smtClean="0"/>
              <a:t>(), </a:t>
            </a:r>
            <a:r>
              <a:rPr lang="en-CA" dirty="0" err="1" smtClean="0"/>
              <a:t>ViewModel</a:t>
            </a:r>
            <a:r>
              <a:rPr lang="en-CA" dirty="0" smtClean="0"/>
              <a:t>, and </a:t>
            </a:r>
            <a:r>
              <a:rPr lang="en-CA" dirty="0" err="1" smtClean="0"/>
              <a:t>persisten</a:t>
            </a:r>
            <a:r>
              <a:rPr lang="en-CA" dirty="0" smtClean="0"/>
              <a:t> local </a:t>
            </a:r>
            <a:r>
              <a:rPr lang="en-CA" dirty="0" err="1" smtClean="0"/>
              <a:t>storate</a:t>
            </a:r>
            <a:r>
              <a:rPr lang="en-CA" dirty="0" smtClean="0"/>
              <a:t>).</a:t>
            </a:r>
          </a:p>
          <a:p>
            <a:r>
              <a:rPr lang="en-CA" dirty="0" smtClean="0"/>
              <a:t>The main difference between fragment and activity lifecycles is that activities are always automatically added to the system’s back stack when the user navigates away using back button, whereas fragments need to be explicitly added to their host activity’s back stack using </a:t>
            </a:r>
            <a:r>
              <a:rPr lang="en-CA" dirty="0" err="1" smtClean="0"/>
              <a:t>addToBackStack</a:t>
            </a:r>
            <a:r>
              <a:rPr lang="en-CA" dirty="0" smtClean="0"/>
              <a:t>()</a:t>
            </a:r>
            <a:r>
              <a:rPr lang="fr-CA" dirty="0" smtClean="0"/>
              <a:t> </a:t>
            </a:r>
            <a:r>
              <a:rPr lang="fr-CA" dirty="0" err="1" smtClean="0"/>
              <a:t>during</a:t>
            </a:r>
            <a:r>
              <a:rPr lang="fr-CA" dirty="0" smtClean="0"/>
              <a:t> a transaction </a:t>
            </a:r>
            <a:r>
              <a:rPr lang="fr-CA" dirty="0" err="1" smtClean="0"/>
              <a:t>that</a:t>
            </a:r>
            <a:r>
              <a:rPr lang="fr-CA" dirty="0" smtClean="0"/>
              <a:t> </a:t>
            </a:r>
            <a:r>
              <a:rPr lang="fr-CA" dirty="0" err="1" smtClean="0"/>
              <a:t>removes</a:t>
            </a:r>
            <a:r>
              <a:rPr lang="fr-CA" dirty="0" smtClean="0"/>
              <a:t> the</a:t>
            </a:r>
            <a:r>
              <a:rPr lang="en-CA" dirty="0" smtClean="0"/>
              <a:t> fragment</a:t>
            </a:r>
          </a:p>
          <a:p>
            <a:r>
              <a:rPr lang="en-CA" dirty="0" smtClean="0"/>
              <a:t>The only time a fragment’s lifecycle is independent from that of its host activity is after the host activity reaches </a:t>
            </a:r>
            <a:r>
              <a:rPr lang="en-CA" dirty="0" err="1" smtClean="0"/>
              <a:t>onResume</a:t>
            </a:r>
            <a:r>
              <a:rPr lang="en-CA" dirty="0" smtClean="0"/>
              <a:t>() state, in this state you can freely add or remove fragments to to/from the activity</a:t>
            </a:r>
          </a:p>
        </p:txBody>
      </p:sp>
      <p:sp>
        <p:nvSpPr>
          <p:cNvPr id="4" name="TextBox 3"/>
          <p:cNvSpPr txBox="1"/>
          <p:nvPr/>
        </p:nvSpPr>
        <p:spPr>
          <a:xfrm>
            <a:off x="0" y="6470073"/>
            <a:ext cx="10349345" cy="369332"/>
          </a:xfrm>
          <a:prstGeom prst="rect">
            <a:avLst/>
          </a:prstGeom>
          <a:noFill/>
        </p:spPr>
        <p:txBody>
          <a:bodyPr wrap="square" rtlCol="0">
            <a:spAutoFit/>
          </a:bodyPr>
          <a:lstStyle/>
          <a:p>
            <a:r>
              <a:rPr lang="en-CA" dirty="0" smtClean="0">
                <a:hlinkClick r:id="rId2"/>
              </a:rPr>
              <a:t>https://developer.android.com/guide/components/fragments</a:t>
            </a:r>
            <a:endParaRPr lang="en-CA" dirty="0"/>
          </a:p>
        </p:txBody>
      </p:sp>
      <p:pic>
        <p:nvPicPr>
          <p:cNvPr id="4098" name="Picture 2" descr="https://developer.android.com/images/activity_fragment_lifecyc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42664" y="225364"/>
            <a:ext cx="3238500" cy="642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1498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Example: two-pane layout</a:t>
            </a:r>
            <a:endParaRPr lang="en-CA" dirty="0"/>
          </a:p>
        </p:txBody>
      </p:sp>
      <p:sp>
        <p:nvSpPr>
          <p:cNvPr id="3" name="Content Placeholder 2"/>
          <p:cNvSpPr>
            <a:spLocks noGrp="1"/>
          </p:cNvSpPr>
          <p:nvPr>
            <p:ph idx="1"/>
          </p:nvPr>
        </p:nvSpPr>
        <p:spPr/>
        <p:txBody>
          <a:bodyPr/>
          <a:lstStyle/>
          <a:p>
            <a:r>
              <a:rPr lang="en-CA" dirty="0" smtClean="0"/>
              <a:t>An activity containing two fragments, one to show a list of Shakespeare play titles, another to show a summary of the play when selected from the list</a:t>
            </a:r>
          </a:p>
          <a:p>
            <a:r>
              <a:rPr lang="en-CA" dirty="0" smtClean="0"/>
              <a:t>Code in android studio</a:t>
            </a:r>
            <a:endParaRPr lang="en-CA" dirty="0"/>
          </a:p>
        </p:txBody>
      </p:sp>
      <p:sp>
        <p:nvSpPr>
          <p:cNvPr id="4" name="TextBox 3"/>
          <p:cNvSpPr txBox="1"/>
          <p:nvPr/>
        </p:nvSpPr>
        <p:spPr>
          <a:xfrm>
            <a:off x="0" y="6470073"/>
            <a:ext cx="10349345" cy="369332"/>
          </a:xfrm>
          <a:prstGeom prst="rect">
            <a:avLst/>
          </a:prstGeom>
          <a:noFill/>
        </p:spPr>
        <p:txBody>
          <a:bodyPr wrap="square" rtlCol="0">
            <a:spAutoFit/>
          </a:bodyPr>
          <a:lstStyle/>
          <a:p>
            <a:r>
              <a:rPr lang="en-CA" dirty="0" smtClean="0">
                <a:hlinkClick r:id="rId2"/>
              </a:rPr>
              <a:t>https://developer.android.com/guide/components/fragments</a:t>
            </a:r>
            <a:endParaRPr lang="en-CA" dirty="0"/>
          </a:p>
        </p:txBody>
      </p:sp>
    </p:spTree>
    <p:extLst>
      <p:ext uri="{BB962C8B-B14F-4D97-AF65-F5344CB8AC3E}">
        <p14:creationId xmlns:p14="http://schemas.microsoft.com/office/powerpoint/2010/main" val="10435118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Create a fragment</a:t>
            </a:r>
            <a:endParaRPr lang="en-CA" dirty="0"/>
          </a:p>
        </p:txBody>
      </p:sp>
      <p:sp>
        <p:nvSpPr>
          <p:cNvPr id="3" name="Content Placeholder 2"/>
          <p:cNvSpPr>
            <a:spLocks noGrp="1"/>
          </p:cNvSpPr>
          <p:nvPr>
            <p:ph idx="1"/>
          </p:nvPr>
        </p:nvSpPr>
        <p:spPr/>
        <p:txBody>
          <a:bodyPr/>
          <a:lstStyle/>
          <a:p>
            <a:endParaRPr lang="en-CA"/>
          </a:p>
        </p:txBody>
      </p:sp>
      <p:sp>
        <p:nvSpPr>
          <p:cNvPr id="4" name="TextBox 3"/>
          <p:cNvSpPr txBox="1"/>
          <p:nvPr/>
        </p:nvSpPr>
        <p:spPr>
          <a:xfrm>
            <a:off x="0" y="6470073"/>
            <a:ext cx="10349345" cy="369332"/>
          </a:xfrm>
          <a:prstGeom prst="rect">
            <a:avLst/>
          </a:prstGeom>
          <a:noFill/>
        </p:spPr>
        <p:txBody>
          <a:bodyPr wrap="square" rtlCol="0">
            <a:spAutoFit/>
          </a:bodyPr>
          <a:lstStyle/>
          <a:p>
            <a:r>
              <a:rPr lang="en-CA" dirty="0" smtClean="0">
                <a:hlinkClick r:id="rId2"/>
              </a:rPr>
              <a:t>https://developer.android.com/guide/components/fragments</a:t>
            </a:r>
            <a:endParaRPr lang="en-CA" dirty="0"/>
          </a:p>
        </p:txBody>
      </p:sp>
    </p:spTree>
    <p:extLst>
      <p:ext uri="{BB962C8B-B14F-4D97-AF65-F5344CB8AC3E}">
        <p14:creationId xmlns:p14="http://schemas.microsoft.com/office/powerpoint/2010/main" val="3763249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Test your fragment</a:t>
            </a:r>
            <a:endParaRPr lang="en-CA" dirty="0"/>
          </a:p>
        </p:txBody>
      </p:sp>
      <p:sp>
        <p:nvSpPr>
          <p:cNvPr id="3" name="Content Placeholder 2"/>
          <p:cNvSpPr>
            <a:spLocks noGrp="1"/>
          </p:cNvSpPr>
          <p:nvPr>
            <p:ph idx="1"/>
          </p:nvPr>
        </p:nvSpPr>
        <p:spPr/>
        <p:txBody>
          <a:bodyPr/>
          <a:lstStyle/>
          <a:p>
            <a:endParaRPr lang="en-CA"/>
          </a:p>
        </p:txBody>
      </p:sp>
      <p:sp>
        <p:nvSpPr>
          <p:cNvPr id="4" name="TextBox 3"/>
          <p:cNvSpPr txBox="1"/>
          <p:nvPr/>
        </p:nvSpPr>
        <p:spPr>
          <a:xfrm>
            <a:off x="0" y="6470073"/>
            <a:ext cx="10349345" cy="369332"/>
          </a:xfrm>
          <a:prstGeom prst="rect">
            <a:avLst/>
          </a:prstGeom>
          <a:noFill/>
        </p:spPr>
        <p:txBody>
          <a:bodyPr wrap="square" rtlCol="0">
            <a:spAutoFit/>
          </a:bodyPr>
          <a:lstStyle/>
          <a:p>
            <a:r>
              <a:rPr lang="en-CA" dirty="0" smtClean="0">
                <a:hlinkClick r:id="rId2"/>
              </a:rPr>
              <a:t>https://developer.android.com/guide/components/fragments</a:t>
            </a:r>
            <a:endParaRPr lang="en-CA" dirty="0"/>
          </a:p>
        </p:txBody>
      </p:sp>
    </p:spTree>
    <p:extLst>
      <p:ext uri="{BB962C8B-B14F-4D97-AF65-F5344CB8AC3E}">
        <p14:creationId xmlns:p14="http://schemas.microsoft.com/office/powerpoint/2010/main" val="32772216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Build a flexible UI</a:t>
            </a:r>
            <a:endParaRPr lang="en-CA" dirty="0"/>
          </a:p>
        </p:txBody>
      </p:sp>
      <p:sp>
        <p:nvSpPr>
          <p:cNvPr id="3" name="Content Placeholder 2"/>
          <p:cNvSpPr>
            <a:spLocks noGrp="1"/>
          </p:cNvSpPr>
          <p:nvPr>
            <p:ph idx="1"/>
          </p:nvPr>
        </p:nvSpPr>
        <p:spPr/>
        <p:txBody>
          <a:bodyPr/>
          <a:lstStyle/>
          <a:p>
            <a:endParaRPr lang="en-CA"/>
          </a:p>
        </p:txBody>
      </p:sp>
      <p:sp>
        <p:nvSpPr>
          <p:cNvPr id="4" name="TextBox 3"/>
          <p:cNvSpPr txBox="1"/>
          <p:nvPr/>
        </p:nvSpPr>
        <p:spPr>
          <a:xfrm>
            <a:off x="0" y="6470073"/>
            <a:ext cx="10349345" cy="369332"/>
          </a:xfrm>
          <a:prstGeom prst="rect">
            <a:avLst/>
          </a:prstGeom>
          <a:noFill/>
        </p:spPr>
        <p:txBody>
          <a:bodyPr wrap="square" rtlCol="0">
            <a:spAutoFit/>
          </a:bodyPr>
          <a:lstStyle/>
          <a:p>
            <a:r>
              <a:rPr lang="en-CA" dirty="0" smtClean="0">
                <a:hlinkClick r:id="rId2"/>
              </a:rPr>
              <a:t>https://developer.android.com/guide/components/fragments</a:t>
            </a:r>
            <a:endParaRPr lang="en-CA" dirty="0"/>
          </a:p>
        </p:txBody>
      </p:sp>
    </p:spTree>
    <p:extLst>
      <p:ext uri="{BB962C8B-B14F-4D97-AF65-F5344CB8AC3E}">
        <p14:creationId xmlns:p14="http://schemas.microsoft.com/office/powerpoint/2010/main" val="5370801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Communicate with </a:t>
            </a:r>
            <a:r>
              <a:rPr lang="en-CA" smtClean="0"/>
              <a:t>other fragments</a:t>
            </a:r>
            <a:endParaRPr lang="en-CA" dirty="0"/>
          </a:p>
        </p:txBody>
      </p:sp>
      <p:sp>
        <p:nvSpPr>
          <p:cNvPr id="3" name="Content Placeholder 2"/>
          <p:cNvSpPr>
            <a:spLocks noGrp="1"/>
          </p:cNvSpPr>
          <p:nvPr>
            <p:ph idx="1"/>
          </p:nvPr>
        </p:nvSpPr>
        <p:spPr/>
        <p:txBody>
          <a:bodyPr/>
          <a:lstStyle/>
          <a:p>
            <a:endParaRPr lang="en-CA"/>
          </a:p>
        </p:txBody>
      </p:sp>
      <p:sp>
        <p:nvSpPr>
          <p:cNvPr id="4" name="TextBox 3"/>
          <p:cNvSpPr txBox="1"/>
          <p:nvPr/>
        </p:nvSpPr>
        <p:spPr>
          <a:xfrm>
            <a:off x="0" y="6470073"/>
            <a:ext cx="10349345" cy="369332"/>
          </a:xfrm>
          <a:prstGeom prst="rect">
            <a:avLst/>
          </a:prstGeom>
          <a:noFill/>
        </p:spPr>
        <p:txBody>
          <a:bodyPr wrap="square" rtlCol="0">
            <a:spAutoFit/>
          </a:bodyPr>
          <a:lstStyle/>
          <a:p>
            <a:r>
              <a:rPr lang="en-CA" dirty="0" smtClean="0">
                <a:hlinkClick r:id="rId2"/>
              </a:rPr>
              <a:t>https://developer.android.com/guide/components/fragments</a:t>
            </a:r>
            <a:endParaRPr lang="en-CA" dirty="0"/>
          </a:p>
        </p:txBody>
      </p:sp>
    </p:spTree>
    <p:extLst>
      <p:ext uri="{BB962C8B-B14F-4D97-AF65-F5344CB8AC3E}">
        <p14:creationId xmlns:p14="http://schemas.microsoft.com/office/powerpoint/2010/main" val="1273565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Fragments</a:t>
            </a:r>
            <a:endParaRPr lang="en-CA" dirty="0"/>
          </a:p>
        </p:txBody>
      </p:sp>
      <p:sp>
        <p:nvSpPr>
          <p:cNvPr id="3" name="Content Placeholder 2"/>
          <p:cNvSpPr>
            <a:spLocks noGrp="1"/>
          </p:cNvSpPr>
          <p:nvPr>
            <p:ph idx="1"/>
          </p:nvPr>
        </p:nvSpPr>
        <p:spPr/>
        <p:txBody>
          <a:bodyPr>
            <a:normAutofit fontScale="85000" lnSpcReduction="20000"/>
          </a:bodyPr>
          <a:lstStyle/>
          <a:p>
            <a:r>
              <a:rPr lang="en-CA" dirty="0" smtClean="0"/>
              <a:t>A fragment is a modular section of an activity with its own lifecycle, receives its own input events, and can be added/removed while the activity is running (think of it as a modular sub-activity)</a:t>
            </a:r>
          </a:p>
          <a:p>
            <a:r>
              <a:rPr lang="en-CA" dirty="0" smtClean="0"/>
              <a:t>You can combine multiple fragments in a single activity to build a multi-pane UI</a:t>
            </a:r>
          </a:p>
          <a:p>
            <a:r>
              <a:rPr lang="en-CA" dirty="0" smtClean="0"/>
              <a:t>Must always be hosted within an activity, and fragment’s lifestyle is directly affected by host activity’s lifestyle (destroying activity destroys all fragments </a:t>
            </a:r>
            <a:r>
              <a:rPr lang="en-CA" dirty="0" err="1" smtClean="0"/>
              <a:t>etc</a:t>
            </a:r>
            <a:r>
              <a:rPr lang="en-CA" dirty="0" smtClean="0"/>
              <a:t>), however fragments can be manipulated independently while activity is running (in </a:t>
            </a:r>
            <a:r>
              <a:rPr lang="en-CA" dirty="0" err="1" smtClean="0"/>
              <a:t>onResume</a:t>
            </a:r>
            <a:r>
              <a:rPr lang="en-CA" dirty="0" smtClean="0"/>
              <a:t>() state)</a:t>
            </a:r>
          </a:p>
          <a:p>
            <a:r>
              <a:rPr lang="en-CA" dirty="0" smtClean="0"/>
              <a:t>Each activity has its own back stack that keeps track of fragment transactions, and can be used to reverse fragment transactions using the back button</a:t>
            </a:r>
          </a:p>
          <a:p>
            <a:r>
              <a:rPr lang="en-CA" dirty="0" smtClean="0"/>
              <a:t>Fragments live inside the </a:t>
            </a:r>
            <a:r>
              <a:rPr lang="en-CA" dirty="0" err="1" smtClean="0">
                <a:solidFill>
                  <a:srgbClr val="0070C0"/>
                </a:solidFill>
              </a:rPr>
              <a:t>ViewGroup</a:t>
            </a:r>
            <a:r>
              <a:rPr lang="en-CA" dirty="0"/>
              <a:t> </a:t>
            </a:r>
            <a:r>
              <a:rPr lang="en-CA" dirty="0" smtClean="0"/>
              <a:t>inside the activity’s view hierarchy, you can insert a fragment into an activity either through xml &lt;fragment&gt; elements or through application code by adding it to an existing </a:t>
            </a:r>
            <a:r>
              <a:rPr lang="en-CA" dirty="0" err="1" smtClean="0">
                <a:solidFill>
                  <a:srgbClr val="0070C0"/>
                </a:solidFill>
              </a:rPr>
              <a:t>ViewGroup</a:t>
            </a:r>
            <a:endParaRPr lang="en-CA" dirty="0">
              <a:solidFill>
                <a:srgbClr val="0070C0"/>
              </a:solidFill>
            </a:endParaRPr>
          </a:p>
        </p:txBody>
      </p:sp>
      <p:sp>
        <p:nvSpPr>
          <p:cNvPr id="4" name="TextBox 3"/>
          <p:cNvSpPr txBox="1"/>
          <p:nvPr/>
        </p:nvSpPr>
        <p:spPr>
          <a:xfrm>
            <a:off x="2161309" y="1204159"/>
            <a:ext cx="10030691" cy="369332"/>
          </a:xfrm>
          <a:prstGeom prst="rect">
            <a:avLst/>
          </a:prstGeom>
          <a:noFill/>
        </p:spPr>
        <p:txBody>
          <a:bodyPr wrap="square" rtlCol="0">
            <a:spAutoFit/>
          </a:bodyPr>
          <a:lstStyle/>
          <a:p>
            <a:r>
              <a:rPr lang="en-CA" dirty="0"/>
              <a:t>f</a:t>
            </a:r>
            <a:r>
              <a:rPr lang="en-CA" dirty="0" smtClean="0"/>
              <a:t>ragment (noun) - “a </a:t>
            </a:r>
            <a:r>
              <a:rPr lang="en-CA" dirty="0"/>
              <a:t>small part broken or separated off something</a:t>
            </a:r>
            <a:r>
              <a:rPr lang="en-CA" dirty="0" smtClean="0"/>
              <a:t>.” Merriam Webster Dictionary </a:t>
            </a:r>
            <a:endParaRPr lang="en-CA" dirty="0"/>
          </a:p>
        </p:txBody>
      </p:sp>
      <p:sp>
        <p:nvSpPr>
          <p:cNvPr id="5" name="TextBox 4"/>
          <p:cNvSpPr txBox="1"/>
          <p:nvPr/>
        </p:nvSpPr>
        <p:spPr>
          <a:xfrm>
            <a:off x="0" y="6470073"/>
            <a:ext cx="10349345" cy="369332"/>
          </a:xfrm>
          <a:prstGeom prst="rect">
            <a:avLst/>
          </a:prstGeom>
          <a:noFill/>
        </p:spPr>
        <p:txBody>
          <a:bodyPr wrap="square" rtlCol="0">
            <a:spAutoFit/>
          </a:bodyPr>
          <a:lstStyle/>
          <a:p>
            <a:r>
              <a:rPr lang="en-CA" dirty="0" smtClean="0">
                <a:hlinkClick r:id="rId2"/>
              </a:rPr>
              <a:t>https://developer.android.com/guide/components/fragments</a:t>
            </a:r>
            <a:endParaRPr lang="en-CA" dirty="0"/>
          </a:p>
        </p:txBody>
      </p:sp>
    </p:spTree>
    <p:extLst>
      <p:ext uri="{BB962C8B-B14F-4D97-AF65-F5344CB8AC3E}">
        <p14:creationId xmlns:p14="http://schemas.microsoft.com/office/powerpoint/2010/main" val="1513208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Fragment design philosophy</a:t>
            </a:r>
            <a:endParaRPr lang="en-CA" dirty="0"/>
          </a:p>
        </p:txBody>
      </p:sp>
      <p:sp>
        <p:nvSpPr>
          <p:cNvPr id="3" name="Content Placeholder 2"/>
          <p:cNvSpPr>
            <a:spLocks noGrp="1"/>
          </p:cNvSpPr>
          <p:nvPr>
            <p:ph idx="1"/>
          </p:nvPr>
        </p:nvSpPr>
        <p:spPr>
          <a:xfrm>
            <a:off x="838200" y="1825625"/>
            <a:ext cx="5825836" cy="4351338"/>
          </a:xfrm>
        </p:spPr>
        <p:txBody>
          <a:bodyPr>
            <a:normAutofit fontScale="77500" lnSpcReduction="20000"/>
          </a:bodyPr>
          <a:lstStyle/>
          <a:p>
            <a:r>
              <a:rPr lang="en-CA" dirty="0" smtClean="0"/>
              <a:t>Introduced in Android 3.0 (API level 11, February 2011) to support more dynamic and flexible UI designs on large screens such as tablets</a:t>
            </a:r>
          </a:p>
          <a:p>
            <a:r>
              <a:rPr lang="en-CA" dirty="0" smtClean="0"/>
              <a:t>Fragments allow you to divide the layout activity and modify the activity’s appearance at runtime, preserving changes in a back stack managed by the activity</a:t>
            </a:r>
          </a:p>
          <a:p>
            <a:r>
              <a:rPr lang="en-CA" dirty="0" smtClean="0"/>
              <a:t>Example: news app can list articles in one fragment (left side of screen), and display a full article in another fragment (right side of screen)</a:t>
            </a:r>
          </a:p>
          <a:p>
            <a:r>
              <a:rPr lang="en-CA" dirty="0" smtClean="0"/>
              <a:t>Each fragment has its own set of lifecycle callback methods to handle user inputs, allowing you to select and read an article within the same activity</a:t>
            </a:r>
            <a:endParaRPr lang="en-CA" dirty="0"/>
          </a:p>
        </p:txBody>
      </p:sp>
      <p:sp>
        <p:nvSpPr>
          <p:cNvPr id="4" name="TextBox 3"/>
          <p:cNvSpPr txBox="1"/>
          <p:nvPr/>
        </p:nvSpPr>
        <p:spPr>
          <a:xfrm>
            <a:off x="0" y="6470073"/>
            <a:ext cx="10349345" cy="369332"/>
          </a:xfrm>
          <a:prstGeom prst="rect">
            <a:avLst/>
          </a:prstGeom>
          <a:noFill/>
        </p:spPr>
        <p:txBody>
          <a:bodyPr wrap="square" rtlCol="0">
            <a:spAutoFit/>
          </a:bodyPr>
          <a:lstStyle/>
          <a:p>
            <a:r>
              <a:rPr lang="en-CA" dirty="0" smtClean="0">
                <a:hlinkClick r:id="rId2"/>
              </a:rPr>
              <a:t>https://developer.android.com/guide/components/fragments</a:t>
            </a:r>
            <a:endParaRPr lang="en-CA" dirty="0"/>
          </a:p>
        </p:txBody>
      </p:sp>
      <p:pic>
        <p:nvPicPr>
          <p:cNvPr id="1026" name="Picture 2" descr="Image result for tablet news ap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7271" y="2205470"/>
            <a:ext cx="4762500" cy="3257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0798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Fragments enable modular design</a:t>
            </a:r>
            <a:endParaRPr lang="en-CA" dirty="0"/>
          </a:p>
        </p:txBody>
      </p:sp>
      <p:sp>
        <p:nvSpPr>
          <p:cNvPr id="3" name="Content Placeholder 2"/>
          <p:cNvSpPr>
            <a:spLocks noGrp="1"/>
          </p:cNvSpPr>
          <p:nvPr>
            <p:ph idx="1"/>
          </p:nvPr>
        </p:nvSpPr>
        <p:spPr>
          <a:xfrm>
            <a:off x="838200" y="1825625"/>
            <a:ext cx="5798127" cy="4351338"/>
          </a:xfrm>
        </p:spPr>
        <p:txBody>
          <a:bodyPr>
            <a:normAutofit fontScale="85000" lnSpcReduction="10000"/>
          </a:bodyPr>
          <a:lstStyle/>
          <a:p>
            <a:r>
              <a:rPr lang="en-CA" dirty="0" smtClean="0"/>
              <a:t>You should design each fragment as a modular and reusable activity component (fragments should avoid calling other fragments)</a:t>
            </a:r>
          </a:p>
          <a:p>
            <a:r>
              <a:rPr lang="en-CA" dirty="0" smtClean="0"/>
              <a:t>Example: if you want your app to support both tablets and phones, you can reuse fragments in different layout configurations to optimize user experience based on available screen space</a:t>
            </a:r>
          </a:p>
          <a:p>
            <a:r>
              <a:rPr lang="en-CA" dirty="0" smtClean="0"/>
              <a:t>Embed two fragments in a single Activity when running on tablet, and use two separate activities, each with their own fragment, when running on phone</a:t>
            </a:r>
            <a:endParaRPr lang="en-CA" dirty="0"/>
          </a:p>
        </p:txBody>
      </p:sp>
      <p:sp>
        <p:nvSpPr>
          <p:cNvPr id="4" name="TextBox 3"/>
          <p:cNvSpPr txBox="1"/>
          <p:nvPr/>
        </p:nvSpPr>
        <p:spPr>
          <a:xfrm>
            <a:off x="0" y="6470073"/>
            <a:ext cx="10349345" cy="369332"/>
          </a:xfrm>
          <a:prstGeom prst="rect">
            <a:avLst/>
          </a:prstGeom>
          <a:noFill/>
        </p:spPr>
        <p:txBody>
          <a:bodyPr wrap="square" rtlCol="0">
            <a:spAutoFit/>
          </a:bodyPr>
          <a:lstStyle/>
          <a:p>
            <a:r>
              <a:rPr lang="en-CA" dirty="0" smtClean="0">
                <a:hlinkClick r:id="rId2"/>
              </a:rPr>
              <a:t>https://developer.android.com/guide/components/fragments</a:t>
            </a:r>
            <a:endParaRPr lang="en-CA" dirty="0"/>
          </a:p>
        </p:txBody>
      </p:sp>
      <p:pic>
        <p:nvPicPr>
          <p:cNvPr id="2050" name="Picture 2" descr="https://developer.android.com/images/fundamentals/fragment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326120"/>
            <a:ext cx="5334000" cy="3076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0981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Creating a fragment</a:t>
            </a:r>
            <a:endParaRPr lang="en-CA" dirty="0"/>
          </a:p>
        </p:txBody>
      </p:sp>
      <p:sp>
        <p:nvSpPr>
          <p:cNvPr id="3" name="Content Placeholder 2"/>
          <p:cNvSpPr>
            <a:spLocks noGrp="1"/>
          </p:cNvSpPr>
          <p:nvPr>
            <p:ph idx="1"/>
          </p:nvPr>
        </p:nvSpPr>
        <p:spPr>
          <a:xfrm>
            <a:off x="838200" y="1825625"/>
            <a:ext cx="8250382" cy="4351338"/>
          </a:xfrm>
        </p:spPr>
        <p:txBody>
          <a:bodyPr>
            <a:normAutofit fontScale="85000" lnSpcReduction="20000"/>
          </a:bodyPr>
          <a:lstStyle/>
          <a:p>
            <a:r>
              <a:rPr lang="en-CA" dirty="0" smtClean="0"/>
              <a:t>Fragment class has code very similar to Activity, containing </a:t>
            </a:r>
            <a:r>
              <a:rPr lang="en-CA" dirty="0" err="1" smtClean="0"/>
              <a:t>callbacks</a:t>
            </a:r>
            <a:r>
              <a:rPr lang="en-CA" dirty="0" smtClean="0"/>
              <a:t> such as </a:t>
            </a:r>
            <a:r>
              <a:rPr lang="en-CA" dirty="0" err="1" smtClean="0"/>
              <a:t>onCreate</a:t>
            </a:r>
            <a:r>
              <a:rPr lang="en-CA" dirty="0" smtClean="0"/>
              <a:t>, </a:t>
            </a:r>
            <a:r>
              <a:rPr lang="en-CA" dirty="0" err="1" smtClean="0"/>
              <a:t>onStart</a:t>
            </a:r>
            <a:r>
              <a:rPr lang="en-CA" dirty="0" smtClean="0"/>
              <a:t>, </a:t>
            </a:r>
            <a:r>
              <a:rPr lang="en-CA" dirty="0" err="1" smtClean="0"/>
              <a:t>onPause</a:t>
            </a:r>
            <a:r>
              <a:rPr lang="en-CA" dirty="0" smtClean="0"/>
              <a:t>, </a:t>
            </a:r>
            <a:r>
              <a:rPr lang="en-CA" dirty="0" err="1" smtClean="0"/>
              <a:t>onStop</a:t>
            </a:r>
            <a:r>
              <a:rPr lang="en-CA" dirty="0" smtClean="0"/>
              <a:t>, as well as </a:t>
            </a:r>
            <a:r>
              <a:rPr lang="en-CA" dirty="0" err="1" smtClean="0"/>
              <a:t>callbacks</a:t>
            </a:r>
            <a:r>
              <a:rPr lang="en-CA" dirty="0" smtClean="0"/>
              <a:t> unique to fragments</a:t>
            </a:r>
          </a:p>
          <a:p>
            <a:r>
              <a:rPr lang="en-CA" dirty="0" smtClean="0"/>
              <a:t>At minimum, your fragment class should implement the following lifecycle methods:</a:t>
            </a:r>
          </a:p>
          <a:p>
            <a:r>
              <a:rPr lang="en-CA" dirty="0" err="1" smtClean="0"/>
              <a:t>onCreate</a:t>
            </a:r>
            <a:r>
              <a:rPr lang="en-CA" dirty="0" smtClean="0"/>
              <a:t>() – called when fragment gets created, use to initialize essential components you want to retain when the fragment is paused/stopped</a:t>
            </a:r>
          </a:p>
          <a:p>
            <a:r>
              <a:rPr lang="en-CA" dirty="0" err="1" smtClean="0"/>
              <a:t>onCreateView</a:t>
            </a:r>
            <a:r>
              <a:rPr lang="en-CA" dirty="0" smtClean="0"/>
              <a:t>() – called when fragment draws UI for the first time, must return the View at root of fragment’s layout, can return null if fragment has no UI</a:t>
            </a:r>
          </a:p>
          <a:p>
            <a:r>
              <a:rPr lang="en-CA" dirty="0" err="1" smtClean="0"/>
              <a:t>onPause</a:t>
            </a:r>
            <a:r>
              <a:rPr lang="en-CA" dirty="0" smtClean="0"/>
              <a:t>() – called when user leaves the fragment, use to effect any changes that should persist beyond current user’s session</a:t>
            </a:r>
            <a:endParaRPr lang="en-CA" dirty="0"/>
          </a:p>
        </p:txBody>
      </p:sp>
      <p:sp>
        <p:nvSpPr>
          <p:cNvPr id="4" name="TextBox 3"/>
          <p:cNvSpPr txBox="1"/>
          <p:nvPr/>
        </p:nvSpPr>
        <p:spPr>
          <a:xfrm>
            <a:off x="0" y="6470073"/>
            <a:ext cx="10349345" cy="369332"/>
          </a:xfrm>
          <a:prstGeom prst="rect">
            <a:avLst/>
          </a:prstGeom>
          <a:noFill/>
        </p:spPr>
        <p:txBody>
          <a:bodyPr wrap="square" rtlCol="0">
            <a:spAutoFit/>
          </a:bodyPr>
          <a:lstStyle/>
          <a:p>
            <a:r>
              <a:rPr lang="en-CA" dirty="0" smtClean="0">
                <a:hlinkClick r:id="rId2"/>
              </a:rPr>
              <a:t>https://developer.android.com/guide/components/fragments</a:t>
            </a:r>
            <a:endParaRPr lang="en-CA" dirty="0"/>
          </a:p>
        </p:txBody>
      </p:sp>
      <p:pic>
        <p:nvPicPr>
          <p:cNvPr id="3074" name="Picture 2" descr="https://developer.android.com/images/fragment_lifecyc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64" y="37887"/>
            <a:ext cx="2476436" cy="6616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5623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Some useful Fragment subclasses</a:t>
            </a:r>
            <a:endParaRPr lang="en-CA" dirty="0"/>
          </a:p>
        </p:txBody>
      </p:sp>
      <p:sp>
        <p:nvSpPr>
          <p:cNvPr id="3" name="Content Placeholder 2"/>
          <p:cNvSpPr>
            <a:spLocks noGrp="1"/>
          </p:cNvSpPr>
          <p:nvPr>
            <p:ph idx="1"/>
          </p:nvPr>
        </p:nvSpPr>
        <p:spPr/>
        <p:txBody>
          <a:bodyPr/>
          <a:lstStyle/>
          <a:p>
            <a:r>
              <a:rPr lang="en-CA" dirty="0" err="1" smtClean="0">
                <a:solidFill>
                  <a:srgbClr val="0070C0"/>
                </a:solidFill>
              </a:rPr>
              <a:t>DialogFragment</a:t>
            </a:r>
            <a:r>
              <a:rPr lang="en-CA" dirty="0" smtClean="0"/>
              <a:t> – displays floating dialogue, use as an alternative to Activity’s dialogue helper methods because it is added to Activity’s fragment back stack, allowing you to return to previous fragments using back</a:t>
            </a:r>
          </a:p>
          <a:p>
            <a:r>
              <a:rPr lang="en-CA" dirty="0" err="1" smtClean="0">
                <a:solidFill>
                  <a:srgbClr val="0070C0"/>
                </a:solidFill>
              </a:rPr>
              <a:t>ListFragment</a:t>
            </a:r>
            <a:r>
              <a:rPr lang="en-CA" dirty="0" smtClean="0"/>
              <a:t> – displays list of items managed by an adapter (such as </a:t>
            </a:r>
            <a:r>
              <a:rPr lang="en-CA" dirty="0" err="1" smtClean="0">
                <a:solidFill>
                  <a:srgbClr val="0070C0"/>
                </a:solidFill>
              </a:rPr>
              <a:t>SimpleCursorAdapter</a:t>
            </a:r>
            <a:r>
              <a:rPr lang="en-CA" dirty="0" smtClean="0"/>
              <a:t>), provides methods for handling a list view (ex: </a:t>
            </a:r>
            <a:r>
              <a:rPr lang="en-CA" dirty="0" err="1" smtClean="0">
                <a:solidFill>
                  <a:srgbClr val="0070C0"/>
                </a:solidFill>
              </a:rPr>
              <a:t>onListItemClick</a:t>
            </a:r>
            <a:r>
              <a:rPr lang="en-CA" dirty="0" smtClean="0"/>
              <a:t>(), which handles clicks on a list)</a:t>
            </a:r>
          </a:p>
          <a:p>
            <a:r>
              <a:rPr lang="en-CA" dirty="0" err="1" smtClean="0">
                <a:solidFill>
                  <a:srgbClr val="0070C0"/>
                </a:solidFill>
              </a:rPr>
              <a:t>PreferenceFragmentCompat</a:t>
            </a:r>
            <a:r>
              <a:rPr lang="en-CA" dirty="0" smtClean="0"/>
              <a:t> – displays hierarchy of Preference objects as a list (used to create settings screen for your application)</a:t>
            </a:r>
            <a:endParaRPr lang="en-CA" dirty="0"/>
          </a:p>
        </p:txBody>
      </p:sp>
      <p:sp>
        <p:nvSpPr>
          <p:cNvPr id="4" name="TextBox 3"/>
          <p:cNvSpPr txBox="1"/>
          <p:nvPr/>
        </p:nvSpPr>
        <p:spPr>
          <a:xfrm>
            <a:off x="0" y="6470073"/>
            <a:ext cx="10349345" cy="369332"/>
          </a:xfrm>
          <a:prstGeom prst="rect">
            <a:avLst/>
          </a:prstGeom>
          <a:noFill/>
        </p:spPr>
        <p:txBody>
          <a:bodyPr wrap="square" rtlCol="0">
            <a:spAutoFit/>
          </a:bodyPr>
          <a:lstStyle/>
          <a:p>
            <a:r>
              <a:rPr lang="en-CA" dirty="0" smtClean="0">
                <a:hlinkClick r:id="rId2"/>
              </a:rPr>
              <a:t>https://developer.android.com/guide/components/fragments</a:t>
            </a:r>
            <a:endParaRPr lang="en-CA" dirty="0"/>
          </a:p>
        </p:txBody>
      </p:sp>
    </p:spTree>
    <p:extLst>
      <p:ext uri="{BB962C8B-B14F-4D97-AF65-F5344CB8AC3E}">
        <p14:creationId xmlns:p14="http://schemas.microsoft.com/office/powerpoint/2010/main" val="1021677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Using fragment to add a user interface</a:t>
            </a:r>
            <a:endParaRPr lang="en-CA" dirty="0"/>
          </a:p>
        </p:txBody>
      </p:sp>
      <p:sp>
        <p:nvSpPr>
          <p:cNvPr id="3" name="Content Placeholder 2"/>
          <p:cNvSpPr>
            <a:spLocks noGrp="1"/>
          </p:cNvSpPr>
          <p:nvPr>
            <p:ph idx="1"/>
          </p:nvPr>
        </p:nvSpPr>
        <p:spPr>
          <a:xfrm>
            <a:off x="838201" y="1825625"/>
            <a:ext cx="11076708" cy="2632652"/>
          </a:xfrm>
        </p:spPr>
        <p:txBody>
          <a:bodyPr/>
          <a:lstStyle/>
          <a:p>
            <a:r>
              <a:rPr lang="en-CA" dirty="0" smtClean="0"/>
              <a:t>Fragments are typically part of an activity’s UI and contribute their own layout to the activity</a:t>
            </a:r>
          </a:p>
          <a:p>
            <a:r>
              <a:rPr lang="en-CA" dirty="0" smtClean="0"/>
              <a:t>Use the </a:t>
            </a:r>
            <a:r>
              <a:rPr lang="en-CA" dirty="0" err="1" smtClean="0"/>
              <a:t>onCreateView</a:t>
            </a:r>
            <a:r>
              <a:rPr lang="en-CA" dirty="0" smtClean="0"/>
              <a:t>() callback, which provides a </a:t>
            </a:r>
            <a:r>
              <a:rPr lang="en-CA" dirty="0" err="1" smtClean="0"/>
              <a:t>LayoutInflater</a:t>
            </a:r>
            <a:r>
              <a:rPr lang="en-CA" dirty="0" smtClean="0"/>
              <a:t> object, to inflate a layout resource defined in xml:</a:t>
            </a:r>
          </a:p>
          <a:p>
            <a:r>
              <a:rPr lang="en-CA" dirty="0" smtClean="0"/>
              <a:t>Example: a subclass of fragment that loads a layout from xml</a:t>
            </a:r>
          </a:p>
          <a:p>
            <a:endParaRPr lang="en-CA" dirty="0"/>
          </a:p>
        </p:txBody>
      </p:sp>
      <p:sp>
        <p:nvSpPr>
          <p:cNvPr id="4" name="TextBox 3"/>
          <p:cNvSpPr txBox="1"/>
          <p:nvPr/>
        </p:nvSpPr>
        <p:spPr>
          <a:xfrm>
            <a:off x="0" y="6470073"/>
            <a:ext cx="10349345" cy="369332"/>
          </a:xfrm>
          <a:prstGeom prst="rect">
            <a:avLst/>
          </a:prstGeom>
          <a:noFill/>
        </p:spPr>
        <p:txBody>
          <a:bodyPr wrap="square" rtlCol="0">
            <a:spAutoFit/>
          </a:bodyPr>
          <a:lstStyle/>
          <a:p>
            <a:r>
              <a:rPr lang="en-CA" dirty="0" smtClean="0">
                <a:hlinkClick r:id="rId2"/>
              </a:rPr>
              <a:t>https://developer.android.com/guide/components/fragments</a:t>
            </a:r>
            <a:endParaRPr lang="en-CA" dirty="0"/>
          </a:p>
        </p:txBody>
      </p:sp>
      <p:pic>
        <p:nvPicPr>
          <p:cNvPr id="5" name="Picture 4"/>
          <p:cNvPicPr>
            <a:picLocks noChangeAspect="1"/>
          </p:cNvPicPr>
          <p:nvPr/>
        </p:nvPicPr>
        <p:blipFill>
          <a:blip r:embed="rId3"/>
          <a:stretch>
            <a:fillRect/>
          </a:stretch>
        </p:blipFill>
        <p:spPr>
          <a:xfrm>
            <a:off x="1018743" y="4326897"/>
            <a:ext cx="6448425" cy="1695450"/>
          </a:xfrm>
          <a:prstGeom prst="rect">
            <a:avLst/>
          </a:prstGeom>
        </p:spPr>
      </p:pic>
      <p:sp>
        <p:nvSpPr>
          <p:cNvPr id="6" name="TextBox 5"/>
          <p:cNvSpPr txBox="1"/>
          <p:nvPr/>
        </p:nvSpPr>
        <p:spPr>
          <a:xfrm>
            <a:off x="7647709" y="4253345"/>
            <a:ext cx="4267200" cy="2031325"/>
          </a:xfrm>
          <a:prstGeom prst="rect">
            <a:avLst/>
          </a:prstGeom>
          <a:noFill/>
        </p:spPr>
        <p:txBody>
          <a:bodyPr wrap="square" rtlCol="0">
            <a:spAutoFit/>
          </a:bodyPr>
          <a:lstStyle/>
          <a:p>
            <a:r>
              <a:rPr lang="en-CA" b="1" dirty="0" smtClean="0"/>
              <a:t>container</a:t>
            </a:r>
            <a:r>
              <a:rPr lang="en-CA" dirty="0" smtClean="0"/>
              <a:t>: the parent </a:t>
            </a:r>
            <a:r>
              <a:rPr lang="en-CA" dirty="0" err="1" smtClean="0"/>
              <a:t>ViewGroup</a:t>
            </a:r>
            <a:r>
              <a:rPr lang="en-CA" dirty="0" smtClean="0"/>
              <a:t> in which the fragment’s layout is inserted</a:t>
            </a:r>
          </a:p>
          <a:p>
            <a:r>
              <a:rPr lang="en-CA" b="1" dirty="0" err="1" smtClean="0"/>
              <a:t>savedInstanceState</a:t>
            </a:r>
            <a:r>
              <a:rPr lang="en-CA" dirty="0" smtClean="0"/>
              <a:t>: bundle providing data about the previous instance of the fragment</a:t>
            </a:r>
          </a:p>
          <a:p>
            <a:r>
              <a:rPr lang="en-CA" b="1" dirty="0" err="1" smtClean="0"/>
              <a:t>inflater</a:t>
            </a:r>
            <a:r>
              <a:rPr lang="en-CA" dirty="0" smtClean="0"/>
              <a:t>: class to instantiate layout XML file into its corresponding view objects</a:t>
            </a:r>
            <a:endParaRPr lang="en-CA" dirty="0"/>
          </a:p>
        </p:txBody>
      </p:sp>
    </p:spTree>
    <p:extLst>
      <p:ext uri="{BB962C8B-B14F-4D97-AF65-F5344CB8AC3E}">
        <p14:creationId xmlns:p14="http://schemas.microsoft.com/office/powerpoint/2010/main" val="817651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Adding a fragment to an activity</a:t>
            </a:r>
            <a:endParaRPr lang="en-CA" dirty="0"/>
          </a:p>
        </p:txBody>
      </p:sp>
      <p:sp>
        <p:nvSpPr>
          <p:cNvPr id="3" name="Content Placeholder 2"/>
          <p:cNvSpPr>
            <a:spLocks noGrp="1"/>
          </p:cNvSpPr>
          <p:nvPr>
            <p:ph idx="1"/>
          </p:nvPr>
        </p:nvSpPr>
        <p:spPr>
          <a:xfrm>
            <a:off x="838200" y="1825625"/>
            <a:ext cx="5372100" cy="4351338"/>
          </a:xfrm>
        </p:spPr>
        <p:txBody>
          <a:bodyPr>
            <a:normAutofit fontScale="77500" lnSpcReduction="20000"/>
          </a:bodyPr>
          <a:lstStyle/>
          <a:p>
            <a:r>
              <a:rPr lang="en-CA" dirty="0" smtClean="0"/>
              <a:t>Fragments typically contribute a portion of UI to the host activity, and are embedded as a part of the activity’s overall view hierarchy. There are two ways you can add a fragment to the activity layout</a:t>
            </a:r>
          </a:p>
          <a:p>
            <a:r>
              <a:rPr lang="en-CA" b="1" dirty="0" smtClean="0"/>
              <a:t>1) declare the fragment inside the activity’s layout file </a:t>
            </a:r>
            <a:r>
              <a:rPr lang="en-CA" dirty="0" smtClean="0"/>
              <a:t>– example: a layout file for an activity with two fragments.</a:t>
            </a:r>
          </a:p>
          <a:p>
            <a:r>
              <a:rPr lang="en-CA" dirty="0" err="1" smtClean="0"/>
              <a:t>android:name</a:t>
            </a:r>
            <a:r>
              <a:rPr lang="en-CA" dirty="0" smtClean="0"/>
              <a:t> attribute in &lt;fragment&gt; specifies the Fragment class to instantiate within the layout</a:t>
            </a:r>
          </a:p>
          <a:p>
            <a:r>
              <a:rPr lang="en-CA" dirty="0" smtClean="0"/>
              <a:t>The system will instantiate each fragment specified in the layout and call the </a:t>
            </a:r>
            <a:r>
              <a:rPr lang="en-CA" dirty="0" err="1" smtClean="0"/>
              <a:t>onCreateView</a:t>
            </a:r>
            <a:r>
              <a:rPr lang="en-CA" dirty="0" smtClean="0"/>
              <a:t>() method for each one, to retrieve each fragment’s layout</a:t>
            </a:r>
            <a:endParaRPr lang="en-CA" dirty="0"/>
          </a:p>
        </p:txBody>
      </p:sp>
      <p:sp>
        <p:nvSpPr>
          <p:cNvPr id="4" name="TextBox 3"/>
          <p:cNvSpPr txBox="1"/>
          <p:nvPr/>
        </p:nvSpPr>
        <p:spPr>
          <a:xfrm>
            <a:off x="0" y="6470073"/>
            <a:ext cx="10349345" cy="369332"/>
          </a:xfrm>
          <a:prstGeom prst="rect">
            <a:avLst/>
          </a:prstGeom>
          <a:noFill/>
        </p:spPr>
        <p:txBody>
          <a:bodyPr wrap="square" rtlCol="0">
            <a:spAutoFit/>
          </a:bodyPr>
          <a:lstStyle/>
          <a:p>
            <a:r>
              <a:rPr lang="en-CA" dirty="0" smtClean="0">
                <a:hlinkClick r:id="rId2"/>
              </a:rPr>
              <a:t>https://developer.android.com/guide/components/fragments</a:t>
            </a:r>
            <a:endParaRPr lang="en-CA" dirty="0"/>
          </a:p>
        </p:txBody>
      </p:sp>
      <p:pic>
        <p:nvPicPr>
          <p:cNvPr id="5" name="Picture 4"/>
          <p:cNvPicPr>
            <a:picLocks noChangeAspect="1"/>
          </p:cNvPicPr>
          <p:nvPr/>
        </p:nvPicPr>
        <p:blipFill>
          <a:blip r:embed="rId3"/>
          <a:stretch>
            <a:fillRect/>
          </a:stretch>
        </p:blipFill>
        <p:spPr>
          <a:xfrm>
            <a:off x="6210300" y="1983798"/>
            <a:ext cx="5981700" cy="3286125"/>
          </a:xfrm>
          <a:prstGeom prst="rect">
            <a:avLst/>
          </a:prstGeom>
        </p:spPr>
      </p:pic>
    </p:spTree>
    <p:extLst>
      <p:ext uri="{BB962C8B-B14F-4D97-AF65-F5344CB8AC3E}">
        <p14:creationId xmlns:p14="http://schemas.microsoft.com/office/powerpoint/2010/main" val="3082493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Adding a fragment to an activity</a:t>
            </a:r>
            <a:endParaRPr lang="en-CA" dirty="0"/>
          </a:p>
        </p:txBody>
      </p:sp>
      <p:sp>
        <p:nvSpPr>
          <p:cNvPr id="3" name="Content Placeholder 2"/>
          <p:cNvSpPr>
            <a:spLocks noGrp="1"/>
          </p:cNvSpPr>
          <p:nvPr>
            <p:ph idx="1"/>
          </p:nvPr>
        </p:nvSpPr>
        <p:spPr>
          <a:xfrm>
            <a:off x="838200" y="1825625"/>
            <a:ext cx="10515600" cy="2455430"/>
          </a:xfrm>
        </p:spPr>
        <p:txBody>
          <a:bodyPr>
            <a:normAutofit lnSpcReduction="10000"/>
          </a:bodyPr>
          <a:lstStyle/>
          <a:p>
            <a:r>
              <a:rPr lang="en-CA" b="1" dirty="0" smtClean="0"/>
              <a:t>2) programmatically add the fragment to an existing </a:t>
            </a:r>
            <a:r>
              <a:rPr lang="en-CA" b="1" dirty="0" err="1" smtClean="0"/>
              <a:t>ViewGroup</a:t>
            </a:r>
            <a:endParaRPr lang="en-CA" b="1" dirty="0" smtClean="0"/>
          </a:p>
          <a:p>
            <a:r>
              <a:rPr lang="en-CA" dirty="0" smtClean="0"/>
              <a:t>You can add fragments to your activity layout whenever the activity is running, by specifying a </a:t>
            </a:r>
            <a:r>
              <a:rPr lang="en-CA" dirty="0" err="1" smtClean="0"/>
              <a:t>ViewGroup</a:t>
            </a:r>
            <a:r>
              <a:rPr lang="en-CA" dirty="0" smtClean="0"/>
              <a:t> in which to place the fragment</a:t>
            </a:r>
          </a:p>
          <a:p>
            <a:r>
              <a:rPr lang="en-CA" dirty="0" smtClean="0"/>
              <a:t>Get an instance of </a:t>
            </a:r>
            <a:r>
              <a:rPr lang="en-CA" dirty="0" err="1" smtClean="0"/>
              <a:t>FragmentTransaction</a:t>
            </a:r>
            <a:r>
              <a:rPr lang="en-CA" dirty="0" smtClean="0"/>
              <a:t> from your </a:t>
            </a:r>
            <a:r>
              <a:rPr lang="en-CA" dirty="0" err="1" smtClean="0"/>
              <a:t>FragmentActivity</a:t>
            </a:r>
            <a:r>
              <a:rPr lang="en-CA" dirty="0" smtClean="0"/>
              <a:t>, and then use add(), specifying the fragment to add and the view to insert it into</a:t>
            </a:r>
            <a:endParaRPr lang="en-CA" dirty="0"/>
          </a:p>
        </p:txBody>
      </p:sp>
      <p:sp>
        <p:nvSpPr>
          <p:cNvPr id="4" name="TextBox 3"/>
          <p:cNvSpPr txBox="1"/>
          <p:nvPr/>
        </p:nvSpPr>
        <p:spPr>
          <a:xfrm>
            <a:off x="0" y="6470073"/>
            <a:ext cx="10349345" cy="369332"/>
          </a:xfrm>
          <a:prstGeom prst="rect">
            <a:avLst/>
          </a:prstGeom>
          <a:noFill/>
        </p:spPr>
        <p:txBody>
          <a:bodyPr wrap="square" rtlCol="0">
            <a:spAutoFit/>
          </a:bodyPr>
          <a:lstStyle/>
          <a:p>
            <a:r>
              <a:rPr lang="en-CA" dirty="0" smtClean="0">
                <a:hlinkClick r:id="rId2"/>
              </a:rPr>
              <a:t>https://developer.android.com/guide/components/fragments</a:t>
            </a:r>
            <a:endParaRPr lang="en-CA" dirty="0"/>
          </a:p>
        </p:txBody>
      </p:sp>
      <p:pic>
        <p:nvPicPr>
          <p:cNvPr id="5" name="Picture 4"/>
          <p:cNvPicPr>
            <a:picLocks noChangeAspect="1"/>
          </p:cNvPicPr>
          <p:nvPr/>
        </p:nvPicPr>
        <p:blipFill>
          <a:blip r:embed="rId3"/>
          <a:stretch>
            <a:fillRect/>
          </a:stretch>
        </p:blipFill>
        <p:spPr>
          <a:xfrm>
            <a:off x="1830963" y="4472276"/>
            <a:ext cx="6410325" cy="514350"/>
          </a:xfrm>
          <a:prstGeom prst="rect">
            <a:avLst/>
          </a:prstGeom>
        </p:spPr>
      </p:pic>
      <p:pic>
        <p:nvPicPr>
          <p:cNvPr id="6" name="Picture 5"/>
          <p:cNvPicPr>
            <a:picLocks noChangeAspect="1"/>
          </p:cNvPicPr>
          <p:nvPr/>
        </p:nvPicPr>
        <p:blipFill>
          <a:blip r:embed="rId4"/>
          <a:stretch>
            <a:fillRect/>
          </a:stretch>
        </p:blipFill>
        <p:spPr>
          <a:xfrm>
            <a:off x="1827933" y="5366399"/>
            <a:ext cx="4933950" cy="723900"/>
          </a:xfrm>
          <a:prstGeom prst="rect">
            <a:avLst/>
          </a:prstGeom>
        </p:spPr>
      </p:pic>
    </p:spTree>
    <p:extLst>
      <p:ext uri="{BB962C8B-B14F-4D97-AF65-F5344CB8AC3E}">
        <p14:creationId xmlns:p14="http://schemas.microsoft.com/office/powerpoint/2010/main" val="36343173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288</TotalTime>
  <Words>1543</Words>
  <Application>Microsoft Office PowerPoint</Application>
  <PresentationFormat>Widescreen</PresentationFormat>
  <Paragraphs>93</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Fragments</vt:lpstr>
      <vt:lpstr>Fragments</vt:lpstr>
      <vt:lpstr>Fragment design philosophy</vt:lpstr>
      <vt:lpstr>Fragments enable modular design</vt:lpstr>
      <vt:lpstr>Creating a fragment</vt:lpstr>
      <vt:lpstr>Some useful Fragment subclasses</vt:lpstr>
      <vt:lpstr>Using fragment to add a user interface</vt:lpstr>
      <vt:lpstr>Adding a fragment to an activity</vt:lpstr>
      <vt:lpstr>Adding a fragment to an activity</vt:lpstr>
      <vt:lpstr>Managing fragments</vt:lpstr>
      <vt:lpstr>Performing fragment transactions</vt:lpstr>
      <vt:lpstr>Communicating with the activity</vt:lpstr>
      <vt:lpstr>Handling the fragment lifecycle</vt:lpstr>
      <vt:lpstr>Example: two-pane layout</vt:lpstr>
      <vt:lpstr>Create a fragment</vt:lpstr>
      <vt:lpstr>Test your fragment</vt:lpstr>
      <vt:lpstr>Build a flexible UI</vt:lpstr>
      <vt:lpstr>Communicate with other fragments</vt:lpstr>
    </vt:vector>
  </TitlesOfParts>
  <Company>Universite de Sherbrooke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Fragments</dc:title>
  <dc:creator>Russell Butler</dc:creator>
  <cp:lastModifiedBy>Russell Butler</cp:lastModifiedBy>
  <cp:revision>27</cp:revision>
  <dcterms:created xsi:type="dcterms:W3CDTF">2019-07-19T13:02:09Z</dcterms:created>
  <dcterms:modified xsi:type="dcterms:W3CDTF">2019-07-19T17:50:15Z</dcterms:modified>
</cp:coreProperties>
</file>