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1BFD010E-3DF1-4989-BEFC-5A477C953FA6}" type="datetimeFigureOut">
              <a:rPr lang="en-CA" smtClean="0"/>
              <a:t>2019-07-23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1A2572-78C6-49A1-B221-94FB02D04D8B}" type="slidenum">
              <a:rPr lang="en-CA" smtClean="0"/>
              <a:t>‹#›</a:t>
            </a:fld>
            <a:endParaRPr lang="en-CA"/>
          </a:p>
        </p:txBody>
      </p:sp>
    </p:spTree>
    <p:extLst>
      <p:ext uri="{BB962C8B-B14F-4D97-AF65-F5344CB8AC3E}">
        <p14:creationId xmlns:p14="http://schemas.microsoft.com/office/powerpoint/2010/main" val="223339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BFD010E-3DF1-4989-BEFC-5A477C953FA6}" type="datetimeFigureOut">
              <a:rPr lang="en-CA" smtClean="0"/>
              <a:t>2019-07-23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1A2572-78C6-49A1-B221-94FB02D04D8B}" type="slidenum">
              <a:rPr lang="en-CA" smtClean="0"/>
              <a:t>‹#›</a:t>
            </a:fld>
            <a:endParaRPr lang="en-CA"/>
          </a:p>
        </p:txBody>
      </p:sp>
    </p:spTree>
    <p:extLst>
      <p:ext uri="{BB962C8B-B14F-4D97-AF65-F5344CB8AC3E}">
        <p14:creationId xmlns:p14="http://schemas.microsoft.com/office/powerpoint/2010/main" val="1114197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BFD010E-3DF1-4989-BEFC-5A477C953FA6}" type="datetimeFigureOut">
              <a:rPr lang="en-CA" smtClean="0"/>
              <a:t>2019-07-23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1A2572-78C6-49A1-B221-94FB02D04D8B}" type="slidenum">
              <a:rPr lang="en-CA" smtClean="0"/>
              <a:t>‹#›</a:t>
            </a:fld>
            <a:endParaRPr lang="en-CA"/>
          </a:p>
        </p:txBody>
      </p:sp>
    </p:spTree>
    <p:extLst>
      <p:ext uri="{BB962C8B-B14F-4D97-AF65-F5344CB8AC3E}">
        <p14:creationId xmlns:p14="http://schemas.microsoft.com/office/powerpoint/2010/main" val="16222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BFD010E-3DF1-4989-BEFC-5A477C953FA6}" type="datetimeFigureOut">
              <a:rPr lang="en-CA" smtClean="0"/>
              <a:t>2019-07-23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1A2572-78C6-49A1-B221-94FB02D04D8B}" type="slidenum">
              <a:rPr lang="en-CA" smtClean="0"/>
              <a:t>‹#›</a:t>
            </a:fld>
            <a:endParaRPr lang="en-CA"/>
          </a:p>
        </p:txBody>
      </p:sp>
    </p:spTree>
    <p:extLst>
      <p:ext uri="{BB962C8B-B14F-4D97-AF65-F5344CB8AC3E}">
        <p14:creationId xmlns:p14="http://schemas.microsoft.com/office/powerpoint/2010/main" val="84544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FD010E-3DF1-4989-BEFC-5A477C953FA6}" type="datetimeFigureOut">
              <a:rPr lang="en-CA" smtClean="0"/>
              <a:t>2019-07-23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1A2572-78C6-49A1-B221-94FB02D04D8B}" type="slidenum">
              <a:rPr lang="en-CA" smtClean="0"/>
              <a:t>‹#›</a:t>
            </a:fld>
            <a:endParaRPr lang="en-CA"/>
          </a:p>
        </p:txBody>
      </p:sp>
    </p:spTree>
    <p:extLst>
      <p:ext uri="{BB962C8B-B14F-4D97-AF65-F5344CB8AC3E}">
        <p14:creationId xmlns:p14="http://schemas.microsoft.com/office/powerpoint/2010/main" val="484478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1BFD010E-3DF1-4989-BEFC-5A477C953FA6}" type="datetimeFigureOut">
              <a:rPr lang="en-CA" smtClean="0"/>
              <a:t>2019-07-23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1A2572-78C6-49A1-B221-94FB02D04D8B}" type="slidenum">
              <a:rPr lang="en-CA" smtClean="0"/>
              <a:t>‹#›</a:t>
            </a:fld>
            <a:endParaRPr lang="en-CA"/>
          </a:p>
        </p:txBody>
      </p:sp>
    </p:spTree>
    <p:extLst>
      <p:ext uri="{BB962C8B-B14F-4D97-AF65-F5344CB8AC3E}">
        <p14:creationId xmlns:p14="http://schemas.microsoft.com/office/powerpoint/2010/main" val="290600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BFD010E-3DF1-4989-BEFC-5A477C953FA6}" type="datetimeFigureOut">
              <a:rPr lang="en-CA" smtClean="0"/>
              <a:t>2019-07-23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1A2572-78C6-49A1-B221-94FB02D04D8B}" type="slidenum">
              <a:rPr lang="en-CA" smtClean="0"/>
              <a:t>‹#›</a:t>
            </a:fld>
            <a:endParaRPr lang="en-CA"/>
          </a:p>
        </p:txBody>
      </p:sp>
    </p:spTree>
    <p:extLst>
      <p:ext uri="{BB962C8B-B14F-4D97-AF65-F5344CB8AC3E}">
        <p14:creationId xmlns:p14="http://schemas.microsoft.com/office/powerpoint/2010/main" val="331539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1BFD010E-3DF1-4989-BEFC-5A477C953FA6}" type="datetimeFigureOut">
              <a:rPr lang="en-CA" smtClean="0"/>
              <a:t>2019-07-23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1A2572-78C6-49A1-B221-94FB02D04D8B}" type="slidenum">
              <a:rPr lang="en-CA" smtClean="0"/>
              <a:t>‹#›</a:t>
            </a:fld>
            <a:endParaRPr lang="en-CA"/>
          </a:p>
        </p:txBody>
      </p:sp>
    </p:spTree>
    <p:extLst>
      <p:ext uri="{BB962C8B-B14F-4D97-AF65-F5344CB8AC3E}">
        <p14:creationId xmlns:p14="http://schemas.microsoft.com/office/powerpoint/2010/main" val="3245972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D010E-3DF1-4989-BEFC-5A477C953FA6}" type="datetimeFigureOut">
              <a:rPr lang="en-CA" smtClean="0"/>
              <a:t>2019-07-23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1A2572-78C6-49A1-B221-94FB02D04D8B}" type="slidenum">
              <a:rPr lang="en-CA" smtClean="0"/>
              <a:t>‹#›</a:t>
            </a:fld>
            <a:endParaRPr lang="en-CA"/>
          </a:p>
        </p:txBody>
      </p:sp>
    </p:spTree>
    <p:extLst>
      <p:ext uri="{BB962C8B-B14F-4D97-AF65-F5344CB8AC3E}">
        <p14:creationId xmlns:p14="http://schemas.microsoft.com/office/powerpoint/2010/main" val="396348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FD010E-3DF1-4989-BEFC-5A477C953FA6}" type="datetimeFigureOut">
              <a:rPr lang="en-CA" smtClean="0"/>
              <a:t>2019-07-23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1A2572-78C6-49A1-B221-94FB02D04D8B}" type="slidenum">
              <a:rPr lang="en-CA" smtClean="0"/>
              <a:t>‹#›</a:t>
            </a:fld>
            <a:endParaRPr lang="en-CA"/>
          </a:p>
        </p:txBody>
      </p:sp>
    </p:spTree>
    <p:extLst>
      <p:ext uri="{BB962C8B-B14F-4D97-AF65-F5344CB8AC3E}">
        <p14:creationId xmlns:p14="http://schemas.microsoft.com/office/powerpoint/2010/main" val="837019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FD010E-3DF1-4989-BEFC-5A477C953FA6}" type="datetimeFigureOut">
              <a:rPr lang="en-CA" smtClean="0"/>
              <a:t>2019-07-23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1A2572-78C6-49A1-B221-94FB02D04D8B}" type="slidenum">
              <a:rPr lang="en-CA" smtClean="0"/>
              <a:t>‹#›</a:t>
            </a:fld>
            <a:endParaRPr lang="en-CA"/>
          </a:p>
        </p:txBody>
      </p:sp>
    </p:spTree>
    <p:extLst>
      <p:ext uri="{BB962C8B-B14F-4D97-AF65-F5344CB8AC3E}">
        <p14:creationId xmlns:p14="http://schemas.microsoft.com/office/powerpoint/2010/main" val="799788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D010E-3DF1-4989-BEFC-5A477C953FA6}" type="datetimeFigureOut">
              <a:rPr lang="en-CA" smtClean="0"/>
              <a:t>2019-07-23</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A2572-78C6-49A1-B221-94FB02D04D8B}" type="slidenum">
              <a:rPr lang="en-CA" smtClean="0"/>
              <a:t>‹#›</a:t>
            </a:fld>
            <a:endParaRPr lang="en-CA"/>
          </a:p>
        </p:txBody>
      </p:sp>
    </p:spTree>
    <p:extLst>
      <p:ext uri="{BB962C8B-B14F-4D97-AF65-F5344CB8AC3E}">
        <p14:creationId xmlns:p14="http://schemas.microsoft.com/office/powerpoint/2010/main" val="1056389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android.com/guide/components/intents-filter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android.com/guide/components/intents-filter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android.com/guide/components/intents-filter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android.com/guide/components/intents-filter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android.com/guide/components/intents-filter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android.com/guide/components/intents-filter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android.com/guide/components/intents-comm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veloper.android.com/guide/components/intents-comm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eveloper.android.com/guide/components/intents-comm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eveloper.android.com/guide/components/intents-comm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android.com/guide/components/intents-filte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android.com/guide/components/intents-comm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eveloper.android.com/guide/components/intents-comm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android.com/guide/components/intents-comm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eveloper.android.com/guide/components/intents-comm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veloper.android.com/guide/components/intents-comm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eveloper.android.com/guide/components/intents-comm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eveloper.android.com/guide/components/intents-comm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android.com/guide/components/intents-filte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android.com/guide/components/intents-filte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android.com/guide/components/intents-filte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android.com/guide/components/intents-filter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developer.android.com/guide/components/intents-filter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developer.android.com/guide/components/intents-filte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eveloper.android.com/guide/components/intents-filt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Intents and Intent Filters</a:t>
            </a:r>
            <a:endParaRPr lang="en-CA" dirty="0"/>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2909557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Security concerns and dynamic filters</a:t>
            </a:r>
            <a:endParaRPr lang="en-CA" dirty="0"/>
          </a:p>
        </p:txBody>
      </p:sp>
      <p:sp>
        <p:nvSpPr>
          <p:cNvPr id="3" name="Content Placeholder 2"/>
          <p:cNvSpPr>
            <a:spLocks noGrp="1"/>
          </p:cNvSpPr>
          <p:nvPr>
            <p:ph idx="1"/>
          </p:nvPr>
        </p:nvSpPr>
        <p:spPr/>
        <p:txBody>
          <a:bodyPr/>
          <a:lstStyle/>
          <a:p>
            <a:r>
              <a:rPr lang="en-CA" dirty="0" smtClean="0"/>
              <a:t>Another app can potentially start one of your app’s components using an explicit intent, if the developer is able to determine your component names (even if your app has implicit intent filters).</a:t>
            </a:r>
          </a:p>
          <a:p>
            <a:r>
              <a:rPr lang="en-CA" dirty="0" smtClean="0"/>
              <a:t>If you want to restrict access to your components, do not declare intent filters in the manifest, instead, set that component’s exported attribute to false. </a:t>
            </a:r>
          </a:p>
          <a:p>
            <a:r>
              <a:rPr lang="en-CA" dirty="0" smtClean="0"/>
              <a:t>Filters for Broadcast receiver components can be registered dynamically by calling </a:t>
            </a:r>
            <a:r>
              <a:rPr lang="en-CA" dirty="0" err="1" smtClean="0"/>
              <a:t>registerReceiver</a:t>
            </a:r>
            <a:r>
              <a:rPr lang="en-CA" dirty="0" smtClean="0"/>
              <a:t>() and </a:t>
            </a:r>
            <a:r>
              <a:rPr lang="en-CA" dirty="0" err="1" smtClean="0"/>
              <a:t>unregisterReceiver</a:t>
            </a:r>
            <a:r>
              <a:rPr lang="en-CA" dirty="0" smtClean="0"/>
              <a:t>(), this allows your app to listen for broadcasts during only a specified time during which the app is running.</a:t>
            </a:r>
          </a:p>
          <a:p>
            <a:endParaRPr lang="en-CA" dirty="0"/>
          </a:p>
        </p:txBody>
      </p:sp>
      <p:sp>
        <p:nvSpPr>
          <p:cNvPr id="4" name="TextBox 3"/>
          <p:cNvSpPr txBox="1"/>
          <p:nvPr/>
        </p:nvSpPr>
        <p:spPr>
          <a:xfrm>
            <a:off x="0" y="6442364"/>
            <a:ext cx="6289964" cy="369332"/>
          </a:xfrm>
          <a:prstGeom prst="rect">
            <a:avLst/>
          </a:prstGeom>
          <a:noFill/>
        </p:spPr>
        <p:txBody>
          <a:bodyPr wrap="square" rtlCol="0">
            <a:spAutoFit/>
          </a:bodyPr>
          <a:lstStyle/>
          <a:p>
            <a:r>
              <a:rPr lang="en-CA" dirty="0" smtClean="0">
                <a:hlinkClick r:id="rId2"/>
              </a:rPr>
              <a:t>https://developer.android.com/guide/components/intents-filters</a:t>
            </a:r>
            <a:endParaRPr lang="en-CA" dirty="0"/>
          </a:p>
        </p:txBody>
      </p:sp>
    </p:spTree>
    <p:extLst>
      <p:ext uri="{BB962C8B-B14F-4D97-AF65-F5344CB8AC3E}">
        <p14:creationId xmlns:p14="http://schemas.microsoft.com/office/powerpoint/2010/main" val="888593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filters:</a:t>
            </a:r>
            <a:endParaRPr lang="en-CA" dirty="0"/>
          </a:p>
        </p:txBody>
      </p:sp>
      <p:sp>
        <p:nvSpPr>
          <p:cNvPr id="3" name="Content Placeholder 2"/>
          <p:cNvSpPr>
            <a:spLocks noGrp="1"/>
          </p:cNvSpPr>
          <p:nvPr>
            <p:ph idx="1"/>
          </p:nvPr>
        </p:nvSpPr>
        <p:spPr>
          <a:xfrm>
            <a:off x="838200" y="1825625"/>
            <a:ext cx="3830782" cy="4351338"/>
          </a:xfrm>
        </p:spPr>
        <p:txBody>
          <a:bodyPr>
            <a:normAutofit fontScale="70000" lnSpcReduction="20000"/>
          </a:bodyPr>
          <a:lstStyle/>
          <a:p>
            <a:r>
              <a:rPr lang="en-CA" dirty="0" smtClean="0"/>
              <a:t>An example manifest file from a social sharing app:</a:t>
            </a:r>
          </a:p>
          <a:p>
            <a:r>
              <a:rPr lang="en-CA" b="1" dirty="0" err="1" smtClean="0"/>
              <a:t>MainActivity</a:t>
            </a:r>
            <a:r>
              <a:rPr lang="en-CA" dirty="0" smtClean="0"/>
              <a:t> is the app’s main entry point, opens by the user tapping the app’s icon</a:t>
            </a:r>
          </a:p>
          <a:p>
            <a:pPr lvl="1"/>
            <a:r>
              <a:rPr lang="en-CA" dirty="0" smtClean="0"/>
              <a:t>ACTION_MAIN – indicates this activity is the main entry point and does not expect any intent data</a:t>
            </a:r>
          </a:p>
          <a:p>
            <a:pPr lvl="1"/>
            <a:r>
              <a:rPr lang="en-CA" dirty="0" smtClean="0"/>
              <a:t>CATEGORY_LAUNCHER – activity’s icon should be placed in system’s app launcher </a:t>
            </a:r>
          </a:p>
          <a:p>
            <a:r>
              <a:rPr lang="en-CA" b="1" dirty="0" err="1" smtClean="0"/>
              <a:t>ShareActivity</a:t>
            </a:r>
            <a:r>
              <a:rPr lang="en-CA" dirty="0" smtClean="0"/>
              <a:t> – facilitates sharing text and media content, can enter by navigating from </a:t>
            </a:r>
            <a:r>
              <a:rPr lang="en-CA" dirty="0" err="1" smtClean="0"/>
              <a:t>MainActivity</a:t>
            </a:r>
            <a:r>
              <a:rPr lang="en-CA" dirty="0" smtClean="0"/>
              <a:t>, and also from another app using an implicit intent that matches either of the two intent filters.</a:t>
            </a:r>
            <a:endParaRPr lang="en-CA" dirty="0"/>
          </a:p>
        </p:txBody>
      </p:sp>
      <p:sp>
        <p:nvSpPr>
          <p:cNvPr id="4" name="TextBox 3"/>
          <p:cNvSpPr txBox="1"/>
          <p:nvPr/>
        </p:nvSpPr>
        <p:spPr>
          <a:xfrm>
            <a:off x="0" y="6442364"/>
            <a:ext cx="6289964" cy="369332"/>
          </a:xfrm>
          <a:prstGeom prst="rect">
            <a:avLst/>
          </a:prstGeom>
          <a:noFill/>
        </p:spPr>
        <p:txBody>
          <a:bodyPr wrap="square" rtlCol="0">
            <a:spAutoFit/>
          </a:bodyPr>
          <a:lstStyle/>
          <a:p>
            <a:r>
              <a:rPr lang="en-CA" dirty="0" smtClean="0">
                <a:hlinkClick r:id="rId2"/>
              </a:rPr>
              <a:t>https://developer.android.com/guide/components/intents-filters</a:t>
            </a:r>
            <a:endParaRPr lang="en-CA" dirty="0"/>
          </a:p>
        </p:txBody>
      </p:sp>
      <p:pic>
        <p:nvPicPr>
          <p:cNvPr id="5" name="Picture 4"/>
          <p:cNvPicPr>
            <a:picLocks noChangeAspect="1"/>
          </p:cNvPicPr>
          <p:nvPr/>
        </p:nvPicPr>
        <p:blipFill>
          <a:blip r:embed="rId3"/>
          <a:stretch>
            <a:fillRect/>
          </a:stretch>
        </p:blipFill>
        <p:spPr>
          <a:xfrm>
            <a:off x="4890685" y="1036927"/>
            <a:ext cx="7301315" cy="5140036"/>
          </a:xfrm>
          <a:prstGeom prst="rect">
            <a:avLst/>
          </a:prstGeom>
        </p:spPr>
      </p:pic>
    </p:spTree>
    <p:extLst>
      <p:ext uri="{BB962C8B-B14F-4D97-AF65-F5344CB8AC3E}">
        <p14:creationId xmlns:p14="http://schemas.microsoft.com/office/powerpoint/2010/main" val="3483411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Pending intent</a:t>
            </a:r>
            <a:endParaRPr lang="en-CA" dirty="0"/>
          </a:p>
        </p:txBody>
      </p:sp>
      <p:sp>
        <p:nvSpPr>
          <p:cNvPr id="3" name="Content Placeholder 2"/>
          <p:cNvSpPr>
            <a:spLocks noGrp="1"/>
          </p:cNvSpPr>
          <p:nvPr>
            <p:ph idx="1"/>
          </p:nvPr>
        </p:nvSpPr>
        <p:spPr/>
        <p:txBody>
          <a:bodyPr>
            <a:normAutofit fontScale="70000" lnSpcReduction="20000"/>
          </a:bodyPr>
          <a:lstStyle/>
          <a:p>
            <a:r>
              <a:rPr lang="en-CA" dirty="0" err="1" smtClean="0"/>
              <a:t>PendingIntent</a:t>
            </a:r>
            <a:r>
              <a:rPr lang="en-CA" dirty="0" smtClean="0"/>
              <a:t> is a wrapper around the intent object. Its primary purpose is to grant permission to a foreign application to use the contained intent as if it were executed from your app’s own process. </a:t>
            </a:r>
          </a:p>
          <a:p>
            <a:r>
              <a:rPr lang="en-CA" dirty="0" smtClean="0"/>
              <a:t>Use pending intents when:</a:t>
            </a:r>
          </a:p>
          <a:p>
            <a:pPr lvl="1"/>
            <a:r>
              <a:rPr lang="en-CA" dirty="0" smtClean="0"/>
              <a:t>Declaring an intent to be executed when the user performs an action with your Notification (Android’s </a:t>
            </a:r>
            <a:r>
              <a:rPr lang="en-CA" dirty="0" err="1" smtClean="0"/>
              <a:t>NotificationManager</a:t>
            </a:r>
            <a:r>
              <a:rPr lang="en-CA" dirty="0" smtClean="0"/>
              <a:t> executes the intent)</a:t>
            </a:r>
          </a:p>
          <a:p>
            <a:pPr lvl="1"/>
            <a:r>
              <a:rPr lang="en-CA" dirty="0" smtClean="0"/>
              <a:t>Declaring an intent to be executed when the user performs an action with your App Widget (Home screen app executes the intent)</a:t>
            </a:r>
          </a:p>
          <a:p>
            <a:pPr lvl="1"/>
            <a:r>
              <a:rPr lang="en-CA" dirty="0" smtClean="0"/>
              <a:t>Declaring an intent to be executed at a specified future time (Android’s </a:t>
            </a:r>
            <a:r>
              <a:rPr lang="en-CA" dirty="0" err="1" smtClean="0"/>
              <a:t>AlarmManager</a:t>
            </a:r>
            <a:r>
              <a:rPr lang="en-CA" dirty="0" smtClean="0"/>
              <a:t> executes the Intent)</a:t>
            </a:r>
          </a:p>
          <a:p>
            <a:r>
              <a:rPr lang="en-CA" dirty="0" smtClean="0"/>
              <a:t>Pending intents are not executed using </a:t>
            </a:r>
            <a:r>
              <a:rPr lang="en-CA" dirty="0" err="1" smtClean="0"/>
              <a:t>startActivity</a:t>
            </a:r>
            <a:r>
              <a:rPr lang="en-CA" dirty="0" smtClean="0"/>
              <a:t>(), rather, you declare the intended component type during creation by calling creator method:</a:t>
            </a:r>
          </a:p>
          <a:p>
            <a:pPr lvl="1"/>
            <a:r>
              <a:rPr lang="en-CA" dirty="0" err="1" smtClean="0"/>
              <a:t>PendingIntent.getActivity</a:t>
            </a:r>
            <a:r>
              <a:rPr lang="en-CA" dirty="0" smtClean="0"/>
              <a:t>() for an intent that starts an activity</a:t>
            </a:r>
          </a:p>
          <a:p>
            <a:pPr lvl="1"/>
            <a:r>
              <a:rPr lang="en-CA" dirty="0" err="1" smtClean="0"/>
              <a:t>PendingIntent.getService</a:t>
            </a:r>
            <a:r>
              <a:rPr lang="en-CA" dirty="0" smtClean="0"/>
              <a:t>() for an intent that starts a service</a:t>
            </a:r>
          </a:p>
          <a:p>
            <a:pPr lvl="1"/>
            <a:r>
              <a:rPr lang="en-CA" dirty="0" err="1" smtClean="0"/>
              <a:t>PendingIntent.getBroadcast</a:t>
            </a:r>
            <a:r>
              <a:rPr lang="en-CA" dirty="0" smtClean="0"/>
              <a:t>() for an intent that starts a </a:t>
            </a:r>
            <a:r>
              <a:rPr lang="en-CA" dirty="0" err="1" smtClean="0"/>
              <a:t>BroadcastReceiver</a:t>
            </a:r>
            <a:endParaRPr lang="en-CA" dirty="0" smtClean="0"/>
          </a:p>
          <a:p>
            <a:r>
              <a:rPr lang="en-CA" dirty="0" smtClean="0"/>
              <a:t>Each method takes the current context, the intent you want to wrap, and one or more flags specifying how the intent should be used.</a:t>
            </a:r>
            <a:endParaRPr lang="en-CA" dirty="0"/>
          </a:p>
        </p:txBody>
      </p:sp>
      <p:sp>
        <p:nvSpPr>
          <p:cNvPr id="4" name="TextBox 3"/>
          <p:cNvSpPr txBox="1"/>
          <p:nvPr/>
        </p:nvSpPr>
        <p:spPr>
          <a:xfrm>
            <a:off x="0" y="6442364"/>
            <a:ext cx="6289964" cy="369332"/>
          </a:xfrm>
          <a:prstGeom prst="rect">
            <a:avLst/>
          </a:prstGeom>
          <a:noFill/>
        </p:spPr>
        <p:txBody>
          <a:bodyPr wrap="square" rtlCol="0">
            <a:spAutoFit/>
          </a:bodyPr>
          <a:lstStyle/>
          <a:p>
            <a:r>
              <a:rPr lang="en-CA" dirty="0" smtClean="0">
                <a:hlinkClick r:id="rId2"/>
              </a:rPr>
              <a:t>https://developer.android.com/guide/components/intents-filters</a:t>
            </a:r>
            <a:endParaRPr lang="en-CA" dirty="0"/>
          </a:p>
        </p:txBody>
      </p:sp>
    </p:spTree>
    <p:extLst>
      <p:ext uri="{BB962C8B-B14F-4D97-AF65-F5344CB8AC3E}">
        <p14:creationId xmlns:p14="http://schemas.microsoft.com/office/powerpoint/2010/main" val="259125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Intent resolution</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When Android OS receives an implicit intent to start an activity, it searches for the right activity by comparing the received intent to intent filters based on three aspects: </a:t>
            </a:r>
            <a:r>
              <a:rPr lang="en-CA" b="1" dirty="0" smtClean="0"/>
              <a:t>Action</a:t>
            </a:r>
            <a:r>
              <a:rPr lang="en-CA" dirty="0" smtClean="0"/>
              <a:t>, </a:t>
            </a:r>
            <a:r>
              <a:rPr lang="en-CA" b="1" dirty="0" smtClean="0"/>
              <a:t>Data</a:t>
            </a:r>
            <a:r>
              <a:rPr lang="en-CA" dirty="0" smtClean="0"/>
              <a:t>, and </a:t>
            </a:r>
            <a:r>
              <a:rPr lang="en-CA" b="1" dirty="0" smtClean="0"/>
              <a:t>Category</a:t>
            </a:r>
            <a:r>
              <a:rPr lang="en-CA" dirty="0" smtClean="0"/>
              <a:t>.</a:t>
            </a:r>
          </a:p>
          <a:p>
            <a:r>
              <a:rPr lang="en-CA" b="1" dirty="0" smtClean="0"/>
              <a:t>Action test</a:t>
            </a:r>
            <a:r>
              <a:rPr lang="en-CA" dirty="0" smtClean="0"/>
              <a:t>: intent filters declare zero or more &lt;action&gt; elements, and the action specified in the intent must match one of the actions listed in the filter. If the filter declares no actions, no intent can pass it. However, if the intent does not specify an action, it passes all filters with at least one action.</a:t>
            </a:r>
          </a:p>
          <a:p>
            <a:r>
              <a:rPr lang="en-CA" b="1" dirty="0" smtClean="0"/>
              <a:t>Category test</a:t>
            </a:r>
            <a:r>
              <a:rPr lang="en-CA" dirty="0" smtClean="0"/>
              <a:t>: intent filters can specify zero or more &lt;category&gt; elements. </a:t>
            </a:r>
            <a:r>
              <a:rPr lang="en-CA" dirty="0"/>
              <a:t>E</a:t>
            </a:r>
            <a:r>
              <a:rPr lang="en-CA" dirty="0" smtClean="0"/>
              <a:t>very category in the intent must match a category in the filter. If the intent has no categories, it automatically passes.</a:t>
            </a:r>
          </a:p>
          <a:p>
            <a:r>
              <a:rPr lang="en-CA" b="1" dirty="0" smtClean="0"/>
              <a:t>Data test</a:t>
            </a:r>
            <a:r>
              <a:rPr lang="en-CA" dirty="0" smtClean="0"/>
              <a:t>: intent filters can specify zero or more &lt;data&gt; elements (next slide)</a:t>
            </a:r>
            <a:endParaRPr lang="en-CA" dirty="0"/>
          </a:p>
        </p:txBody>
      </p:sp>
      <p:sp>
        <p:nvSpPr>
          <p:cNvPr id="5" name="TextBox 4"/>
          <p:cNvSpPr txBox="1"/>
          <p:nvPr/>
        </p:nvSpPr>
        <p:spPr>
          <a:xfrm>
            <a:off x="0" y="6442364"/>
            <a:ext cx="6289964" cy="369332"/>
          </a:xfrm>
          <a:prstGeom prst="rect">
            <a:avLst/>
          </a:prstGeom>
          <a:noFill/>
        </p:spPr>
        <p:txBody>
          <a:bodyPr wrap="square" rtlCol="0">
            <a:spAutoFit/>
          </a:bodyPr>
          <a:lstStyle/>
          <a:p>
            <a:r>
              <a:rPr lang="en-CA" dirty="0" smtClean="0">
                <a:hlinkClick r:id="rId2"/>
              </a:rPr>
              <a:t>https://developer.android.com/guide/components/intents-filters</a:t>
            </a:r>
            <a:endParaRPr lang="en-CA" dirty="0"/>
          </a:p>
        </p:txBody>
      </p:sp>
    </p:spTree>
    <p:extLst>
      <p:ext uri="{BB962C8B-B14F-4D97-AF65-F5344CB8AC3E}">
        <p14:creationId xmlns:p14="http://schemas.microsoft.com/office/powerpoint/2010/main" val="2941168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Intent resolution: data test</a:t>
            </a:r>
            <a:endParaRPr lang="en-CA" dirty="0"/>
          </a:p>
        </p:txBody>
      </p:sp>
      <p:sp>
        <p:nvSpPr>
          <p:cNvPr id="3" name="Content Placeholder 2"/>
          <p:cNvSpPr>
            <a:spLocks noGrp="1"/>
          </p:cNvSpPr>
          <p:nvPr>
            <p:ph idx="1"/>
          </p:nvPr>
        </p:nvSpPr>
        <p:spPr>
          <a:xfrm>
            <a:off x="838200" y="1825624"/>
            <a:ext cx="10515600" cy="4616739"/>
          </a:xfrm>
        </p:spPr>
        <p:txBody>
          <a:bodyPr>
            <a:normAutofit fontScale="62500" lnSpcReduction="20000"/>
          </a:bodyPr>
          <a:lstStyle/>
          <a:p>
            <a:r>
              <a:rPr lang="en-CA" dirty="0" smtClean="0"/>
              <a:t>Each &lt;data&gt; element can specify a URI structure and MIME type. The URI has four separate attributes: scheme, host, port, and path:</a:t>
            </a:r>
          </a:p>
          <a:p>
            <a:pPr lvl="1"/>
            <a:r>
              <a:rPr lang="en-CA" dirty="0" smtClean="0"/>
              <a:t>&lt;scheme://&lt;host&gt;:&lt;port&gt;/&lt;path&gt; </a:t>
            </a:r>
          </a:p>
          <a:p>
            <a:pPr lvl="1"/>
            <a:r>
              <a:rPr lang="en-CA" dirty="0" smtClean="0"/>
              <a:t>Example: content://com.example.project:200/folder/subfolder/etc</a:t>
            </a:r>
          </a:p>
          <a:p>
            <a:pPr lvl="1"/>
            <a:r>
              <a:rPr lang="en-CA" dirty="0" smtClean="0"/>
              <a:t>Here, scheme=content, host=</a:t>
            </a:r>
            <a:r>
              <a:rPr lang="en-CA" dirty="0" err="1" smtClean="0"/>
              <a:t>com.example.project</a:t>
            </a:r>
            <a:r>
              <a:rPr lang="en-CA" dirty="0" smtClean="0"/>
              <a:t>, port=200, path=folder/subfolder/</a:t>
            </a:r>
            <a:r>
              <a:rPr lang="en-CA" dirty="0" err="1" smtClean="0"/>
              <a:t>etc</a:t>
            </a:r>
            <a:endParaRPr lang="en-CA" dirty="0" smtClean="0"/>
          </a:p>
          <a:p>
            <a:r>
              <a:rPr lang="en-CA" dirty="0" smtClean="0"/>
              <a:t>Each of these attributes is optional in a &lt;data&gt; element, but there are dependencies between them:</a:t>
            </a:r>
            <a:endParaRPr lang="fr-CA" dirty="0" smtClean="0"/>
          </a:p>
          <a:p>
            <a:pPr lvl="1"/>
            <a:r>
              <a:rPr lang="fr-CA" dirty="0" smtClean="0"/>
              <a:t>If a </a:t>
            </a:r>
            <a:r>
              <a:rPr lang="fr-CA" dirty="0" err="1" smtClean="0"/>
              <a:t>scheme</a:t>
            </a:r>
            <a:r>
              <a:rPr lang="fr-CA" dirty="0" smtClean="0"/>
              <a:t> </a:t>
            </a:r>
            <a:r>
              <a:rPr lang="fr-CA" dirty="0" err="1" smtClean="0"/>
              <a:t>is</a:t>
            </a:r>
            <a:r>
              <a:rPr lang="en-CA" dirty="0"/>
              <a:t> </a:t>
            </a:r>
            <a:r>
              <a:rPr lang="en-CA" dirty="0" smtClean="0"/>
              <a:t>not specified, host is ignored. If a host is not specified, port is ignored. If both scheme and host are not specified, path is ignored.</a:t>
            </a:r>
          </a:p>
          <a:p>
            <a:r>
              <a:rPr lang="en-CA" dirty="0" smtClean="0"/>
              <a:t>When URI in an intent is compared to URI in filter, only the parts included in the filter are compared. Example: filter specifies only the URI’s scheme, any intent with matching scheme will pass filter, regardless of other attributes.</a:t>
            </a:r>
          </a:p>
          <a:p>
            <a:r>
              <a:rPr lang="en-CA" dirty="0" smtClean="0"/>
              <a:t>Data test compares intents URI and MIME type to filter’s URI and MIME type using the following rules:</a:t>
            </a:r>
          </a:p>
          <a:p>
            <a:pPr lvl="1"/>
            <a:r>
              <a:rPr lang="en-CA" dirty="0" smtClean="0"/>
              <a:t>1) if intent does not specify either URI or MIME type, it can only pass filters that also fail to specify URI/MIME type</a:t>
            </a:r>
          </a:p>
          <a:p>
            <a:pPr lvl="1"/>
            <a:r>
              <a:rPr lang="en-CA" dirty="0" smtClean="0"/>
              <a:t>2) if intent specifies URI but not MIME type, it can only pass filters with a matching URI and no MIME type</a:t>
            </a:r>
          </a:p>
          <a:p>
            <a:pPr lvl="1"/>
            <a:r>
              <a:rPr lang="en-CA" dirty="0" smtClean="0"/>
              <a:t>3) if intent specifies MIME type but not URI, it can only pass filters with matching MIME type and no URI</a:t>
            </a:r>
          </a:p>
          <a:p>
            <a:pPr lvl="1"/>
            <a:r>
              <a:rPr lang="en-CA" dirty="0" smtClean="0"/>
              <a:t>4) if intent specifies both URI and MIME type, it passes MIME type test only if it matches filter’s MIME type. It passes URI part of test either if a) its URI matches filter’s URI or b) it has a content: or file: URI and filter does not specify a URI. A component is presumed to support content: and file: data if its filter lists only a MIME type. </a:t>
            </a:r>
          </a:p>
          <a:p>
            <a:r>
              <a:rPr lang="en-CA" dirty="0" smtClean="0"/>
              <a:t>The filter in (4), specifying a MIME type but no URI, are common because most available data is dispensed by content providers.</a:t>
            </a:r>
          </a:p>
        </p:txBody>
      </p:sp>
      <p:sp>
        <p:nvSpPr>
          <p:cNvPr id="5" name="TextBox 4"/>
          <p:cNvSpPr txBox="1"/>
          <p:nvPr/>
        </p:nvSpPr>
        <p:spPr>
          <a:xfrm>
            <a:off x="0" y="6442364"/>
            <a:ext cx="6289964" cy="369332"/>
          </a:xfrm>
          <a:prstGeom prst="rect">
            <a:avLst/>
          </a:prstGeom>
          <a:noFill/>
        </p:spPr>
        <p:txBody>
          <a:bodyPr wrap="square" rtlCol="0">
            <a:spAutoFit/>
          </a:bodyPr>
          <a:lstStyle/>
          <a:p>
            <a:r>
              <a:rPr lang="en-CA" dirty="0" smtClean="0">
                <a:hlinkClick r:id="rId2"/>
              </a:rPr>
              <a:t>https://developer.android.com/guide/components/intents-filters</a:t>
            </a:r>
            <a:endParaRPr lang="en-CA" dirty="0"/>
          </a:p>
        </p:txBody>
      </p:sp>
    </p:spTree>
    <p:extLst>
      <p:ext uri="{BB962C8B-B14F-4D97-AF65-F5344CB8AC3E}">
        <p14:creationId xmlns:p14="http://schemas.microsoft.com/office/powerpoint/2010/main" val="692477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Intent matching</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Intents are matched with filters not only to start a component, but also to discover things about the components of all the apps on a device. </a:t>
            </a:r>
            <a:endParaRPr lang="en-CA" dirty="0"/>
          </a:p>
          <a:p>
            <a:r>
              <a:rPr lang="en-CA" dirty="0" smtClean="0"/>
              <a:t>For example, the Home app populate the app launcher by finding all activities with intent filters specifying ACTION_MAIN action and CATEGORY_LAUNCHER category.</a:t>
            </a:r>
          </a:p>
          <a:p>
            <a:pPr lvl="1"/>
            <a:r>
              <a:rPr lang="en-CA" dirty="0" smtClean="0"/>
              <a:t>Note – play store will not list apps without these actions/categories (why?)</a:t>
            </a:r>
          </a:p>
          <a:p>
            <a:r>
              <a:rPr lang="en-CA" dirty="0" smtClean="0"/>
              <a:t>Your app can use intent matching in a similar way to the Home app. </a:t>
            </a:r>
            <a:r>
              <a:rPr lang="en-CA" dirty="0" err="1" smtClean="0"/>
              <a:t>PackageManager</a:t>
            </a:r>
            <a:r>
              <a:rPr lang="en-CA" dirty="0" smtClean="0"/>
              <a:t> has a set of query…() methods that return all components which can accept a particular intent and a similar series of resolve…() methods that determine the best component to respond to an intent.</a:t>
            </a:r>
          </a:p>
          <a:p>
            <a:r>
              <a:rPr lang="en-CA" dirty="0" smtClean="0"/>
              <a:t>Example: </a:t>
            </a:r>
            <a:r>
              <a:rPr lang="en-CA" dirty="0" err="1" smtClean="0"/>
              <a:t>queryIntentActivities</a:t>
            </a:r>
            <a:r>
              <a:rPr lang="en-CA" dirty="0" smtClean="0"/>
              <a:t>() returns a list of all activities that can perform the intent passed as an argument, and </a:t>
            </a:r>
            <a:r>
              <a:rPr lang="en-CA" dirty="0" err="1" smtClean="0"/>
              <a:t>queryIntentServices</a:t>
            </a:r>
            <a:r>
              <a:rPr lang="en-CA" dirty="0" smtClean="0"/>
              <a:t>() does the same but for services.  </a:t>
            </a:r>
          </a:p>
        </p:txBody>
      </p:sp>
      <p:sp>
        <p:nvSpPr>
          <p:cNvPr id="5" name="TextBox 4"/>
          <p:cNvSpPr txBox="1"/>
          <p:nvPr/>
        </p:nvSpPr>
        <p:spPr>
          <a:xfrm>
            <a:off x="0" y="6442364"/>
            <a:ext cx="6289964" cy="369332"/>
          </a:xfrm>
          <a:prstGeom prst="rect">
            <a:avLst/>
          </a:prstGeom>
          <a:noFill/>
        </p:spPr>
        <p:txBody>
          <a:bodyPr wrap="square" rtlCol="0">
            <a:spAutoFit/>
          </a:bodyPr>
          <a:lstStyle/>
          <a:p>
            <a:r>
              <a:rPr lang="en-CA" dirty="0" smtClean="0">
                <a:hlinkClick r:id="rId2"/>
              </a:rPr>
              <a:t>https://developer.android.com/guide/components/intents-filters</a:t>
            </a:r>
            <a:endParaRPr lang="en-CA" dirty="0"/>
          </a:p>
        </p:txBody>
      </p:sp>
    </p:spTree>
    <p:extLst>
      <p:ext uri="{BB962C8B-B14F-4D97-AF65-F5344CB8AC3E}">
        <p14:creationId xmlns:p14="http://schemas.microsoft.com/office/powerpoint/2010/main" val="2092890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Common intents</a:t>
            </a:r>
            <a:endParaRPr lang="en-CA" dirty="0"/>
          </a:p>
        </p:txBody>
      </p:sp>
      <p:sp>
        <p:nvSpPr>
          <p:cNvPr id="3" name="Content Placeholder 2"/>
          <p:cNvSpPr>
            <a:spLocks noGrp="1"/>
          </p:cNvSpPr>
          <p:nvPr>
            <p:ph idx="1"/>
          </p:nvPr>
        </p:nvSpPr>
        <p:spPr/>
        <p:txBody>
          <a:bodyPr/>
          <a:lstStyle/>
          <a:p>
            <a:r>
              <a:rPr lang="en-CA" dirty="0" smtClean="0"/>
              <a:t>We will cover several implicit intents that you can use to perform common actions, organized by the type of app that handles the intent</a:t>
            </a:r>
          </a:p>
          <a:p>
            <a:r>
              <a:rPr lang="en-CA" dirty="0" smtClean="0"/>
              <a:t>Each section will also show how to create an intent filter to advertise the app’s ability to perform the same action </a:t>
            </a:r>
            <a:endParaRPr lang="en-CA" dirty="0"/>
          </a:p>
        </p:txBody>
      </p:sp>
      <p:sp>
        <p:nvSpPr>
          <p:cNvPr id="4" name="TextBox 3"/>
          <p:cNvSpPr txBox="1"/>
          <p:nvPr/>
        </p:nvSpPr>
        <p:spPr>
          <a:xfrm>
            <a:off x="0" y="6488668"/>
            <a:ext cx="7633855" cy="369332"/>
          </a:xfrm>
          <a:prstGeom prst="rect">
            <a:avLst/>
          </a:prstGeom>
          <a:noFill/>
        </p:spPr>
        <p:txBody>
          <a:bodyPr wrap="square" rtlCol="0">
            <a:spAutoFit/>
          </a:bodyPr>
          <a:lstStyle/>
          <a:p>
            <a:r>
              <a:rPr lang="en-CA" dirty="0">
                <a:hlinkClick r:id="rId2"/>
              </a:rPr>
              <a:t>https://developer.android.com/guide/components/intents-common</a:t>
            </a:r>
            <a:endParaRPr lang="en-CA" dirty="0"/>
          </a:p>
        </p:txBody>
      </p:sp>
    </p:spTree>
    <p:extLst>
      <p:ext uri="{BB962C8B-B14F-4D97-AF65-F5344CB8AC3E}">
        <p14:creationId xmlns:p14="http://schemas.microsoft.com/office/powerpoint/2010/main" val="989446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Alarm clock</a:t>
            </a:r>
            <a:endParaRPr lang="en-CA" dirty="0"/>
          </a:p>
        </p:txBody>
      </p:sp>
      <p:sp>
        <p:nvSpPr>
          <p:cNvPr id="3" name="Content Placeholder 2"/>
          <p:cNvSpPr>
            <a:spLocks noGrp="1"/>
          </p:cNvSpPr>
          <p:nvPr>
            <p:ph idx="1"/>
          </p:nvPr>
        </p:nvSpPr>
        <p:spPr>
          <a:xfrm>
            <a:off x="838200" y="1825625"/>
            <a:ext cx="10515600" cy="2704811"/>
          </a:xfrm>
        </p:spPr>
        <p:txBody>
          <a:bodyPr/>
          <a:lstStyle/>
          <a:p>
            <a:r>
              <a:rPr lang="en-CA" dirty="0" smtClean="0"/>
              <a:t>Action: ACTION_SET_ALARM</a:t>
            </a:r>
          </a:p>
          <a:p>
            <a:r>
              <a:rPr lang="en-CA" dirty="0" smtClean="0"/>
              <a:t>Data URI: None</a:t>
            </a:r>
          </a:p>
          <a:p>
            <a:r>
              <a:rPr lang="en-CA" dirty="0" smtClean="0"/>
              <a:t>MIME type: None</a:t>
            </a:r>
          </a:p>
          <a:p>
            <a:r>
              <a:rPr lang="en-CA" dirty="0" smtClean="0"/>
              <a:t>Extras: EXTRA_HOUR, EXTRA_MINUTES, EXTRA_MESSAGE, EXTRA_DAYS, EXTRA_RINGTON, EXTRA_VIBRATE, EXTRA_SKIP_UI</a:t>
            </a:r>
            <a:endParaRPr lang="en-CA" dirty="0"/>
          </a:p>
        </p:txBody>
      </p:sp>
      <p:sp>
        <p:nvSpPr>
          <p:cNvPr id="4" name="TextBox 3"/>
          <p:cNvSpPr txBox="1"/>
          <p:nvPr/>
        </p:nvSpPr>
        <p:spPr>
          <a:xfrm>
            <a:off x="0" y="6488668"/>
            <a:ext cx="7633855" cy="369332"/>
          </a:xfrm>
          <a:prstGeom prst="rect">
            <a:avLst/>
          </a:prstGeom>
          <a:noFill/>
        </p:spPr>
        <p:txBody>
          <a:bodyPr wrap="square" rtlCol="0">
            <a:spAutoFit/>
          </a:bodyPr>
          <a:lstStyle/>
          <a:p>
            <a:r>
              <a:rPr lang="en-CA" dirty="0">
                <a:hlinkClick r:id="rId2"/>
              </a:rPr>
              <a:t>https://developer.android.com/guide/components/intents-common</a:t>
            </a:r>
            <a:endParaRPr lang="en-CA" dirty="0"/>
          </a:p>
        </p:txBody>
      </p:sp>
      <p:pic>
        <p:nvPicPr>
          <p:cNvPr id="5" name="Picture 4"/>
          <p:cNvPicPr>
            <a:picLocks noChangeAspect="1"/>
          </p:cNvPicPr>
          <p:nvPr/>
        </p:nvPicPr>
        <p:blipFill>
          <a:blip r:embed="rId3"/>
          <a:stretch>
            <a:fillRect/>
          </a:stretch>
        </p:blipFill>
        <p:spPr>
          <a:xfrm>
            <a:off x="2485592" y="4220854"/>
            <a:ext cx="6658408" cy="2267814"/>
          </a:xfrm>
          <a:prstGeom prst="rect">
            <a:avLst/>
          </a:prstGeom>
        </p:spPr>
      </p:pic>
    </p:spTree>
    <p:extLst>
      <p:ext uri="{BB962C8B-B14F-4D97-AF65-F5344CB8AC3E}">
        <p14:creationId xmlns:p14="http://schemas.microsoft.com/office/powerpoint/2010/main" val="2384863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Calendar</a:t>
            </a:r>
            <a:endParaRPr lang="en-CA" dirty="0"/>
          </a:p>
        </p:txBody>
      </p:sp>
      <p:sp>
        <p:nvSpPr>
          <p:cNvPr id="3" name="Content Placeholder 2"/>
          <p:cNvSpPr>
            <a:spLocks noGrp="1"/>
          </p:cNvSpPr>
          <p:nvPr>
            <p:ph idx="1"/>
          </p:nvPr>
        </p:nvSpPr>
        <p:spPr/>
        <p:txBody>
          <a:bodyPr/>
          <a:lstStyle/>
          <a:p>
            <a:r>
              <a:rPr lang="en-CA" dirty="0" smtClean="0"/>
              <a:t>Action: ACTION_INSERT</a:t>
            </a:r>
          </a:p>
          <a:p>
            <a:r>
              <a:rPr lang="en-CA" dirty="0" smtClean="0"/>
              <a:t>Data URI: </a:t>
            </a:r>
            <a:r>
              <a:rPr lang="en-CA" dirty="0" err="1" smtClean="0"/>
              <a:t>Events.CONTENT_URI</a:t>
            </a:r>
            <a:endParaRPr lang="en-CA" dirty="0" smtClean="0"/>
          </a:p>
          <a:p>
            <a:r>
              <a:rPr lang="en-CA" dirty="0" smtClean="0"/>
              <a:t>MIME type: "</a:t>
            </a:r>
            <a:r>
              <a:rPr lang="en-CA" dirty="0" err="1"/>
              <a:t>vnd.android.cursor.dir</a:t>
            </a:r>
            <a:r>
              <a:rPr lang="en-CA" dirty="0"/>
              <a:t>/event"</a:t>
            </a:r>
            <a:endParaRPr lang="en-CA" dirty="0" smtClean="0"/>
          </a:p>
          <a:p>
            <a:r>
              <a:rPr lang="en-CA" dirty="0" smtClean="0"/>
              <a:t>Extras: </a:t>
            </a:r>
            <a:r>
              <a:rPr lang="en-CA" dirty="0" smtClean="0">
                <a:solidFill>
                  <a:srgbClr val="0070C0"/>
                </a:solidFill>
              </a:rPr>
              <a:t>EXTRA_EVENT_ALL_DAY</a:t>
            </a:r>
            <a:r>
              <a:rPr lang="en-CA" dirty="0" smtClean="0"/>
              <a:t>, </a:t>
            </a:r>
            <a:r>
              <a:rPr lang="en-CA" dirty="0" smtClean="0">
                <a:solidFill>
                  <a:srgbClr val="0070C0"/>
                </a:solidFill>
              </a:rPr>
              <a:t>EXTRA_EVENT_BEGIN_TIME</a:t>
            </a:r>
            <a:r>
              <a:rPr lang="en-CA" dirty="0" smtClean="0"/>
              <a:t>, </a:t>
            </a:r>
            <a:r>
              <a:rPr lang="en-CA" dirty="0" smtClean="0">
                <a:solidFill>
                  <a:srgbClr val="0070C0"/>
                </a:solidFill>
              </a:rPr>
              <a:t>EXTRA_EVENT_END_TIME</a:t>
            </a:r>
            <a:r>
              <a:rPr lang="en-CA" dirty="0" smtClean="0"/>
              <a:t>, </a:t>
            </a:r>
            <a:r>
              <a:rPr lang="en-CA" dirty="0" smtClean="0">
                <a:solidFill>
                  <a:srgbClr val="0070C0"/>
                </a:solidFill>
              </a:rPr>
              <a:t>TITLE</a:t>
            </a:r>
            <a:r>
              <a:rPr lang="en-CA" dirty="0" smtClean="0"/>
              <a:t>, </a:t>
            </a:r>
            <a:r>
              <a:rPr lang="en-CA" dirty="0" smtClean="0">
                <a:solidFill>
                  <a:srgbClr val="0070C0"/>
                </a:solidFill>
              </a:rPr>
              <a:t>DESCRIPTION</a:t>
            </a:r>
            <a:r>
              <a:rPr lang="en-CA" dirty="0" smtClean="0"/>
              <a:t>, </a:t>
            </a:r>
            <a:r>
              <a:rPr lang="en-CA" dirty="0" smtClean="0">
                <a:solidFill>
                  <a:srgbClr val="0070C0"/>
                </a:solidFill>
              </a:rPr>
              <a:t>EVENT_LOCATION</a:t>
            </a:r>
            <a:r>
              <a:rPr lang="en-CA" dirty="0" smtClean="0"/>
              <a:t>, </a:t>
            </a:r>
            <a:r>
              <a:rPr lang="en-CA" dirty="0" smtClean="0">
                <a:solidFill>
                  <a:srgbClr val="0070C0"/>
                </a:solidFill>
              </a:rPr>
              <a:t>EXTRA_EMAIL</a:t>
            </a:r>
            <a:endParaRPr lang="en-CA" dirty="0">
              <a:solidFill>
                <a:srgbClr val="0070C0"/>
              </a:solidFill>
            </a:endParaRPr>
          </a:p>
        </p:txBody>
      </p:sp>
      <p:sp>
        <p:nvSpPr>
          <p:cNvPr id="4" name="TextBox 3"/>
          <p:cNvSpPr txBox="1"/>
          <p:nvPr/>
        </p:nvSpPr>
        <p:spPr>
          <a:xfrm>
            <a:off x="0" y="6488668"/>
            <a:ext cx="7633855" cy="369332"/>
          </a:xfrm>
          <a:prstGeom prst="rect">
            <a:avLst/>
          </a:prstGeom>
          <a:noFill/>
        </p:spPr>
        <p:txBody>
          <a:bodyPr wrap="square" rtlCol="0">
            <a:spAutoFit/>
          </a:bodyPr>
          <a:lstStyle/>
          <a:p>
            <a:r>
              <a:rPr lang="en-CA" dirty="0">
                <a:hlinkClick r:id="rId2"/>
              </a:rPr>
              <a:t>https://developer.android.com/guide/components/intents-common</a:t>
            </a:r>
            <a:endParaRPr lang="en-CA" dirty="0"/>
          </a:p>
        </p:txBody>
      </p:sp>
      <p:pic>
        <p:nvPicPr>
          <p:cNvPr id="5" name="Picture 4"/>
          <p:cNvPicPr>
            <a:picLocks noChangeAspect="1"/>
          </p:cNvPicPr>
          <p:nvPr/>
        </p:nvPicPr>
        <p:blipFill>
          <a:blip r:embed="rId3"/>
          <a:stretch>
            <a:fillRect/>
          </a:stretch>
        </p:blipFill>
        <p:spPr>
          <a:xfrm>
            <a:off x="4246850" y="4359275"/>
            <a:ext cx="5610225" cy="1952625"/>
          </a:xfrm>
          <a:prstGeom prst="rect">
            <a:avLst/>
          </a:prstGeom>
        </p:spPr>
      </p:pic>
    </p:spTree>
    <p:extLst>
      <p:ext uri="{BB962C8B-B14F-4D97-AF65-F5344CB8AC3E}">
        <p14:creationId xmlns:p14="http://schemas.microsoft.com/office/powerpoint/2010/main" val="518923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Camera</a:t>
            </a:r>
            <a:endParaRPr lang="en-CA" dirty="0"/>
          </a:p>
        </p:txBody>
      </p:sp>
      <p:sp>
        <p:nvSpPr>
          <p:cNvPr id="4" name="TextBox 3"/>
          <p:cNvSpPr txBox="1"/>
          <p:nvPr/>
        </p:nvSpPr>
        <p:spPr>
          <a:xfrm>
            <a:off x="0" y="6488668"/>
            <a:ext cx="7633855" cy="369332"/>
          </a:xfrm>
          <a:prstGeom prst="rect">
            <a:avLst/>
          </a:prstGeom>
          <a:noFill/>
        </p:spPr>
        <p:txBody>
          <a:bodyPr wrap="square" rtlCol="0">
            <a:spAutoFit/>
          </a:bodyPr>
          <a:lstStyle/>
          <a:p>
            <a:r>
              <a:rPr lang="en-CA" dirty="0">
                <a:hlinkClick r:id="rId2"/>
              </a:rPr>
              <a:t>https://developer.android.com/guide/components/intents-common</a:t>
            </a:r>
            <a:endParaRPr lang="en-CA" dirty="0"/>
          </a:p>
        </p:txBody>
      </p:sp>
      <p:sp>
        <p:nvSpPr>
          <p:cNvPr id="5" name="Content Placeholder 2"/>
          <p:cNvSpPr>
            <a:spLocks noGrp="1"/>
          </p:cNvSpPr>
          <p:nvPr>
            <p:ph idx="1"/>
          </p:nvPr>
        </p:nvSpPr>
        <p:spPr>
          <a:xfrm>
            <a:off x="838200" y="1825625"/>
            <a:ext cx="5354782" cy="4351338"/>
          </a:xfrm>
        </p:spPr>
        <p:txBody>
          <a:bodyPr/>
          <a:lstStyle/>
          <a:p>
            <a:r>
              <a:rPr lang="en-CA" dirty="0" smtClean="0"/>
              <a:t>Action: </a:t>
            </a:r>
            <a:r>
              <a:rPr lang="en-CA" dirty="0" smtClean="0">
                <a:solidFill>
                  <a:srgbClr val="0070C0"/>
                </a:solidFill>
              </a:rPr>
              <a:t>ACTION_IMAGE_CAPTURE</a:t>
            </a:r>
            <a:r>
              <a:rPr lang="en-CA" dirty="0" smtClean="0"/>
              <a:t> or </a:t>
            </a:r>
            <a:r>
              <a:rPr lang="en-CA" dirty="0" smtClean="0">
                <a:solidFill>
                  <a:srgbClr val="0070C0"/>
                </a:solidFill>
              </a:rPr>
              <a:t>ACTION_VIDEO_CAPTURE</a:t>
            </a:r>
          </a:p>
          <a:p>
            <a:r>
              <a:rPr lang="en-CA" dirty="0" smtClean="0"/>
              <a:t>Data URI: None</a:t>
            </a:r>
          </a:p>
          <a:p>
            <a:r>
              <a:rPr lang="en-CA" dirty="0" smtClean="0"/>
              <a:t>MIME type: None</a:t>
            </a:r>
          </a:p>
          <a:p>
            <a:r>
              <a:rPr lang="en-CA" dirty="0" smtClean="0"/>
              <a:t>Extras: </a:t>
            </a:r>
            <a:r>
              <a:rPr lang="en-CA" dirty="0" smtClean="0">
                <a:solidFill>
                  <a:srgbClr val="0070C0"/>
                </a:solidFill>
              </a:rPr>
              <a:t>EXTRA_OUTPUT</a:t>
            </a:r>
            <a:r>
              <a:rPr lang="en-CA" dirty="0" smtClean="0"/>
              <a:t> (URI location where camera should save)</a:t>
            </a:r>
          </a:p>
          <a:p>
            <a:endParaRPr lang="en-CA" dirty="0"/>
          </a:p>
        </p:txBody>
      </p:sp>
      <p:pic>
        <p:nvPicPr>
          <p:cNvPr id="6" name="Picture 5"/>
          <p:cNvPicPr>
            <a:picLocks noChangeAspect="1"/>
          </p:cNvPicPr>
          <p:nvPr/>
        </p:nvPicPr>
        <p:blipFill>
          <a:blip r:embed="rId3"/>
          <a:stretch>
            <a:fillRect/>
          </a:stretch>
        </p:blipFill>
        <p:spPr>
          <a:xfrm>
            <a:off x="6296025" y="2002393"/>
            <a:ext cx="5895975" cy="3562350"/>
          </a:xfrm>
          <a:prstGeom prst="rect">
            <a:avLst/>
          </a:prstGeom>
        </p:spPr>
      </p:pic>
    </p:spTree>
    <p:extLst>
      <p:ext uri="{BB962C8B-B14F-4D97-AF65-F5344CB8AC3E}">
        <p14:creationId xmlns:p14="http://schemas.microsoft.com/office/powerpoint/2010/main" val="80116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Intents and intent filters</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An Intent is a messaging object you can use to request an action from another app component. There are three fundamental use cases:</a:t>
            </a:r>
          </a:p>
          <a:p>
            <a:r>
              <a:rPr lang="en-CA" dirty="0" smtClean="0"/>
              <a:t>1) </a:t>
            </a:r>
            <a:r>
              <a:rPr lang="en-CA" b="1" dirty="0" smtClean="0"/>
              <a:t>starting an activity: </a:t>
            </a:r>
            <a:r>
              <a:rPr lang="en-CA" dirty="0" smtClean="0"/>
              <a:t>an Activity represents a single screen in an app, you can start a new activity by passing an intent to </a:t>
            </a:r>
            <a:r>
              <a:rPr lang="en-CA" dirty="0" err="1" smtClean="0"/>
              <a:t>startActivity</a:t>
            </a:r>
            <a:r>
              <a:rPr lang="en-CA" dirty="0" smtClean="0"/>
              <a:t>(), the intent describes the activity to start and carries any necessary data. You can call </a:t>
            </a:r>
            <a:r>
              <a:rPr lang="en-CA" dirty="0" err="1" smtClean="0"/>
              <a:t>startActivityForResult</a:t>
            </a:r>
            <a:r>
              <a:rPr lang="en-CA" dirty="0" smtClean="0"/>
              <a:t>() if you want a result from the activity you start, in the form of a separate intent object through your own activity’s </a:t>
            </a:r>
            <a:r>
              <a:rPr lang="en-CA" dirty="0" err="1" smtClean="0"/>
              <a:t>onActivityResult</a:t>
            </a:r>
            <a:r>
              <a:rPr lang="en-CA" dirty="0" smtClean="0"/>
              <a:t>() callback</a:t>
            </a:r>
          </a:p>
          <a:p>
            <a:r>
              <a:rPr lang="en-CA" dirty="0" smtClean="0"/>
              <a:t>2) </a:t>
            </a:r>
            <a:r>
              <a:rPr lang="en-CA" b="1" dirty="0" smtClean="0"/>
              <a:t>starting a service: </a:t>
            </a:r>
            <a:r>
              <a:rPr lang="en-CA" dirty="0" smtClean="0"/>
              <a:t>a Service is a component that performs operations in the background without a user interface. Use </a:t>
            </a:r>
            <a:r>
              <a:rPr lang="en-CA" dirty="0" err="1" smtClean="0"/>
              <a:t>JobScheduler</a:t>
            </a:r>
            <a:r>
              <a:rPr lang="en-CA" dirty="0" smtClean="0"/>
              <a:t> to start services. </a:t>
            </a:r>
          </a:p>
          <a:p>
            <a:r>
              <a:rPr lang="en-CA" dirty="0" smtClean="0"/>
              <a:t>3) </a:t>
            </a:r>
            <a:r>
              <a:rPr lang="en-CA" b="1" dirty="0" smtClean="0"/>
              <a:t>Delivering a broadcast: </a:t>
            </a:r>
            <a:r>
              <a:rPr lang="en-CA" dirty="0" smtClean="0"/>
              <a:t>a broadcast is a message that any app can receive. The system delivers various broadcasts for system events, such as when the system boots or the charger is connected. Deliver a broadcast to other apps by passing an intent to </a:t>
            </a:r>
            <a:r>
              <a:rPr lang="en-CA" dirty="0" err="1" smtClean="0"/>
              <a:t>sendBroadcast</a:t>
            </a:r>
            <a:r>
              <a:rPr lang="en-CA" dirty="0" smtClean="0"/>
              <a:t>() or </a:t>
            </a:r>
            <a:r>
              <a:rPr lang="en-CA" dirty="0" err="1" smtClean="0"/>
              <a:t>sendOrderedBroadcast</a:t>
            </a:r>
            <a:r>
              <a:rPr lang="en-CA" dirty="0" smtClean="0"/>
              <a:t>()</a:t>
            </a:r>
          </a:p>
        </p:txBody>
      </p:sp>
      <p:sp>
        <p:nvSpPr>
          <p:cNvPr id="4" name="TextBox 3"/>
          <p:cNvSpPr txBox="1"/>
          <p:nvPr/>
        </p:nvSpPr>
        <p:spPr>
          <a:xfrm>
            <a:off x="0" y="6442364"/>
            <a:ext cx="6289964" cy="369332"/>
          </a:xfrm>
          <a:prstGeom prst="rect">
            <a:avLst/>
          </a:prstGeom>
          <a:noFill/>
        </p:spPr>
        <p:txBody>
          <a:bodyPr wrap="square" rtlCol="0">
            <a:spAutoFit/>
          </a:bodyPr>
          <a:lstStyle/>
          <a:p>
            <a:r>
              <a:rPr lang="en-CA" dirty="0" smtClean="0">
                <a:hlinkClick r:id="rId2"/>
              </a:rPr>
              <a:t>https://developer.android.com/guide/components/intents-filters</a:t>
            </a:r>
            <a:endParaRPr lang="en-CA" dirty="0"/>
          </a:p>
        </p:txBody>
      </p:sp>
    </p:spTree>
    <p:extLst>
      <p:ext uri="{BB962C8B-B14F-4D97-AF65-F5344CB8AC3E}">
        <p14:creationId xmlns:p14="http://schemas.microsoft.com/office/powerpoint/2010/main" val="1794207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Contacts/People app (select a contact)</a:t>
            </a:r>
            <a:endParaRPr lang="en-CA" dirty="0"/>
          </a:p>
        </p:txBody>
      </p:sp>
      <p:sp>
        <p:nvSpPr>
          <p:cNvPr id="4" name="TextBox 3"/>
          <p:cNvSpPr txBox="1"/>
          <p:nvPr/>
        </p:nvSpPr>
        <p:spPr>
          <a:xfrm>
            <a:off x="0" y="6488668"/>
            <a:ext cx="7633855" cy="369332"/>
          </a:xfrm>
          <a:prstGeom prst="rect">
            <a:avLst/>
          </a:prstGeom>
          <a:noFill/>
        </p:spPr>
        <p:txBody>
          <a:bodyPr wrap="square" rtlCol="0">
            <a:spAutoFit/>
          </a:bodyPr>
          <a:lstStyle/>
          <a:p>
            <a:r>
              <a:rPr lang="en-CA" dirty="0">
                <a:hlinkClick r:id="rId2"/>
              </a:rPr>
              <a:t>https://developer.android.com/guide/components/intents-common</a:t>
            </a:r>
            <a:endParaRPr lang="en-CA" dirty="0"/>
          </a:p>
        </p:txBody>
      </p:sp>
      <p:sp>
        <p:nvSpPr>
          <p:cNvPr id="5" name="Content Placeholder 2"/>
          <p:cNvSpPr>
            <a:spLocks noGrp="1"/>
          </p:cNvSpPr>
          <p:nvPr>
            <p:ph idx="1"/>
          </p:nvPr>
        </p:nvSpPr>
        <p:spPr>
          <a:xfrm>
            <a:off x="838200" y="1825625"/>
            <a:ext cx="5216236" cy="4351338"/>
          </a:xfrm>
        </p:spPr>
        <p:txBody>
          <a:bodyPr/>
          <a:lstStyle/>
          <a:p>
            <a:r>
              <a:rPr lang="en-CA" dirty="0" smtClean="0"/>
              <a:t>Action: ACTION_PICK</a:t>
            </a:r>
          </a:p>
          <a:p>
            <a:r>
              <a:rPr lang="en-CA" dirty="0" smtClean="0"/>
              <a:t>Data URI: None</a:t>
            </a:r>
          </a:p>
          <a:p>
            <a:r>
              <a:rPr lang="en-CA" dirty="0" smtClean="0"/>
              <a:t>MIME type: </a:t>
            </a:r>
            <a:r>
              <a:rPr lang="en-CA" dirty="0" err="1" smtClean="0"/>
              <a:t>Contacts.CONTACT_TYPE</a:t>
            </a:r>
            <a:endParaRPr lang="en-CA" dirty="0" smtClean="0"/>
          </a:p>
          <a:p>
            <a:r>
              <a:rPr lang="en-CA" dirty="0" smtClean="0"/>
              <a:t>Extras: </a:t>
            </a:r>
            <a:endParaRPr lang="en-CA" dirty="0"/>
          </a:p>
        </p:txBody>
      </p:sp>
      <p:pic>
        <p:nvPicPr>
          <p:cNvPr id="6" name="Picture 5"/>
          <p:cNvPicPr>
            <a:picLocks noChangeAspect="1"/>
          </p:cNvPicPr>
          <p:nvPr/>
        </p:nvPicPr>
        <p:blipFill>
          <a:blip r:embed="rId3"/>
          <a:stretch>
            <a:fillRect/>
          </a:stretch>
        </p:blipFill>
        <p:spPr>
          <a:xfrm>
            <a:off x="5467349" y="2002393"/>
            <a:ext cx="6489123" cy="3402064"/>
          </a:xfrm>
          <a:prstGeom prst="rect">
            <a:avLst/>
          </a:prstGeom>
        </p:spPr>
      </p:pic>
    </p:spTree>
    <p:extLst>
      <p:ext uri="{BB962C8B-B14F-4D97-AF65-F5344CB8AC3E}">
        <p14:creationId xmlns:p14="http://schemas.microsoft.com/office/powerpoint/2010/main" val="3606364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Email</a:t>
            </a:r>
            <a:endParaRPr lang="en-CA" dirty="0"/>
          </a:p>
        </p:txBody>
      </p:sp>
      <p:sp>
        <p:nvSpPr>
          <p:cNvPr id="4" name="TextBox 3"/>
          <p:cNvSpPr txBox="1"/>
          <p:nvPr/>
        </p:nvSpPr>
        <p:spPr>
          <a:xfrm>
            <a:off x="0" y="6488668"/>
            <a:ext cx="7633855" cy="369332"/>
          </a:xfrm>
          <a:prstGeom prst="rect">
            <a:avLst/>
          </a:prstGeom>
          <a:noFill/>
        </p:spPr>
        <p:txBody>
          <a:bodyPr wrap="square" rtlCol="0">
            <a:spAutoFit/>
          </a:bodyPr>
          <a:lstStyle/>
          <a:p>
            <a:r>
              <a:rPr lang="en-CA" dirty="0">
                <a:hlinkClick r:id="rId2"/>
              </a:rPr>
              <a:t>https://developer.android.com/guide/components/intents-common</a:t>
            </a:r>
            <a:endParaRPr lang="en-CA" dirty="0"/>
          </a:p>
        </p:txBody>
      </p:sp>
      <p:sp>
        <p:nvSpPr>
          <p:cNvPr id="5" name="Content Placeholder 2"/>
          <p:cNvSpPr>
            <a:spLocks noGrp="1"/>
          </p:cNvSpPr>
          <p:nvPr>
            <p:ph idx="1"/>
          </p:nvPr>
        </p:nvSpPr>
        <p:spPr>
          <a:xfrm>
            <a:off x="838200" y="1825625"/>
            <a:ext cx="10515600" cy="4351338"/>
          </a:xfrm>
        </p:spPr>
        <p:txBody>
          <a:bodyPr/>
          <a:lstStyle/>
          <a:p>
            <a:r>
              <a:rPr lang="en-CA" dirty="0" smtClean="0"/>
              <a:t>Action: ACTION_SENDTO (no attachment), ACTION_SEND (one attachment), ACTION_SEND_MULTIPLE (multiple attachments)</a:t>
            </a:r>
          </a:p>
          <a:p>
            <a:r>
              <a:rPr lang="en-CA" dirty="0" smtClean="0"/>
              <a:t>Data URI: None</a:t>
            </a:r>
          </a:p>
          <a:p>
            <a:r>
              <a:rPr lang="en-CA" dirty="0" smtClean="0"/>
              <a:t>MIME type: “text/plain”, “*/*”</a:t>
            </a:r>
          </a:p>
          <a:p>
            <a:r>
              <a:rPr lang="en-CA" dirty="0" smtClean="0"/>
              <a:t>Extras: EXTRA_EMAIL, EXTRA_CC, EXTRA_BCC, EXTRA_SUBJECT, EXTRA_TEXT, EXTRA_STREAM</a:t>
            </a:r>
            <a:endParaRPr lang="en-CA" dirty="0"/>
          </a:p>
        </p:txBody>
      </p:sp>
      <p:pic>
        <p:nvPicPr>
          <p:cNvPr id="6" name="Picture 5"/>
          <p:cNvPicPr>
            <a:picLocks noChangeAspect="1"/>
          </p:cNvPicPr>
          <p:nvPr/>
        </p:nvPicPr>
        <p:blipFill>
          <a:blip r:embed="rId3"/>
          <a:stretch>
            <a:fillRect/>
          </a:stretch>
        </p:blipFill>
        <p:spPr>
          <a:xfrm>
            <a:off x="5818909" y="4333770"/>
            <a:ext cx="6334114" cy="1978129"/>
          </a:xfrm>
          <a:prstGeom prst="rect">
            <a:avLst/>
          </a:prstGeom>
        </p:spPr>
      </p:pic>
    </p:spTree>
    <p:extLst>
      <p:ext uri="{BB962C8B-B14F-4D97-AF65-F5344CB8AC3E}">
        <p14:creationId xmlns:p14="http://schemas.microsoft.com/office/powerpoint/2010/main" val="1515088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 storage/retrieval</a:t>
            </a:r>
            <a:endParaRPr lang="en-CA" dirty="0"/>
          </a:p>
        </p:txBody>
      </p:sp>
      <p:sp>
        <p:nvSpPr>
          <p:cNvPr id="4" name="TextBox 3"/>
          <p:cNvSpPr txBox="1"/>
          <p:nvPr/>
        </p:nvSpPr>
        <p:spPr>
          <a:xfrm>
            <a:off x="0" y="6488668"/>
            <a:ext cx="7633855" cy="369332"/>
          </a:xfrm>
          <a:prstGeom prst="rect">
            <a:avLst/>
          </a:prstGeom>
          <a:noFill/>
        </p:spPr>
        <p:txBody>
          <a:bodyPr wrap="square" rtlCol="0">
            <a:spAutoFit/>
          </a:bodyPr>
          <a:lstStyle/>
          <a:p>
            <a:r>
              <a:rPr lang="en-CA" dirty="0">
                <a:hlinkClick r:id="rId2"/>
              </a:rPr>
              <a:t>https://developer.android.com/guide/components/intents-common</a:t>
            </a:r>
            <a:endParaRPr lang="en-CA" dirty="0"/>
          </a:p>
        </p:txBody>
      </p:sp>
      <p:sp>
        <p:nvSpPr>
          <p:cNvPr id="5" name="Content Placeholder 2"/>
          <p:cNvSpPr>
            <a:spLocks noGrp="1"/>
          </p:cNvSpPr>
          <p:nvPr>
            <p:ph idx="1"/>
          </p:nvPr>
        </p:nvSpPr>
        <p:spPr>
          <a:xfrm>
            <a:off x="838200" y="1825625"/>
            <a:ext cx="5133109" cy="4242666"/>
          </a:xfrm>
        </p:spPr>
        <p:txBody>
          <a:bodyPr/>
          <a:lstStyle/>
          <a:p>
            <a:r>
              <a:rPr lang="en-CA" dirty="0" smtClean="0"/>
              <a:t>Action: </a:t>
            </a:r>
            <a:r>
              <a:rPr lang="en-CA" dirty="0" smtClean="0">
                <a:solidFill>
                  <a:srgbClr val="0070C0"/>
                </a:solidFill>
              </a:rPr>
              <a:t>ACTION_GET_CONTENT</a:t>
            </a:r>
          </a:p>
          <a:p>
            <a:r>
              <a:rPr lang="en-CA" dirty="0" smtClean="0"/>
              <a:t>Data URI: None</a:t>
            </a:r>
          </a:p>
          <a:p>
            <a:r>
              <a:rPr lang="en-CA" dirty="0" smtClean="0"/>
              <a:t>MIME type: MIME type corresponding to file type user should select</a:t>
            </a:r>
          </a:p>
          <a:p>
            <a:r>
              <a:rPr lang="en-CA" dirty="0" smtClean="0"/>
              <a:t>Extras: </a:t>
            </a:r>
            <a:r>
              <a:rPr lang="en-CA" dirty="0" smtClean="0">
                <a:solidFill>
                  <a:srgbClr val="0070C0"/>
                </a:solidFill>
              </a:rPr>
              <a:t>EXTRA_ALLOW_MULTIPLE</a:t>
            </a:r>
            <a:r>
              <a:rPr lang="en-CA" dirty="0" smtClean="0"/>
              <a:t>, </a:t>
            </a:r>
            <a:r>
              <a:rPr lang="en-CA" dirty="0" smtClean="0">
                <a:solidFill>
                  <a:srgbClr val="0070C0"/>
                </a:solidFill>
              </a:rPr>
              <a:t>EXTRA_LOCAL_ONLY</a:t>
            </a:r>
            <a:endParaRPr lang="en-CA" dirty="0">
              <a:solidFill>
                <a:srgbClr val="0070C0"/>
              </a:solidFill>
            </a:endParaRPr>
          </a:p>
        </p:txBody>
      </p:sp>
      <p:pic>
        <p:nvPicPr>
          <p:cNvPr id="3" name="Picture 2"/>
          <p:cNvPicPr>
            <a:picLocks noChangeAspect="1"/>
          </p:cNvPicPr>
          <p:nvPr/>
        </p:nvPicPr>
        <p:blipFill>
          <a:blip r:embed="rId3"/>
          <a:stretch>
            <a:fillRect/>
          </a:stretch>
        </p:blipFill>
        <p:spPr>
          <a:xfrm>
            <a:off x="6096000" y="1690688"/>
            <a:ext cx="5981700" cy="3333750"/>
          </a:xfrm>
          <a:prstGeom prst="rect">
            <a:avLst/>
          </a:prstGeom>
        </p:spPr>
      </p:pic>
    </p:spTree>
    <p:extLst>
      <p:ext uri="{BB962C8B-B14F-4D97-AF65-F5344CB8AC3E}">
        <p14:creationId xmlns:p14="http://schemas.microsoft.com/office/powerpoint/2010/main" val="741425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Maps</a:t>
            </a:r>
            <a:endParaRPr lang="en-CA" dirty="0"/>
          </a:p>
        </p:txBody>
      </p:sp>
      <p:sp>
        <p:nvSpPr>
          <p:cNvPr id="4" name="TextBox 3"/>
          <p:cNvSpPr txBox="1"/>
          <p:nvPr/>
        </p:nvSpPr>
        <p:spPr>
          <a:xfrm>
            <a:off x="0" y="6488668"/>
            <a:ext cx="7633855" cy="369332"/>
          </a:xfrm>
          <a:prstGeom prst="rect">
            <a:avLst/>
          </a:prstGeom>
          <a:noFill/>
        </p:spPr>
        <p:txBody>
          <a:bodyPr wrap="square" rtlCol="0">
            <a:spAutoFit/>
          </a:bodyPr>
          <a:lstStyle/>
          <a:p>
            <a:r>
              <a:rPr lang="en-CA" dirty="0">
                <a:hlinkClick r:id="rId2"/>
              </a:rPr>
              <a:t>https://developer.android.com/guide/components/intents-common</a:t>
            </a:r>
            <a:endParaRPr lang="en-CA" dirty="0"/>
          </a:p>
        </p:txBody>
      </p:sp>
      <p:sp>
        <p:nvSpPr>
          <p:cNvPr id="5" name="Content Placeholder 2"/>
          <p:cNvSpPr>
            <a:spLocks noGrp="1"/>
          </p:cNvSpPr>
          <p:nvPr>
            <p:ph idx="1"/>
          </p:nvPr>
        </p:nvSpPr>
        <p:spPr>
          <a:xfrm>
            <a:off x="838200" y="1825625"/>
            <a:ext cx="10515600" cy="4351338"/>
          </a:xfrm>
        </p:spPr>
        <p:txBody>
          <a:bodyPr/>
          <a:lstStyle/>
          <a:p>
            <a:r>
              <a:rPr lang="en-CA" dirty="0" smtClean="0"/>
              <a:t>Action: ACTION_VIEW</a:t>
            </a:r>
          </a:p>
          <a:p>
            <a:r>
              <a:rPr lang="en-CA" dirty="0" smtClean="0"/>
              <a:t>Data URI: geo: latitude, longitude</a:t>
            </a:r>
          </a:p>
          <a:p>
            <a:r>
              <a:rPr lang="en-CA" dirty="0" smtClean="0"/>
              <a:t>MIME type: None</a:t>
            </a:r>
          </a:p>
          <a:p>
            <a:r>
              <a:rPr lang="en-CA" dirty="0" smtClean="0"/>
              <a:t>Extras: </a:t>
            </a:r>
            <a:endParaRPr lang="en-CA" dirty="0"/>
          </a:p>
        </p:txBody>
      </p:sp>
      <p:pic>
        <p:nvPicPr>
          <p:cNvPr id="3" name="Picture 2"/>
          <p:cNvPicPr>
            <a:picLocks noChangeAspect="1"/>
          </p:cNvPicPr>
          <p:nvPr/>
        </p:nvPicPr>
        <p:blipFill>
          <a:blip r:embed="rId3"/>
          <a:stretch>
            <a:fillRect/>
          </a:stretch>
        </p:blipFill>
        <p:spPr>
          <a:xfrm>
            <a:off x="4949968" y="4148137"/>
            <a:ext cx="7075777" cy="1998725"/>
          </a:xfrm>
          <a:prstGeom prst="rect">
            <a:avLst/>
          </a:prstGeom>
        </p:spPr>
      </p:pic>
    </p:spTree>
    <p:extLst>
      <p:ext uri="{BB962C8B-B14F-4D97-AF65-F5344CB8AC3E}">
        <p14:creationId xmlns:p14="http://schemas.microsoft.com/office/powerpoint/2010/main" val="3433917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Music or Video</a:t>
            </a:r>
            <a:endParaRPr lang="en-CA" dirty="0"/>
          </a:p>
        </p:txBody>
      </p:sp>
      <p:sp>
        <p:nvSpPr>
          <p:cNvPr id="4" name="TextBox 3"/>
          <p:cNvSpPr txBox="1"/>
          <p:nvPr/>
        </p:nvSpPr>
        <p:spPr>
          <a:xfrm>
            <a:off x="0" y="6488668"/>
            <a:ext cx="7633855" cy="369332"/>
          </a:xfrm>
          <a:prstGeom prst="rect">
            <a:avLst/>
          </a:prstGeom>
          <a:noFill/>
        </p:spPr>
        <p:txBody>
          <a:bodyPr wrap="square" rtlCol="0">
            <a:spAutoFit/>
          </a:bodyPr>
          <a:lstStyle/>
          <a:p>
            <a:r>
              <a:rPr lang="en-CA" dirty="0">
                <a:hlinkClick r:id="rId2"/>
              </a:rPr>
              <a:t>https://developer.android.com/guide/components/intents-common</a:t>
            </a:r>
            <a:endParaRPr lang="en-CA" dirty="0"/>
          </a:p>
        </p:txBody>
      </p:sp>
      <p:sp>
        <p:nvSpPr>
          <p:cNvPr id="5" name="Content Placeholder 2"/>
          <p:cNvSpPr>
            <a:spLocks noGrp="1"/>
          </p:cNvSpPr>
          <p:nvPr>
            <p:ph idx="1"/>
          </p:nvPr>
        </p:nvSpPr>
        <p:spPr>
          <a:xfrm>
            <a:off x="838199" y="1825625"/>
            <a:ext cx="10730345" cy="2469284"/>
          </a:xfrm>
        </p:spPr>
        <p:txBody>
          <a:bodyPr/>
          <a:lstStyle/>
          <a:p>
            <a:r>
              <a:rPr lang="en-CA" dirty="0" smtClean="0"/>
              <a:t>Action: ACTION_VIEW</a:t>
            </a:r>
          </a:p>
          <a:p>
            <a:r>
              <a:rPr lang="en-CA" dirty="0" smtClean="0"/>
              <a:t>Data URI: file: &lt;URI&gt;, content: &lt;URI&gt;, http: &lt;URL&gt;</a:t>
            </a:r>
          </a:p>
          <a:p>
            <a:r>
              <a:rPr lang="en-CA" dirty="0" smtClean="0"/>
              <a:t>MIME type: “audio/*”, “application/</a:t>
            </a:r>
            <a:r>
              <a:rPr lang="en-CA" dirty="0" err="1" smtClean="0"/>
              <a:t>ogg</a:t>
            </a:r>
            <a:r>
              <a:rPr lang="en-CA" dirty="0" smtClean="0"/>
              <a:t>”, “application/</a:t>
            </a:r>
            <a:r>
              <a:rPr lang="en-CA" dirty="0" err="1" smtClean="0"/>
              <a:t>itunes</a:t>
            </a:r>
            <a:r>
              <a:rPr lang="en-CA" dirty="0" smtClean="0"/>
              <a:t>”</a:t>
            </a:r>
          </a:p>
          <a:p>
            <a:r>
              <a:rPr lang="en-CA" dirty="0" smtClean="0"/>
              <a:t>Extras: </a:t>
            </a:r>
            <a:endParaRPr lang="en-CA" dirty="0"/>
          </a:p>
        </p:txBody>
      </p:sp>
      <p:pic>
        <p:nvPicPr>
          <p:cNvPr id="3" name="Picture 2"/>
          <p:cNvPicPr>
            <a:picLocks noChangeAspect="1"/>
          </p:cNvPicPr>
          <p:nvPr/>
        </p:nvPicPr>
        <p:blipFill>
          <a:blip r:embed="rId3"/>
          <a:stretch>
            <a:fillRect/>
          </a:stretch>
        </p:blipFill>
        <p:spPr>
          <a:xfrm>
            <a:off x="4652096" y="4294908"/>
            <a:ext cx="6890830" cy="1898073"/>
          </a:xfrm>
          <a:prstGeom prst="rect">
            <a:avLst/>
          </a:prstGeom>
        </p:spPr>
      </p:pic>
    </p:spTree>
    <p:extLst>
      <p:ext uri="{BB962C8B-B14F-4D97-AF65-F5344CB8AC3E}">
        <p14:creationId xmlns:p14="http://schemas.microsoft.com/office/powerpoint/2010/main" val="483050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Phone </a:t>
            </a:r>
            <a:endParaRPr lang="en-CA" dirty="0"/>
          </a:p>
        </p:txBody>
      </p:sp>
      <p:sp>
        <p:nvSpPr>
          <p:cNvPr id="4" name="TextBox 3"/>
          <p:cNvSpPr txBox="1"/>
          <p:nvPr/>
        </p:nvSpPr>
        <p:spPr>
          <a:xfrm>
            <a:off x="0" y="6488668"/>
            <a:ext cx="7633855" cy="369332"/>
          </a:xfrm>
          <a:prstGeom prst="rect">
            <a:avLst/>
          </a:prstGeom>
          <a:noFill/>
        </p:spPr>
        <p:txBody>
          <a:bodyPr wrap="square" rtlCol="0">
            <a:spAutoFit/>
          </a:bodyPr>
          <a:lstStyle/>
          <a:p>
            <a:r>
              <a:rPr lang="en-CA" dirty="0">
                <a:hlinkClick r:id="rId2"/>
              </a:rPr>
              <a:t>https://developer.android.com/guide/components/intents-common</a:t>
            </a:r>
            <a:endParaRPr lang="en-CA" dirty="0"/>
          </a:p>
        </p:txBody>
      </p:sp>
      <p:sp>
        <p:nvSpPr>
          <p:cNvPr id="5" name="Content Placeholder 2"/>
          <p:cNvSpPr>
            <a:spLocks noGrp="1"/>
          </p:cNvSpPr>
          <p:nvPr>
            <p:ph idx="1"/>
          </p:nvPr>
        </p:nvSpPr>
        <p:spPr>
          <a:xfrm>
            <a:off x="838200" y="1825625"/>
            <a:ext cx="10515600" cy="4351338"/>
          </a:xfrm>
        </p:spPr>
        <p:txBody>
          <a:bodyPr/>
          <a:lstStyle/>
          <a:p>
            <a:r>
              <a:rPr lang="en-CA" dirty="0" smtClean="0"/>
              <a:t>Action: ACTION_DIAL, ACTION_CALL</a:t>
            </a:r>
          </a:p>
          <a:p>
            <a:r>
              <a:rPr lang="en-CA" dirty="0" smtClean="0"/>
              <a:t>Data URI: </a:t>
            </a:r>
            <a:r>
              <a:rPr lang="en-CA" dirty="0" err="1" smtClean="0"/>
              <a:t>tel</a:t>
            </a:r>
            <a:r>
              <a:rPr lang="en-CA" dirty="0" smtClean="0"/>
              <a:t>:&lt;phone-number&gt;, voicemail:&lt;phone-number&gt;</a:t>
            </a:r>
          </a:p>
          <a:p>
            <a:r>
              <a:rPr lang="en-CA" dirty="0" smtClean="0"/>
              <a:t>MIME type: None</a:t>
            </a:r>
          </a:p>
          <a:p>
            <a:r>
              <a:rPr lang="en-CA" dirty="0" smtClean="0"/>
              <a:t>Extras: </a:t>
            </a:r>
            <a:endParaRPr lang="en-CA" dirty="0"/>
          </a:p>
        </p:txBody>
      </p:sp>
      <p:pic>
        <p:nvPicPr>
          <p:cNvPr id="3" name="Picture 2"/>
          <p:cNvPicPr>
            <a:picLocks noChangeAspect="1"/>
          </p:cNvPicPr>
          <p:nvPr/>
        </p:nvPicPr>
        <p:blipFill>
          <a:blip r:embed="rId3"/>
          <a:stretch>
            <a:fillRect/>
          </a:stretch>
        </p:blipFill>
        <p:spPr>
          <a:xfrm>
            <a:off x="4534332" y="3710421"/>
            <a:ext cx="7452779" cy="1997652"/>
          </a:xfrm>
          <a:prstGeom prst="rect">
            <a:avLst/>
          </a:prstGeom>
        </p:spPr>
      </p:pic>
    </p:spTree>
    <p:extLst>
      <p:ext uri="{BB962C8B-B14F-4D97-AF65-F5344CB8AC3E}">
        <p14:creationId xmlns:p14="http://schemas.microsoft.com/office/powerpoint/2010/main" val="969474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Web browser</a:t>
            </a:r>
            <a:endParaRPr lang="en-CA" dirty="0"/>
          </a:p>
        </p:txBody>
      </p:sp>
      <p:sp>
        <p:nvSpPr>
          <p:cNvPr id="4" name="TextBox 3"/>
          <p:cNvSpPr txBox="1"/>
          <p:nvPr/>
        </p:nvSpPr>
        <p:spPr>
          <a:xfrm>
            <a:off x="0" y="6488668"/>
            <a:ext cx="7633855" cy="369332"/>
          </a:xfrm>
          <a:prstGeom prst="rect">
            <a:avLst/>
          </a:prstGeom>
          <a:noFill/>
        </p:spPr>
        <p:txBody>
          <a:bodyPr wrap="square" rtlCol="0">
            <a:spAutoFit/>
          </a:bodyPr>
          <a:lstStyle/>
          <a:p>
            <a:r>
              <a:rPr lang="en-CA" dirty="0">
                <a:hlinkClick r:id="rId2"/>
              </a:rPr>
              <a:t>https://developer.android.com/guide/components/intents-common</a:t>
            </a:r>
            <a:endParaRPr lang="en-CA" dirty="0"/>
          </a:p>
        </p:txBody>
      </p:sp>
      <p:sp>
        <p:nvSpPr>
          <p:cNvPr id="5" name="Content Placeholder 2"/>
          <p:cNvSpPr>
            <a:spLocks noGrp="1"/>
          </p:cNvSpPr>
          <p:nvPr>
            <p:ph idx="1"/>
          </p:nvPr>
        </p:nvSpPr>
        <p:spPr>
          <a:xfrm>
            <a:off x="838200" y="1825625"/>
            <a:ext cx="10515600" cy="4351338"/>
          </a:xfrm>
        </p:spPr>
        <p:txBody>
          <a:bodyPr/>
          <a:lstStyle/>
          <a:p>
            <a:r>
              <a:rPr lang="en-CA" dirty="0" smtClean="0"/>
              <a:t>Action: ACTION_VIEW</a:t>
            </a:r>
          </a:p>
          <a:p>
            <a:r>
              <a:rPr lang="en-CA" dirty="0" smtClean="0"/>
              <a:t>Data URI: http:&lt;URL&gt;, https:&lt;URL&gt;</a:t>
            </a:r>
          </a:p>
          <a:p>
            <a:r>
              <a:rPr lang="en-CA" dirty="0" smtClean="0"/>
              <a:t>MIME type: “text/plain”, “text/html”, “application/</a:t>
            </a:r>
            <a:r>
              <a:rPr lang="en-CA" dirty="0" err="1" smtClean="0"/>
              <a:t>xhtml+xml</a:t>
            </a:r>
            <a:r>
              <a:rPr lang="en-CA" dirty="0" smtClean="0"/>
              <a:t>”</a:t>
            </a:r>
          </a:p>
          <a:p>
            <a:r>
              <a:rPr lang="en-CA" dirty="0" smtClean="0"/>
              <a:t>Extras: </a:t>
            </a:r>
            <a:endParaRPr lang="en-CA" dirty="0"/>
          </a:p>
        </p:txBody>
      </p:sp>
      <p:pic>
        <p:nvPicPr>
          <p:cNvPr id="6" name="Picture 5"/>
          <p:cNvPicPr>
            <a:picLocks noChangeAspect="1"/>
          </p:cNvPicPr>
          <p:nvPr/>
        </p:nvPicPr>
        <p:blipFill>
          <a:blip r:embed="rId3"/>
          <a:stretch>
            <a:fillRect/>
          </a:stretch>
        </p:blipFill>
        <p:spPr>
          <a:xfrm>
            <a:off x="3154507" y="3718646"/>
            <a:ext cx="8746854" cy="2349645"/>
          </a:xfrm>
          <a:prstGeom prst="rect">
            <a:avLst/>
          </a:prstGeom>
        </p:spPr>
      </p:pic>
    </p:spTree>
    <p:extLst>
      <p:ext uri="{BB962C8B-B14F-4D97-AF65-F5344CB8AC3E}">
        <p14:creationId xmlns:p14="http://schemas.microsoft.com/office/powerpoint/2010/main" val="1199727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Others common intents</a:t>
            </a:r>
            <a:endParaRPr lang="en-CA" dirty="0"/>
          </a:p>
        </p:txBody>
      </p:sp>
      <p:sp>
        <p:nvSpPr>
          <p:cNvPr id="3" name="Content Placeholder 2"/>
          <p:cNvSpPr>
            <a:spLocks noGrp="1"/>
          </p:cNvSpPr>
          <p:nvPr>
            <p:ph idx="1"/>
          </p:nvPr>
        </p:nvSpPr>
        <p:spPr/>
        <p:txBody>
          <a:bodyPr/>
          <a:lstStyle/>
          <a:p>
            <a:r>
              <a:rPr lang="en-CA" dirty="0" smtClean="0"/>
              <a:t>Text messaging</a:t>
            </a:r>
          </a:p>
          <a:p>
            <a:r>
              <a:rPr lang="en-CA" dirty="0" smtClean="0"/>
              <a:t>Settings</a:t>
            </a:r>
          </a:p>
          <a:p>
            <a:r>
              <a:rPr lang="en-CA" dirty="0" smtClean="0"/>
              <a:t>Web search</a:t>
            </a:r>
          </a:p>
          <a:p>
            <a:r>
              <a:rPr lang="en-CA" dirty="0" err="1" smtClean="0"/>
              <a:t>etc</a:t>
            </a:r>
            <a:endParaRPr lang="en-CA" dirty="0"/>
          </a:p>
        </p:txBody>
      </p:sp>
    </p:spTree>
    <p:extLst>
      <p:ext uri="{BB962C8B-B14F-4D97-AF65-F5344CB8AC3E}">
        <p14:creationId xmlns:p14="http://schemas.microsoft.com/office/powerpoint/2010/main" val="1292083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err="1" smtClean="0"/>
              <a:t>Intent</a:t>
            </a:r>
            <a:r>
              <a:rPr lang="fr-CA" dirty="0" smtClean="0"/>
              <a:t> types</a:t>
            </a:r>
            <a:endParaRPr lang="en-CA" dirty="0"/>
          </a:p>
        </p:txBody>
      </p:sp>
      <p:sp>
        <p:nvSpPr>
          <p:cNvPr id="3" name="Content Placeholder 2"/>
          <p:cNvSpPr>
            <a:spLocks noGrp="1"/>
          </p:cNvSpPr>
          <p:nvPr>
            <p:ph idx="1"/>
          </p:nvPr>
        </p:nvSpPr>
        <p:spPr>
          <a:xfrm>
            <a:off x="838201" y="1825624"/>
            <a:ext cx="5451764" cy="4422775"/>
          </a:xfrm>
        </p:spPr>
        <p:txBody>
          <a:bodyPr>
            <a:normAutofit fontScale="70000" lnSpcReduction="20000"/>
          </a:bodyPr>
          <a:lstStyle/>
          <a:p>
            <a:r>
              <a:rPr lang="fr-CA" dirty="0" smtClean="0"/>
              <a:t>There are </a:t>
            </a:r>
            <a:r>
              <a:rPr lang="fr-CA" dirty="0" err="1" smtClean="0"/>
              <a:t>two</a:t>
            </a:r>
            <a:r>
              <a:rPr lang="fr-CA" dirty="0" smtClean="0"/>
              <a:t> types o</a:t>
            </a:r>
            <a:r>
              <a:rPr lang="en-CA" dirty="0" smtClean="0"/>
              <a:t>f intent:</a:t>
            </a:r>
          </a:p>
          <a:p>
            <a:r>
              <a:rPr lang="en-CA" b="1" dirty="0" smtClean="0"/>
              <a:t>1) explicit intents </a:t>
            </a:r>
            <a:r>
              <a:rPr lang="en-CA" dirty="0" smtClean="0"/>
              <a:t>specify which application will satisfy the intent through the target app’s package name or a fully qualified component class name. typically used to start an activity within your own app, because you know the class name of the activity or service you wish to start. Example: start a service to download in background.</a:t>
            </a:r>
          </a:p>
          <a:p>
            <a:r>
              <a:rPr lang="en-CA" b="1" dirty="0" smtClean="0"/>
              <a:t>2) implicit intents </a:t>
            </a:r>
            <a:r>
              <a:rPr lang="en-CA" dirty="0" smtClean="0"/>
              <a:t>declare a general action to perform, allowing a component from another app to handle it. Example: you have a coordinate you want to show on the map, use an implicit intent to request an app capable of drawing maps show the coordinate. </a:t>
            </a:r>
          </a:p>
          <a:p>
            <a:r>
              <a:rPr lang="en-CA" dirty="0" smtClean="0"/>
              <a:t>If you do not provide any intent filters within your activity’s manifest, the activity will only be started from explicit intents</a:t>
            </a:r>
            <a:endParaRPr lang="en-CA" dirty="0"/>
          </a:p>
        </p:txBody>
      </p:sp>
      <p:sp>
        <p:nvSpPr>
          <p:cNvPr id="4" name="TextBox 3"/>
          <p:cNvSpPr txBox="1"/>
          <p:nvPr/>
        </p:nvSpPr>
        <p:spPr>
          <a:xfrm>
            <a:off x="0" y="6442364"/>
            <a:ext cx="6289964" cy="369332"/>
          </a:xfrm>
          <a:prstGeom prst="rect">
            <a:avLst/>
          </a:prstGeom>
          <a:noFill/>
        </p:spPr>
        <p:txBody>
          <a:bodyPr wrap="square" rtlCol="0">
            <a:spAutoFit/>
          </a:bodyPr>
          <a:lstStyle/>
          <a:p>
            <a:r>
              <a:rPr lang="en-CA" dirty="0" smtClean="0">
                <a:hlinkClick r:id="rId2"/>
              </a:rPr>
              <a:t>https://developer.android.com/guide/components/intents-filters</a:t>
            </a:r>
            <a:endParaRPr lang="en-CA" dirty="0"/>
          </a:p>
        </p:txBody>
      </p:sp>
      <p:pic>
        <p:nvPicPr>
          <p:cNvPr id="1026" name="Picture 2" descr="https://developer.android.com/images/components/intent-filters_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472" y="1102192"/>
            <a:ext cx="5640243" cy="26031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560849" y="3802364"/>
            <a:ext cx="5001491" cy="2031325"/>
          </a:xfrm>
          <a:prstGeom prst="rect">
            <a:avLst/>
          </a:prstGeom>
          <a:noFill/>
        </p:spPr>
        <p:txBody>
          <a:bodyPr wrap="square" rtlCol="0">
            <a:spAutoFit/>
          </a:bodyPr>
          <a:lstStyle/>
          <a:p>
            <a:r>
              <a:rPr lang="en-CA" dirty="0" smtClean="0"/>
              <a:t>How an intent is delivered through the system to start an activity. 1) Activity A defines an intent and uses it to call </a:t>
            </a:r>
            <a:r>
              <a:rPr lang="en-CA" dirty="0" err="1" smtClean="0"/>
              <a:t>startActivity</a:t>
            </a:r>
            <a:r>
              <a:rPr lang="en-CA" dirty="0" smtClean="0"/>
              <a:t>(). 2) the OS receives the intent, and searches all apps for an intent filter that matches the intent. 3) the OS starts the matching activity (Activity B) by invoking its </a:t>
            </a:r>
            <a:r>
              <a:rPr lang="en-CA" dirty="0" err="1" smtClean="0"/>
              <a:t>onCreate</a:t>
            </a:r>
            <a:r>
              <a:rPr lang="en-CA" dirty="0" smtClean="0"/>
              <a:t>() method and passing it the intent.</a:t>
            </a:r>
            <a:endParaRPr lang="en-CA" dirty="0"/>
          </a:p>
        </p:txBody>
      </p:sp>
    </p:spTree>
    <p:extLst>
      <p:ext uri="{BB962C8B-B14F-4D97-AF65-F5344CB8AC3E}">
        <p14:creationId xmlns:p14="http://schemas.microsoft.com/office/powerpoint/2010/main" val="3873532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Building an intent</a:t>
            </a:r>
            <a:endParaRPr lang="en-CA" dirty="0"/>
          </a:p>
        </p:txBody>
      </p:sp>
      <p:sp>
        <p:nvSpPr>
          <p:cNvPr id="3" name="Content Placeholder 2"/>
          <p:cNvSpPr>
            <a:spLocks noGrp="1"/>
          </p:cNvSpPr>
          <p:nvPr>
            <p:ph idx="1"/>
          </p:nvPr>
        </p:nvSpPr>
        <p:spPr>
          <a:xfrm>
            <a:off x="838200" y="1385456"/>
            <a:ext cx="10515600" cy="5056908"/>
          </a:xfrm>
        </p:spPr>
        <p:txBody>
          <a:bodyPr>
            <a:normAutofit fontScale="62500" lnSpcReduction="20000"/>
          </a:bodyPr>
          <a:lstStyle/>
          <a:p>
            <a:r>
              <a:rPr lang="en-CA" dirty="0" smtClean="0"/>
              <a:t>The intent object carries information that Android OS uses to determine which component to start (component name/category) as well as information the component will need to perform the action.</a:t>
            </a:r>
          </a:p>
          <a:p>
            <a:r>
              <a:rPr lang="en-CA" dirty="0" smtClean="0"/>
              <a:t>Primary information contained within an intent:</a:t>
            </a:r>
          </a:p>
          <a:p>
            <a:r>
              <a:rPr lang="en-CA" b="1" dirty="0" smtClean="0"/>
              <a:t>Component name </a:t>
            </a:r>
            <a:r>
              <a:rPr lang="en-CA" dirty="0" smtClean="0"/>
              <a:t>– name of component to start, optional, this is what makes an intent an explicit intent. Without a component name, the intent is implicit and system describes what component should receive the intent based on other information (action, data, category). Set </a:t>
            </a:r>
            <a:r>
              <a:rPr lang="en-CA" dirty="0" err="1" smtClean="0"/>
              <a:t>ComponentName</a:t>
            </a:r>
            <a:r>
              <a:rPr lang="en-CA" dirty="0" smtClean="0"/>
              <a:t> with a fully qualified class name (</a:t>
            </a:r>
            <a:r>
              <a:rPr lang="en-CA" dirty="0" err="1" smtClean="0"/>
              <a:t>com.example.ExampleActivity</a:t>
            </a:r>
            <a:r>
              <a:rPr lang="en-CA" dirty="0" smtClean="0"/>
              <a:t>), using </a:t>
            </a:r>
            <a:r>
              <a:rPr lang="en-CA" dirty="0" err="1" smtClean="0"/>
              <a:t>setComponent</a:t>
            </a:r>
            <a:r>
              <a:rPr lang="en-CA" dirty="0" smtClean="0"/>
              <a:t>(), </a:t>
            </a:r>
            <a:r>
              <a:rPr lang="en-CA" dirty="0" err="1" smtClean="0"/>
              <a:t>setClass</a:t>
            </a:r>
            <a:r>
              <a:rPr lang="en-CA" dirty="0" smtClean="0"/>
              <a:t>(), </a:t>
            </a:r>
            <a:r>
              <a:rPr lang="en-CA" dirty="0" err="1" smtClean="0"/>
              <a:t>setClassName</a:t>
            </a:r>
            <a:r>
              <a:rPr lang="en-CA" dirty="0" smtClean="0"/>
              <a:t>(), or in the intent’s constructor.</a:t>
            </a:r>
          </a:p>
          <a:p>
            <a:r>
              <a:rPr lang="en-CA" b="1" dirty="0" smtClean="0"/>
              <a:t>Action</a:t>
            </a:r>
            <a:r>
              <a:rPr lang="en-CA" dirty="0" smtClean="0"/>
              <a:t> – a string specifying the generic action to perform (such as view or pick). Common actions for starting an activity: </a:t>
            </a:r>
          </a:p>
          <a:p>
            <a:pPr lvl="1"/>
            <a:r>
              <a:rPr lang="en-CA" dirty="0" smtClean="0"/>
              <a:t>ACTION_VIEW: use when you have some information an activity can show the user, such as a photo to view in a gallery app. </a:t>
            </a:r>
          </a:p>
          <a:p>
            <a:pPr lvl="1"/>
            <a:r>
              <a:rPr lang="en-CA" dirty="0" smtClean="0"/>
              <a:t>ACTION_SEND: also known as a share intent, use when you have some information the user can share with another app, such as email or social media. </a:t>
            </a:r>
          </a:p>
          <a:p>
            <a:r>
              <a:rPr lang="en-CA" b="1" dirty="0" smtClean="0"/>
              <a:t>Data</a:t>
            </a:r>
            <a:r>
              <a:rPr lang="en-CA" dirty="0" smtClean="0"/>
              <a:t> – the URI that references the data to be acted upon, data type generally dictated by intent’s action, for example an ACTION_EDIT intent should contain URI of a document to edit. You can use </a:t>
            </a:r>
            <a:r>
              <a:rPr lang="en-CA" dirty="0" err="1" smtClean="0"/>
              <a:t>setData</a:t>
            </a:r>
            <a:r>
              <a:rPr lang="en-CA" dirty="0" smtClean="0"/>
              <a:t>() and </a:t>
            </a:r>
            <a:r>
              <a:rPr lang="en-CA" dirty="0" err="1" smtClean="0"/>
              <a:t>setType</a:t>
            </a:r>
            <a:r>
              <a:rPr lang="en-CA" dirty="0" smtClean="0"/>
              <a:t>() to set the URI/MIME type respectively, or </a:t>
            </a:r>
            <a:r>
              <a:rPr lang="en-CA" dirty="0" err="1" smtClean="0"/>
              <a:t>setDataAndType</a:t>
            </a:r>
            <a:r>
              <a:rPr lang="en-CA" dirty="0" smtClean="0"/>
              <a:t>() to set both</a:t>
            </a:r>
          </a:p>
          <a:p>
            <a:r>
              <a:rPr lang="en-CA" b="1" dirty="0" smtClean="0"/>
              <a:t>Category</a:t>
            </a:r>
            <a:r>
              <a:rPr lang="en-CA" dirty="0" smtClean="0"/>
              <a:t> – a string with additional info about what kind of components can handle the intent, not required by most intents. </a:t>
            </a:r>
          </a:p>
          <a:p>
            <a:r>
              <a:rPr lang="en-CA" b="1" dirty="0" smtClean="0"/>
              <a:t>Extras</a:t>
            </a:r>
            <a:r>
              <a:rPr lang="en-CA" dirty="0" smtClean="0"/>
              <a:t> – key-value pair with additional info required to accomplish the requested action, example: building an intent to send email with ACTION_SEND, use </a:t>
            </a:r>
            <a:r>
              <a:rPr lang="en-CA" dirty="0" err="1" smtClean="0"/>
              <a:t>putExtra</a:t>
            </a:r>
            <a:r>
              <a:rPr lang="en-CA" dirty="0" smtClean="0"/>
              <a:t>() to specify recipient with EXTRA_EMAIL key</a:t>
            </a:r>
          </a:p>
          <a:p>
            <a:r>
              <a:rPr lang="en-CA" b="1" dirty="0" smtClean="0"/>
              <a:t>Flags</a:t>
            </a:r>
            <a:r>
              <a:rPr lang="en-CA" dirty="0" smtClean="0"/>
              <a:t> – instruct Android OS how to launch an activity, example: which task activity should belong to</a:t>
            </a:r>
          </a:p>
          <a:p>
            <a:endParaRPr lang="en-CA" dirty="0"/>
          </a:p>
        </p:txBody>
      </p:sp>
      <p:sp>
        <p:nvSpPr>
          <p:cNvPr id="4" name="TextBox 3"/>
          <p:cNvSpPr txBox="1"/>
          <p:nvPr/>
        </p:nvSpPr>
        <p:spPr>
          <a:xfrm>
            <a:off x="0" y="6442364"/>
            <a:ext cx="6289964" cy="369332"/>
          </a:xfrm>
          <a:prstGeom prst="rect">
            <a:avLst/>
          </a:prstGeom>
          <a:noFill/>
        </p:spPr>
        <p:txBody>
          <a:bodyPr wrap="square" rtlCol="0">
            <a:spAutoFit/>
          </a:bodyPr>
          <a:lstStyle/>
          <a:p>
            <a:r>
              <a:rPr lang="en-CA" dirty="0" smtClean="0">
                <a:hlinkClick r:id="rId2"/>
              </a:rPr>
              <a:t>https://developer.android.com/guide/components/intents-filters</a:t>
            </a:r>
            <a:endParaRPr lang="en-CA" dirty="0"/>
          </a:p>
        </p:txBody>
      </p:sp>
    </p:spTree>
    <p:extLst>
      <p:ext uri="{BB962C8B-B14F-4D97-AF65-F5344CB8AC3E}">
        <p14:creationId xmlns:p14="http://schemas.microsoft.com/office/powerpoint/2010/main" val="330918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explicit intent</a:t>
            </a:r>
            <a:endParaRPr lang="en-CA" dirty="0"/>
          </a:p>
        </p:txBody>
      </p:sp>
      <p:sp>
        <p:nvSpPr>
          <p:cNvPr id="3" name="Content Placeholder 2"/>
          <p:cNvSpPr>
            <a:spLocks noGrp="1"/>
          </p:cNvSpPr>
          <p:nvPr>
            <p:ph idx="1"/>
          </p:nvPr>
        </p:nvSpPr>
        <p:spPr/>
        <p:txBody>
          <a:bodyPr/>
          <a:lstStyle/>
          <a:p>
            <a:r>
              <a:rPr lang="en-CA" dirty="0" smtClean="0"/>
              <a:t>Explicit intents are used to launch a specific app component such as an activity or service within your own app. </a:t>
            </a:r>
          </a:p>
          <a:p>
            <a:r>
              <a:rPr lang="en-CA" dirty="0" smtClean="0"/>
              <a:t>To create an explicit intent, only component name is required, all other intent properties are optional</a:t>
            </a:r>
          </a:p>
          <a:p>
            <a:r>
              <a:rPr lang="en-CA" dirty="0" smtClean="0"/>
              <a:t>Example: your app contains a service </a:t>
            </a:r>
            <a:r>
              <a:rPr lang="en-CA" dirty="0" err="1" smtClean="0"/>
              <a:t>DownloadService</a:t>
            </a:r>
            <a:r>
              <a:rPr lang="en-CA" dirty="0" smtClean="0"/>
              <a:t> to download file from web, start it with the following code, which specifies the context and class in the Intent(this, </a:t>
            </a:r>
            <a:r>
              <a:rPr lang="en-CA" dirty="0" err="1" smtClean="0"/>
              <a:t>DownloadService.class</a:t>
            </a:r>
            <a:r>
              <a:rPr lang="en-CA" dirty="0" smtClean="0"/>
              <a:t>) call:</a:t>
            </a:r>
            <a:endParaRPr lang="en-CA" dirty="0"/>
          </a:p>
        </p:txBody>
      </p:sp>
      <p:sp>
        <p:nvSpPr>
          <p:cNvPr id="4" name="TextBox 3"/>
          <p:cNvSpPr txBox="1"/>
          <p:nvPr/>
        </p:nvSpPr>
        <p:spPr>
          <a:xfrm>
            <a:off x="0" y="6442364"/>
            <a:ext cx="6289964" cy="369332"/>
          </a:xfrm>
          <a:prstGeom prst="rect">
            <a:avLst/>
          </a:prstGeom>
          <a:noFill/>
        </p:spPr>
        <p:txBody>
          <a:bodyPr wrap="square" rtlCol="0">
            <a:spAutoFit/>
          </a:bodyPr>
          <a:lstStyle/>
          <a:p>
            <a:r>
              <a:rPr lang="en-CA" dirty="0" smtClean="0">
                <a:hlinkClick r:id="rId2"/>
              </a:rPr>
              <a:t>https://developer.android.com/guide/components/intents-filters</a:t>
            </a:r>
            <a:endParaRPr lang="en-CA" dirty="0"/>
          </a:p>
        </p:txBody>
      </p:sp>
      <p:pic>
        <p:nvPicPr>
          <p:cNvPr id="5" name="Picture 4"/>
          <p:cNvPicPr>
            <a:picLocks noChangeAspect="1"/>
          </p:cNvPicPr>
          <p:nvPr/>
        </p:nvPicPr>
        <p:blipFill>
          <a:blip r:embed="rId3"/>
          <a:stretch>
            <a:fillRect/>
          </a:stretch>
        </p:blipFill>
        <p:spPr>
          <a:xfrm>
            <a:off x="1052945" y="4909488"/>
            <a:ext cx="8242742" cy="1402411"/>
          </a:xfrm>
          <a:prstGeom prst="rect">
            <a:avLst/>
          </a:prstGeom>
        </p:spPr>
      </p:pic>
    </p:spTree>
    <p:extLst>
      <p:ext uri="{BB962C8B-B14F-4D97-AF65-F5344CB8AC3E}">
        <p14:creationId xmlns:p14="http://schemas.microsoft.com/office/powerpoint/2010/main" val="2361163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implicit intent</a:t>
            </a:r>
            <a:endParaRPr lang="en-CA" dirty="0"/>
          </a:p>
        </p:txBody>
      </p:sp>
      <p:sp>
        <p:nvSpPr>
          <p:cNvPr id="3" name="Content Placeholder 2"/>
          <p:cNvSpPr>
            <a:spLocks noGrp="1"/>
          </p:cNvSpPr>
          <p:nvPr>
            <p:ph idx="1"/>
          </p:nvPr>
        </p:nvSpPr>
        <p:spPr>
          <a:xfrm>
            <a:off x="838200" y="1825625"/>
            <a:ext cx="10515600" cy="2663248"/>
          </a:xfrm>
        </p:spPr>
        <p:txBody>
          <a:bodyPr>
            <a:normAutofit fontScale="77500" lnSpcReduction="20000"/>
          </a:bodyPr>
          <a:lstStyle/>
          <a:p>
            <a:r>
              <a:rPr lang="en-CA" dirty="0" smtClean="0"/>
              <a:t>Implicit intents specify actions that can invoke any app on the device able to perform the action. Used when your app cannot perform the action, but other apps exist that can.</a:t>
            </a:r>
          </a:p>
          <a:p>
            <a:r>
              <a:rPr lang="en-CA" dirty="0" smtClean="0"/>
              <a:t>Example: your app has content the user wants to share, create an implicit intent using ACTION_SEND action with extras specifying the content to share, then call </a:t>
            </a:r>
            <a:r>
              <a:rPr lang="en-CA" dirty="0" err="1" smtClean="0"/>
              <a:t>startActivity</a:t>
            </a:r>
            <a:r>
              <a:rPr lang="en-CA" dirty="0" smtClean="0"/>
              <a:t>() with your implicit intent and the user will pick from a list of apps that can share the content.</a:t>
            </a:r>
          </a:p>
          <a:p>
            <a:r>
              <a:rPr lang="en-CA" dirty="0" smtClean="0"/>
              <a:t>Use </a:t>
            </a:r>
            <a:r>
              <a:rPr lang="en-CA" dirty="0" err="1" smtClean="0"/>
              <a:t>resolveActivity</a:t>
            </a:r>
            <a:r>
              <a:rPr lang="en-CA" dirty="0" smtClean="0"/>
              <a:t>() on your implicit intent before calling </a:t>
            </a:r>
            <a:r>
              <a:rPr lang="en-CA" dirty="0" err="1" smtClean="0"/>
              <a:t>startActivity</a:t>
            </a:r>
            <a:r>
              <a:rPr lang="en-CA" dirty="0" smtClean="0"/>
              <a:t>(), to avoid cases where the device has no apps that can perform the action (causing your app to crash):</a:t>
            </a:r>
            <a:endParaRPr lang="en-CA" dirty="0"/>
          </a:p>
        </p:txBody>
      </p:sp>
      <p:sp>
        <p:nvSpPr>
          <p:cNvPr id="4" name="TextBox 3"/>
          <p:cNvSpPr txBox="1"/>
          <p:nvPr/>
        </p:nvSpPr>
        <p:spPr>
          <a:xfrm>
            <a:off x="0" y="6442364"/>
            <a:ext cx="6289964" cy="369332"/>
          </a:xfrm>
          <a:prstGeom prst="rect">
            <a:avLst/>
          </a:prstGeom>
          <a:noFill/>
        </p:spPr>
        <p:txBody>
          <a:bodyPr wrap="square" rtlCol="0">
            <a:spAutoFit/>
          </a:bodyPr>
          <a:lstStyle/>
          <a:p>
            <a:r>
              <a:rPr lang="en-CA" dirty="0" smtClean="0">
                <a:hlinkClick r:id="rId2"/>
              </a:rPr>
              <a:t>https://developer.android.com/guide/components/intents-filters</a:t>
            </a:r>
            <a:endParaRPr lang="en-CA" dirty="0"/>
          </a:p>
        </p:txBody>
      </p:sp>
      <p:pic>
        <p:nvPicPr>
          <p:cNvPr id="6" name="Picture 5"/>
          <p:cNvPicPr>
            <a:picLocks noChangeAspect="1"/>
          </p:cNvPicPr>
          <p:nvPr/>
        </p:nvPicPr>
        <p:blipFill>
          <a:blip r:embed="rId3"/>
          <a:stretch>
            <a:fillRect/>
          </a:stretch>
        </p:blipFill>
        <p:spPr>
          <a:xfrm>
            <a:off x="3020291" y="4160018"/>
            <a:ext cx="6082144" cy="2282346"/>
          </a:xfrm>
          <a:prstGeom prst="rect">
            <a:avLst/>
          </a:prstGeom>
        </p:spPr>
      </p:pic>
    </p:spTree>
    <p:extLst>
      <p:ext uri="{BB962C8B-B14F-4D97-AF65-F5344CB8AC3E}">
        <p14:creationId xmlns:p14="http://schemas.microsoft.com/office/powerpoint/2010/main" val="181581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Forcing an app chooser</a:t>
            </a:r>
            <a:endParaRPr lang="en-CA" dirty="0"/>
          </a:p>
        </p:txBody>
      </p:sp>
      <p:sp>
        <p:nvSpPr>
          <p:cNvPr id="3" name="Content Placeholder 2"/>
          <p:cNvSpPr>
            <a:spLocks noGrp="1"/>
          </p:cNvSpPr>
          <p:nvPr>
            <p:ph idx="1"/>
          </p:nvPr>
        </p:nvSpPr>
        <p:spPr>
          <a:xfrm>
            <a:off x="838200" y="1825625"/>
            <a:ext cx="7460673" cy="2496993"/>
          </a:xfrm>
        </p:spPr>
        <p:txBody>
          <a:bodyPr>
            <a:normAutofit fontScale="92500" lnSpcReduction="20000"/>
          </a:bodyPr>
          <a:lstStyle/>
          <a:p>
            <a:r>
              <a:rPr lang="en-CA" dirty="0" smtClean="0"/>
              <a:t>User will often choose a default app to receive implicit intents (for example opening a web page, user usually prefers chrome)</a:t>
            </a:r>
          </a:p>
          <a:p>
            <a:r>
              <a:rPr lang="en-CA" dirty="0" smtClean="0"/>
              <a:t>However, the user may also want to use a different app each time, in which case, you can explicitly show the app chooser using </a:t>
            </a:r>
            <a:r>
              <a:rPr lang="en-CA" dirty="0" err="1" smtClean="0"/>
              <a:t>createChooser</a:t>
            </a:r>
            <a:r>
              <a:rPr lang="en-CA" dirty="0" smtClean="0"/>
              <a:t>() and sending the chooser to </a:t>
            </a:r>
            <a:r>
              <a:rPr lang="en-CA" dirty="0" err="1" smtClean="0"/>
              <a:t>startActivity</a:t>
            </a:r>
            <a:r>
              <a:rPr lang="en-CA" dirty="0" smtClean="0"/>
              <a:t>(), rather than the intent itself:</a:t>
            </a:r>
            <a:endParaRPr lang="en-CA" dirty="0"/>
          </a:p>
        </p:txBody>
      </p:sp>
      <p:pic>
        <p:nvPicPr>
          <p:cNvPr id="2050" name="Picture 2" descr="https://developer.android.com/images/training/basics/intent-choos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6628" y="461963"/>
            <a:ext cx="2857500" cy="5715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3422940" y="4003530"/>
            <a:ext cx="5124450" cy="2314575"/>
          </a:xfrm>
          <a:prstGeom prst="rect">
            <a:avLst/>
          </a:prstGeom>
        </p:spPr>
      </p:pic>
      <p:sp>
        <p:nvSpPr>
          <p:cNvPr id="6" name="TextBox 5"/>
          <p:cNvSpPr txBox="1"/>
          <p:nvPr/>
        </p:nvSpPr>
        <p:spPr>
          <a:xfrm>
            <a:off x="0" y="6442364"/>
            <a:ext cx="6289964" cy="369332"/>
          </a:xfrm>
          <a:prstGeom prst="rect">
            <a:avLst/>
          </a:prstGeom>
          <a:noFill/>
        </p:spPr>
        <p:txBody>
          <a:bodyPr wrap="square" rtlCol="0">
            <a:spAutoFit/>
          </a:bodyPr>
          <a:lstStyle/>
          <a:p>
            <a:r>
              <a:rPr lang="en-CA" dirty="0" smtClean="0">
                <a:hlinkClick r:id="rId4"/>
              </a:rPr>
              <a:t>https://developer.android.com/guide/components/intents-filters</a:t>
            </a:r>
            <a:endParaRPr lang="en-CA" dirty="0"/>
          </a:p>
        </p:txBody>
      </p:sp>
    </p:spTree>
    <p:extLst>
      <p:ext uri="{BB962C8B-B14F-4D97-AF65-F5344CB8AC3E}">
        <p14:creationId xmlns:p14="http://schemas.microsoft.com/office/powerpoint/2010/main" val="2687453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Receiving an implicit intent</a:t>
            </a:r>
            <a:endParaRPr lang="en-CA" dirty="0"/>
          </a:p>
        </p:txBody>
      </p:sp>
      <p:sp>
        <p:nvSpPr>
          <p:cNvPr id="3" name="Content Placeholder 2"/>
          <p:cNvSpPr>
            <a:spLocks noGrp="1"/>
          </p:cNvSpPr>
          <p:nvPr>
            <p:ph idx="1"/>
          </p:nvPr>
        </p:nvSpPr>
        <p:spPr>
          <a:xfrm>
            <a:off x="838200" y="1825625"/>
            <a:ext cx="8319653" cy="4351338"/>
          </a:xfrm>
        </p:spPr>
        <p:txBody>
          <a:bodyPr>
            <a:normAutofit fontScale="92500" lnSpcReduction="10000"/>
          </a:bodyPr>
          <a:lstStyle/>
          <a:p>
            <a:r>
              <a:rPr lang="en-CA" dirty="0" smtClean="0"/>
              <a:t>Declare intent filters under each of your app’s components in the manifest to indicate which implicit intents your app can receive. </a:t>
            </a:r>
          </a:p>
          <a:p>
            <a:r>
              <a:rPr lang="en-CA" dirty="0" smtClean="0"/>
              <a:t>Each &lt;intent-filter&gt; specifies the type of intent it accepts based on the intent’s action, data, and category. </a:t>
            </a:r>
          </a:p>
          <a:p>
            <a:r>
              <a:rPr lang="en-CA" dirty="0" smtClean="0"/>
              <a:t>Each component should define separate filters for each unique job it can do, for example, an image gallery app should define a filter for viewing, and a filter for editing, and decide how to behave based on information in the intent (show/don’t show controls)</a:t>
            </a:r>
          </a:p>
          <a:p>
            <a:r>
              <a:rPr lang="en-CA" dirty="0" smtClean="0"/>
              <a:t>Define the type of intent your component responds to through: </a:t>
            </a:r>
            <a:r>
              <a:rPr lang="en-CA" dirty="0" smtClean="0">
                <a:solidFill>
                  <a:srgbClr val="0070C0"/>
                </a:solidFill>
              </a:rPr>
              <a:t>&lt;action&gt; </a:t>
            </a:r>
            <a:r>
              <a:rPr lang="en-CA" dirty="0" smtClean="0"/>
              <a:t>, </a:t>
            </a:r>
            <a:r>
              <a:rPr lang="en-CA" dirty="0" smtClean="0">
                <a:solidFill>
                  <a:srgbClr val="0070C0"/>
                </a:solidFill>
              </a:rPr>
              <a:t>&lt;data&gt; </a:t>
            </a:r>
            <a:r>
              <a:rPr lang="en-CA" dirty="0" smtClean="0"/>
              <a:t>, </a:t>
            </a:r>
            <a:r>
              <a:rPr lang="en-CA" dirty="0" smtClean="0">
                <a:solidFill>
                  <a:srgbClr val="0070C0"/>
                </a:solidFill>
              </a:rPr>
              <a:t>&lt;category&gt; </a:t>
            </a:r>
            <a:r>
              <a:rPr lang="en-CA" dirty="0" smtClean="0"/>
              <a:t>filters</a:t>
            </a:r>
            <a:endParaRPr lang="en-CA" dirty="0"/>
          </a:p>
        </p:txBody>
      </p:sp>
      <p:sp>
        <p:nvSpPr>
          <p:cNvPr id="4" name="TextBox 3"/>
          <p:cNvSpPr txBox="1"/>
          <p:nvPr/>
        </p:nvSpPr>
        <p:spPr>
          <a:xfrm>
            <a:off x="0" y="6442364"/>
            <a:ext cx="6289964" cy="369332"/>
          </a:xfrm>
          <a:prstGeom prst="rect">
            <a:avLst/>
          </a:prstGeom>
          <a:noFill/>
        </p:spPr>
        <p:txBody>
          <a:bodyPr wrap="square" rtlCol="0">
            <a:spAutoFit/>
          </a:bodyPr>
          <a:lstStyle/>
          <a:p>
            <a:r>
              <a:rPr lang="en-CA" dirty="0" smtClean="0">
                <a:hlinkClick r:id="rId2"/>
              </a:rPr>
              <a:t>https://developer.android.com/guide/components/intents-filters</a:t>
            </a:r>
            <a:endParaRPr lang="en-CA" dirty="0"/>
          </a:p>
        </p:txBody>
      </p:sp>
      <p:pic>
        <p:nvPicPr>
          <p:cNvPr id="3074" name="Picture 2" descr="Image result for fil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57853" y="4158745"/>
            <a:ext cx="2690957" cy="2018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580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activity declaration with intent filter</a:t>
            </a:r>
            <a:endParaRPr lang="en-CA" dirty="0"/>
          </a:p>
        </p:txBody>
      </p:sp>
      <p:sp>
        <p:nvSpPr>
          <p:cNvPr id="3" name="Content Placeholder 2"/>
          <p:cNvSpPr>
            <a:spLocks noGrp="1"/>
          </p:cNvSpPr>
          <p:nvPr>
            <p:ph idx="1"/>
          </p:nvPr>
        </p:nvSpPr>
        <p:spPr>
          <a:xfrm>
            <a:off x="838200" y="1825625"/>
            <a:ext cx="10383982" cy="819005"/>
          </a:xfrm>
        </p:spPr>
        <p:txBody>
          <a:bodyPr>
            <a:normAutofit lnSpcReduction="10000"/>
          </a:bodyPr>
          <a:lstStyle/>
          <a:p>
            <a:r>
              <a:rPr lang="en-CA" dirty="0" smtClean="0"/>
              <a:t>This activity has an intent filter that receives ACTION_SEND intents with text data type:</a:t>
            </a:r>
            <a:endParaRPr lang="en-CA" dirty="0"/>
          </a:p>
        </p:txBody>
      </p:sp>
      <p:sp>
        <p:nvSpPr>
          <p:cNvPr id="4" name="TextBox 3"/>
          <p:cNvSpPr txBox="1"/>
          <p:nvPr/>
        </p:nvSpPr>
        <p:spPr>
          <a:xfrm>
            <a:off x="0" y="6442364"/>
            <a:ext cx="6289964" cy="369332"/>
          </a:xfrm>
          <a:prstGeom prst="rect">
            <a:avLst/>
          </a:prstGeom>
          <a:noFill/>
        </p:spPr>
        <p:txBody>
          <a:bodyPr wrap="square" rtlCol="0">
            <a:spAutoFit/>
          </a:bodyPr>
          <a:lstStyle/>
          <a:p>
            <a:r>
              <a:rPr lang="en-CA" dirty="0" smtClean="0">
                <a:hlinkClick r:id="rId2"/>
              </a:rPr>
              <a:t>https://developer.android.com/guide/components/intents-filters</a:t>
            </a:r>
            <a:endParaRPr lang="en-CA" dirty="0"/>
          </a:p>
        </p:txBody>
      </p:sp>
      <p:pic>
        <p:nvPicPr>
          <p:cNvPr id="5" name="Picture 4"/>
          <p:cNvPicPr>
            <a:picLocks noChangeAspect="1"/>
          </p:cNvPicPr>
          <p:nvPr/>
        </p:nvPicPr>
        <p:blipFill>
          <a:blip r:embed="rId3"/>
          <a:stretch>
            <a:fillRect/>
          </a:stretch>
        </p:blipFill>
        <p:spPr>
          <a:xfrm>
            <a:off x="1084117" y="2644630"/>
            <a:ext cx="9251373" cy="2505580"/>
          </a:xfrm>
          <a:prstGeom prst="rect">
            <a:avLst/>
          </a:prstGeom>
        </p:spPr>
      </p:pic>
      <p:sp>
        <p:nvSpPr>
          <p:cNvPr id="6" name="TextBox 5"/>
          <p:cNvSpPr txBox="1"/>
          <p:nvPr/>
        </p:nvSpPr>
        <p:spPr>
          <a:xfrm>
            <a:off x="838200" y="5488422"/>
            <a:ext cx="11132127" cy="923330"/>
          </a:xfrm>
          <a:prstGeom prst="rect">
            <a:avLst/>
          </a:prstGeom>
          <a:noFill/>
        </p:spPr>
        <p:txBody>
          <a:bodyPr wrap="square" rtlCol="0">
            <a:spAutoFit/>
          </a:bodyPr>
          <a:lstStyle/>
          <a:p>
            <a:r>
              <a:rPr lang="en-CA" dirty="0" smtClean="0"/>
              <a:t>An implicit intent is tested against a filter by comparing the intent to each of the three elements. To be delivered to the component, the intent must pass all three tests, if it fails to match any of them, the intent will not be delivered to the component by the Android OS.</a:t>
            </a:r>
            <a:endParaRPr lang="en-CA" dirty="0"/>
          </a:p>
        </p:txBody>
      </p:sp>
    </p:spTree>
    <p:extLst>
      <p:ext uri="{BB962C8B-B14F-4D97-AF65-F5344CB8AC3E}">
        <p14:creationId xmlns:p14="http://schemas.microsoft.com/office/powerpoint/2010/main" val="1939494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2658</Words>
  <Application>Microsoft Office PowerPoint</Application>
  <PresentationFormat>Widescreen</PresentationFormat>
  <Paragraphs>171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Intents and Intent Filters</vt:lpstr>
      <vt:lpstr>Intents and intent filters</vt:lpstr>
      <vt:lpstr>Intent types</vt:lpstr>
      <vt:lpstr>Building an intent</vt:lpstr>
      <vt:lpstr>Example explicit intent</vt:lpstr>
      <vt:lpstr>Example implicit intent</vt:lpstr>
      <vt:lpstr>Forcing an app chooser</vt:lpstr>
      <vt:lpstr>Receiving an implicit intent</vt:lpstr>
      <vt:lpstr>Example activity declaration with intent filter</vt:lpstr>
      <vt:lpstr>Security concerns and dynamic filters</vt:lpstr>
      <vt:lpstr>Example filters:</vt:lpstr>
      <vt:lpstr>Pending intent</vt:lpstr>
      <vt:lpstr>Intent resolution</vt:lpstr>
      <vt:lpstr>Intent resolution: data test</vt:lpstr>
      <vt:lpstr>Intent matching</vt:lpstr>
      <vt:lpstr>Common intents</vt:lpstr>
      <vt:lpstr>Alarm clock</vt:lpstr>
      <vt:lpstr>Calendar</vt:lpstr>
      <vt:lpstr>Camera</vt:lpstr>
      <vt:lpstr>Contacts/People app (select a contact)</vt:lpstr>
      <vt:lpstr>Email</vt:lpstr>
      <vt:lpstr>File storage/retrieval</vt:lpstr>
      <vt:lpstr>Maps</vt:lpstr>
      <vt:lpstr>Music or Video</vt:lpstr>
      <vt:lpstr>Phone </vt:lpstr>
      <vt:lpstr>Web browser</vt:lpstr>
      <vt:lpstr>Others common intents</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Intents and Intent Filters</dc:title>
  <dc:creator>Russell Butler</dc:creator>
  <cp:lastModifiedBy>Russell Butler</cp:lastModifiedBy>
  <cp:revision>36</cp:revision>
  <dcterms:created xsi:type="dcterms:W3CDTF">2019-07-23T14:42:52Z</dcterms:created>
  <dcterms:modified xsi:type="dcterms:W3CDTF">2019-07-23T18:51:27Z</dcterms:modified>
</cp:coreProperties>
</file>