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64082-1857-4769-9C27-EB95351A2547}" type="datetimeFigureOut">
              <a:rPr lang="en-CA" smtClean="0"/>
              <a:t>2019-07-22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3ABA3-9106-4FCC-993D-42CD4294CBAB}" type="slidenum">
              <a:rPr lang="en-CA" smtClean="0"/>
              <a:t>‹#›</a:t>
            </a:fld>
            <a:endParaRPr lang="en-CA"/>
          </a:p>
        </p:txBody>
      </p:sp>
    </p:spTree>
    <p:extLst>
      <p:ext uri="{BB962C8B-B14F-4D97-AF65-F5344CB8AC3E}">
        <p14:creationId xmlns:p14="http://schemas.microsoft.com/office/powerpoint/2010/main" val="809040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AD52C8A-CA23-473E-9A74-8619F8A9DDF7}"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266858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AD52C8A-CA23-473E-9A74-8619F8A9DDF7}"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264037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AD52C8A-CA23-473E-9A74-8619F8A9DDF7}"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93059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AD52C8A-CA23-473E-9A74-8619F8A9DDF7}"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265889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52C8A-CA23-473E-9A74-8619F8A9DDF7}"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404392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AD52C8A-CA23-473E-9A74-8619F8A9DDF7}"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266006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AD52C8A-CA23-473E-9A74-8619F8A9DDF7}" type="datetimeFigureOut">
              <a:rPr lang="en-CA" smtClean="0"/>
              <a:t>2019-07-22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158984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AD52C8A-CA23-473E-9A74-8619F8A9DDF7}" type="datetimeFigureOut">
              <a:rPr lang="en-CA" smtClean="0"/>
              <a:t>2019-07-22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186469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52C8A-CA23-473E-9A74-8619F8A9DDF7}" type="datetimeFigureOut">
              <a:rPr lang="en-CA" smtClean="0"/>
              <a:t>2019-07-22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183070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D52C8A-CA23-473E-9A74-8619F8A9DDF7}"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423664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D52C8A-CA23-473E-9A74-8619F8A9DDF7}"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AC9119-FF77-4AB4-9002-AC26FC1BA52E}" type="slidenum">
              <a:rPr lang="en-CA" smtClean="0"/>
              <a:t>‹#›</a:t>
            </a:fld>
            <a:endParaRPr lang="en-CA"/>
          </a:p>
        </p:txBody>
      </p:sp>
    </p:spTree>
    <p:extLst>
      <p:ext uri="{BB962C8B-B14F-4D97-AF65-F5344CB8AC3E}">
        <p14:creationId xmlns:p14="http://schemas.microsoft.com/office/powerpoint/2010/main" val="391778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52C8A-CA23-473E-9A74-8619F8A9DDF7}" type="datetimeFigureOut">
              <a:rPr lang="en-CA" smtClean="0"/>
              <a:t>2019-07-22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C9119-FF77-4AB4-9002-AC26FC1BA52E}" type="slidenum">
              <a:rPr lang="en-CA" smtClean="0"/>
              <a:t>‹#›</a:t>
            </a:fld>
            <a:endParaRPr lang="en-CA"/>
          </a:p>
        </p:txBody>
      </p:sp>
    </p:spTree>
    <p:extLst>
      <p:ext uri="{BB962C8B-B14F-4D97-AF65-F5344CB8AC3E}">
        <p14:creationId xmlns:p14="http://schemas.microsoft.com/office/powerpoint/2010/main" val="3363871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training/basics/intents/resul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android.com/training/basics/intents/result"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eloper.android.com/training/basics/intents/filt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android.com/training/basics/intents/filte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android.com/training/basics/intents/filt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android.com/training/basics/intents/filters"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training/basics/inte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android.com/training/basics/intents/send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android.com/training/basics/intents/send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training/basics/intents/send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training/basics/intents/sendi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android.com/training/basics/intents/sen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android.com/training/basics/intents/send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eloper.android.com/training/basics/intents/sendin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Interacting with other apps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269379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Getting a result from an activity</a:t>
            </a:r>
            <a:endParaRPr lang="en-CA" dirty="0"/>
          </a:p>
        </p:txBody>
      </p:sp>
      <p:sp>
        <p:nvSpPr>
          <p:cNvPr id="3" name="Content Placeholder 2"/>
          <p:cNvSpPr>
            <a:spLocks noGrp="1"/>
          </p:cNvSpPr>
          <p:nvPr>
            <p:ph idx="1"/>
          </p:nvPr>
        </p:nvSpPr>
        <p:spPr/>
        <p:txBody>
          <a:bodyPr/>
          <a:lstStyle/>
          <a:p>
            <a:r>
              <a:rPr lang="en-CA" dirty="0" smtClean="0"/>
              <a:t>You can also start another activity and receive a result in return using </a:t>
            </a:r>
            <a:r>
              <a:rPr lang="en-CA" dirty="0" err="1" smtClean="0">
                <a:solidFill>
                  <a:srgbClr val="0070C0"/>
                </a:solidFill>
              </a:rPr>
              <a:t>startActivityForResult</a:t>
            </a:r>
            <a:r>
              <a:rPr lang="en-CA" dirty="0" smtClean="0">
                <a:solidFill>
                  <a:srgbClr val="0070C0"/>
                </a:solidFill>
              </a:rPr>
              <a:t>() </a:t>
            </a:r>
            <a:r>
              <a:rPr lang="en-CA" dirty="0" smtClean="0"/>
              <a:t>(instead of </a:t>
            </a:r>
            <a:r>
              <a:rPr lang="en-CA" dirty="0" err="1" smtClean="0">
                <a:solidFill>
                  <a:srgbClr val="0070C0"/>
                </a:solidFill>
              </a:rPr>
              <a:t>startActivity</a:t>
            </a:r>
            <a:r>
              <a:rPr lang="en-CA" dirty="0" smtClean="0">
                <a:solidFill>
                  <a:srgbClr val="0070C0"/>
                </a:solidFill>
              </a:rPr>
              <a:t>()</a:t>
            </a:r>
            <a:r>
              <a:rPr lang="en-CA" dirty="0" smtClean="0"/>
              <a:t>)</a:t>
            </a:r>
          </a:p>
          <a:p>
            <a:r>
              <a:rPr lang="en-CA" dirty="0" smtClean="0"/>
              <a:t>Example: start the camera app, receive photo as result. Or, start your contacts app, receive contact details as result. </a:t>
            </a:r>
          </a:p>
          <a:p>
            <a:r>
              <a:rPr lang="en-CA" dirty="0" smtClean="0"/>
              <a:t>The activity responding to </a:t>
            </a:r>
            <a:r>
              <a:rPr lang="en-CA" dirty="0" err="1" smtClean="0"/>
              <a:t>startActivityForResult</a:t>
            </a:r>
            <a:r>
              <a:rPr lang="en-CA" dirty="0" smtClean="0"/>
              <a:t>() must be designed to return a result, and will send the result as another Intent object. Your activity will receive this result in the </a:t>
            </a:r>
            <a:r>
              <a:rPr lang="en-CA" dirty="0" err="1" smtClean="0">
                <a:solidFill>
                  <a:srgbClr val="0070C0"/>
                </a:solidFill>
              </a:rPr>
              <a:t>onActivityResult</a:t>
            </a:r>
            <a:r>
              <a:rPr lang="en-CA" dirty="0" smtClean="0">
                <a:solidFill>
                  <a:srgbClr val="0070C0"/>
                </a:solidFill>
              </a:rPr>
              <a:t>() </a:t>
            </a:r>
            <a:r>
              <a:rPr lang="en-CA" dirty="0" smtClean="0"/>
              <a:t>callback</a:t>
            </a:r>
            <a:endParaRPr lang="en-CA" dirty="0"/>
          </a:p>
        </p:txBody>
      </p:sp>
      <p:sp>
        <p:nvSpPr>
          <p:cNvPr id="4" name="TextBox 3"/>
          <p:cNvSpPr txBox="1"/>
          <p:nvPr/>
        </p:nvSpPr>
        <p:spPr>
          <a:xfrm>
            <a:off x="0" y="6428509"/>
            <a:ext cx="8340436" cy="369332"/>
          </a:xfrm>
          <a:prstGeom prst="rect">
            <a:avLst/>
          </a:prstGeom>
          <a:noFill/>
        </p:spPr>
        <p:txBody>
          <a:bodyPr wrap="square" rtlCol="0">
            <a:spAutoFit/>
          </a:bodyPr>
          <a:lstStyle/>
          <a:p>
            <a:r>
              <a:rPr lang="en-CA" dirty="0" smtClean="0">
                <a:hlinkClick r:id="rId2"/>
              </a:rPr>
              <a:t>https://developer.android.com/training/basics/intents/result</a:t>
            </a:r>
            <a:endParaRPr lang="en-CA" dirty="0"/>
          </a:p>
        </p:txBody>
      </p:sp>
    </p:spTree>
    <p:extLst>
      <p:ext uri="{BB962C8B-B14F-4D97-AF65-F5344CB8AC3E}">
        <p14:creationId xmlns:p14="http://schemas.microsoft.com/office/powerpoint/2010/main" val="25714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Starting the activity (for result)</a:t>
            </a:r>
            <a:endParaRPr lang="en-CA" dirty="0"/>
          </a:p>
        </p:txBody>
      </p:sp>
      <p:sp>
        <p:nvSpPr>
          <p:cNvPr id="3" name="Content Placeholder 2"/>
          <p:cNvSpPr>
            <a:spLocks noGrp="1"/>
          </p:cNvSpPr>
          <p:nvPr>
            <p:ph idx="1"/>
          </p:nvPr>
        </p:nvSpPr>
        <p:spPr>
          <a:xfrm>
            <a:off x="838200" y="1825625"/>
            <a:ext cx="10515600" cy="2316884"/>
          </a:xfrm>
        </p:spPr>
        <p:txBody>
          <a:bodyPr>
            <a:normAutofit fontScale="62500" lnSpcReduction="20000"/>
          </a:bodyPr>
          <a:lstStyle/>
          <a:p>
            <a:r>
              <a:rPr lang="en-CA" dirty="0" smtClean="0"/>
              <a:t>Similar to </a:t>
            </a:r>
            <a:r>
              <a:rPr lang="en-CA" dirty="0" err="1" smtClean="0"/>
              <a:t>startActivity</a:t>
            </a:r>
            <a:r>
              <a:rPr lang="en-CA" dirty="0" smtClean="0"/>
              <a:t>, but need to also pass an additional integer which serves as a request code, so your app can properly identify the result in the </a:t>
            </a:r>
            <a:r>
              <a:rPr lang="en-CA" dirty="0" err="1" smtClean="0"/>
              <a:t>onActivityResult</a:t>
            </a:r>
            <a:r>
              <a:rPr lang="en-CA" dirty="0" smtClean="0"/>
              <a:t>() callback and handle it appropriately</a:t>
            </a:r>
          </a:p>
          <a:p>
            <a:r>
              <a:rPr lang="en-CA" dirty="0" smtClean="0"/>
              <a:t>The system will call your activity’s </a:t>
            </a:r>
            <a:r>
              <a:rPr lang="en-CA" dirty="0" err="1" smtClean="0"/>
              <a:t>onActivityResult</a:t>
            </a:r>
            <a:r>
              <a:rPr lang="en-CA" dirty="0" smtClean="0"/>
              <a:t>() when the activity you called with </a:t>
            </a:r>
            <a:r>
              <a:rPr lang="en-CA" dirty="0" err="1" smtClean="0"/>
              <a:t>startActivityForResult</a:t>
            </a:r>
            <a:r>
              <a:rPr lang="en-CA" dirty="0" smtClean="0"/>
              <a:t>() terminates</a:t>
            </a:r>
          </a:p>
          <a:p>
            <a:r>
              <a:rPr lang="en-CA" dirty="0" err="1" smtClean="0"/>
              <a:t>onActivityResult</a:t>
            </a:r>
            <a:r>
              <a:rPr lang="en-CA" dirty="0" smtClean="0"/>
              <a:t>() takes 3 arguments: </a:t>
            </a:r>
            <a:r>
              <a:rPr lang="en-CA" dirty="0" err="1" smtClean="0"/>
              <a:t>requestCode</a:t>
            </a:r>
            <a:r>
              <a:rPr lang="en-CA" dirty="0" smtClean="0"/>
              <a:t>, </a:t>
            </a:r>
            <a:r>
              <a:rPr lang="en-CA" dirty="0" err="1" smtClean="0"/>
              <a:t>resultCode</a:t>
            </a:r>
            <a:r>
              <a:rPr lang="en-CA" dirty="0" smtClean="0"/>
              <a:t>, and data</a:t>
            </a:r>
          </a:p>
          <a:p>
            <a:r>
              <a:rPr lang="en-CA" dirty="0" smtClean="0"/>
              <a:t>Handling the format of the Intent result: easy if sent from another activity within your own app (you know what the result will be), and apps included with Android provide an API to understand the result of the callback, for example, camera app returns a Bitmap, people app returns a content URI with contact info, </a:t>
            </a:r>
            <a:r>
              <a:rPr lang="en-CA" dirty="0" err="1" smtClean="0"/>
              <a:t>etc</a:t>
            </a:r>
            <a:endParaRPr lang="en-CA" dirty="0" smtClean="0"/>
          </a:p>
          <a:p>
            <a:endParaRPr lang="en-CA" dirty="0"/>
          </a:p>
        </p:txBody>
      </p:sp>
      <p:sp>
        <p:nvSpPr>
          <p:cNvPr id="4" name="TextBox 3"/>
          <p:cNvSpPr txBox="1"/>
          <p:nvPr/>
        </p:nvSpPr>
        <p:spPr>
          <a:xfrm>
            <a:off x="0" y="6428509"/>
            <a:ext cx="8340436" cy="369332"/>
          </a:xfrm>
          <a:prstGeom prst="rect">
            <a:avLst/>
          </a:prstGeom>
          <a:noFill/>
        </p:spPr>
        <p:txBody>
          <a:bodyPr wrap="square" rtlCol="0">
            <a:spAutoFit/>
          </a:bodyPr>
          <a:lstStyle/>
          <a:p>
            <a:r>
              <a:rPr lang="en-CA" dirty="0" smtClean="0">
                <a:hlinkClick r:id="rId2"/>
              </a:rPr>
              <a:t>https://developer.android.com/training/basics/intents/result</a:t>
            </a:r>
            <a:endParaRPr lang="en-CA" dirty="0"/>
          </a:p>
        </p:txBody>
      </p:sp>
      <p:sp>
        <p:nvSpPr>
          <p:cNvPr id="6" name="TextBox 5"/>
          <p:cNvSpPr txBox="1"/>
          <p:nvPr/>
        </p:nvSpPr>
        <p:spPr>
          <a:xfrm>
            <a:off x="13854" y="4548848"/>
            <a:ext cx="7010400" cy="369332"/>
          </a:xfrm>
          <a:prstGeom prst="rect">
            <a:avLst/>
          </a:prstGeom>
          <a:noFill/>
        </p:spPr>
        <p:txBody>
          <a:bodyPr wrap="square" rtlCol="0">
            <a:spAutoFit/>
          </a:bodyPr>
          <a:lstStyle/>
          <a:p>
            <a:r>
              <a:rPr lang="en-CA" dirty="0" smtClean="0"/>
              <a:t>Example: starting an activity allowing a user to pick a contact:</a:t>
            </a:r>
            <a:endParaRPr lang="en-CA" dirty="0"/>
          </a:p>
        </p:txBody>
      </p:sp>
      <p:pic>
        <p:nvPicPr>
          <p:cNvPr id="7" name="Picture 6"/>
          <p:cNvPicPr>
            <a:picLocks noChangeAspect="1"/>
          </p:cNvPicPr>
          <p:nvPr/>
        </p:nvPicPr>
        <p:blipFill>
          <a:blip r:embed="rId3"/>
          <a:stretch>
            <a:fillRect/>
          </a:stretch>
        </p:blipFill>
        <p:spPr>
          <a:xfrm>
            <a:off x="6334125" y="4548848"/>
            <a:ext cx="5857875" cy="2286000"/>
          </a:xfrm>
          <a:prstGeom prst="rect">
            <a:avLst/>
          </a:prstGeom>
        </p:spPr>
      </p:pic>
      <p:pic>
        <p:nvPicPr>
          <p:cNvPr id="5" name="Picture 4"/>
          <p:cNvPicPr>
            <a:picLocks noChangeAspect="1"/>
          </p:cNvPicPr>
          <p:nvPr/>
        </p:nvPicPr>
        <p:blipFill>
          <a:blip r:embed="rId4"/>
          <a:stretch>
            <a:fillRect/>
          </a:stretch>
        </p:blipFill>
        <p:spPr>
          <a:xfrm>
            <a:off x="13854" y="4918180"/>
            <a:ext cx="6581797" cy="1126775"/>
          </a:xfrm>
          <a:prstGeom prst="rect">
            <a:avLst/>
          </a:prstGeom>
        </p:spPr>
      </p:pic>
      <p:sp>
        <p:nvSpPr>
          <p:cNvPr id="9" name="TextBox 8"/>
          <p:cNvSpPr txBox="1"/>
          <p:nvPr/>
        </p:nvSpPr>
        <p:spPr>
          <a:xfrm>
            <a:off x="6334125" y="4179516"/>
            <a:ext cx="5257800" cy="369332"/>
          </a:xfrm>
          <a:prstGeom prst="rect">
            <a:avLst/>
          </a:prstGeom>
          <a:noFill/>
        </p:spPr>
        <p:txBody>
          <a:bodyPr wrap="square" rtlCol="0">
            <a:spAutoFit/>
          </a:bodyPr>
          <a:lstStyle/>
          <a:p>
            <a:r>
              <a:rPr lang="en-CA" dirty="0" smtClean="0"/>
              <a:t>Handling the result:</a:t>
            </a:r>
            <a:endParaRPr lang="en-CA" dirty="0"/>
          </a:p>
        </p:txBody>
      </p:sp>
    </p:spTree>
    <p:extLst>
      <p:ext uri="{BB962C8B-B14F-4D97-AF65-F5344CB8AC3E}">
        <p14:creationId xmlns:p14="http://schemas.microsoft.com/office/powerpoint/2010/main" val="176575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Allowing other apps to start your activity</a:t>
            </a:r>
            <a:endParaRPr lang="en-CA" dirty="0"/>
          </a:p>
        </p:txBody>
      </p:sp>
      <p:sp>
        <p:nvSpPr>
          <p:cNvPr id="3" name="Content Placeholder 2"/>
          <p:cNvSpPr>
            <a:spLocks noGrp="1"/>
          </p:cNvSpPr>
          <p:nvPr>
            <p:ph idx="1"/>
          </p:nvPr>
        </p:nvSpPr>
        <p:spPr>
          <a:xfrm>
            <a:off x="838200" y="1825625"/>
            <a:ext cx="6643255" cy="4351338"/>
          </a:xfrm>
        </p:spPr>
        <p:txBody>
          <a:bodyPr>
            <a:normAutofit fontScale="85000" lnSpcReduction="20000"/>
          </a:bodyPr>
          <a:lstStyle/>
          <a:p>
            <a:r>
              <a:rPr lang="en-CA" dirty="0" smtClean="0"/>
              <a:t>If your app performs actions that might be useful to other apps, it should be prepared to respond to action requests by specifying the appropriate intent filter in your activity</a:t>
            </a:r>
          </a:p>
          <a:p>
            <a:r>
              <a:rPr lang="en-CA" dirty="0" smtClean="0"/>
              <a:t>Example: you created a social app to share message/photos, your app should support the ACTION_SEND intent, which will allow your app to show up in the app chooser when the user initiates a share action</a:t>
            </a:r>
          </a:p>
          <a:p>
            <a:r>
              <a:rPr lang="en-CA" dirty="0" smtClean="0"/>
              <a:t>To allow other apps to start your activity, need to add an </a:t>
            </a:r>
            <a:r>
              <a:rPr lang="en-CA" dirty="0" smtClean="0">
                <a:solidFill>
                  <a:srgbClr val="0070C0"/>
                </a:solidFill>
              </a:rPr>
              <a:t>&lt;intent-filter&gt; </a:t>
            </a:r>
            <a:r>
              <a:rPr lang="en-CA" dirty="0" smtClean="0"/>
              <a:t>element in the activity element of your app’s manifest file</a:t>
            </a:r>
          </a:p>
          <a:p>
            <a:r>
              <a:rPr lang="en-CA" dirty="0" smtClean="0"/>
              <a:t>The </a:t>
            </a:r>
            <a:r>
              <a:rPr lang="en-CA" dirty="0" smtClean="0">
                <a:solidFill>
                  <a:srgbClr val="0070C0"/>
                </a:solidFill>
              </a:rPr>
              <a:t>&lt;intent-filter&gt; </a:t>
            </a:r>
            <a:r>
              <a:rPr lang="en-CA" dirty="0" smtClean="0"/>
              <a:t>element is picked up by the system when your app is installed, and added to an internal catalogue of intents</a:t>
            </a:r>
            <a:endParaRPr lang="en-CA" dirty="0"/>
          </a:p>
        </p:txBody>
      </p:sp>
      <p:sp>
        <p:nvSpPr>
          <p:cNvPr id="4" name="TextBox 3"/>
          <p:cNvSpPr txBox="1"/>
          <p:nvPr/>
        </p:nvSpPr>
        <p:spPr>
          <a:xfrm>
            <a:off x="0" y="6428509"/>
            <a:ext cx="8340436" cy="369332"/>
          </a:xfrm>
          <a:prstGeom prst="rect">
            <a:avLst/>
          </a:prstGeom>
          <a:noFill/>
        </p:spPr>
        <p:txBody>
          <a:bodyPr wrap="square" rtlCol="0">
            <a:spAutoFit/>
          </a:bodyPr>
          <a:lstStyle/>
          <a:p>
            <a:r>
              <a:rPr lang="en-CA" dirty="0" smtClean="0">
                <a:hlinkClick r:id="rId2"/>
              </a:rPr>
              <a:t>https://developer.android.com/training/basics/intents/filters</a:t>
            </a:r>
            <a:endParaRPr lang="en-CA" dirty="0"/>
          </a:p>
        </p:txBody>
      </p:sp>
      <p:pic>
        <p:nvPicPr>
          <p:cNvPr id="2050" name="Picture 2" descr="https://developer.android.com/images/training/basics/intent-choo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436" y="1413381"/>
            <a:ext cx="2646218" cy="5292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93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an intent filter</a:t>
            </a:r>
            <a:endParaRPr lang="en-CA" dirty="0"/>
          </a:p>
        </p:txBody>
      </p:sp>
      <p:sp>
        <p:nvSpPr>
          <p:cNvPr id="3" name="Content Placeholder 2"/>
          <p:cNvSpPr>
            <a:spLocks noGrp="1"/>
          </p:cNvSpPr>
          <p:nvPr>
            <p:ph idx="1"/>
          </p:nvPr>
        </p:nvSpPr>
        <p:spPr>
          <a:xfrm>
            <a:off x="838200" y="1825625"/>
            <a:ext cx="11353800" cy="2538557"/>
          </a:xfrm>
        </p:spPr>
        <p:txBody>
          <a:bodyPr>
            <a:normAutofit fontScale="62500" lnSpcReduction="20000"/>
          </a:bodyPr>
          <a:lstStyle/>
          <a:p>
            <a:r>
              <a:rPr lang="en-CA" dirty="0" smtClean="0"/>
              <a:t>Your intent filter should be as specific as possible in terms of the type of action and data your activity will accept</a:t>
            </a:r>
          </a:p>
          <a:p>
            <a:r>
              <a:rPr lang="en-CA" dirty="0" smtClean="0"/>
              <a:t>Your intent filter should fulfill the following criteria:</a:t>
            </a:r>
          </a:p>
          <a:p>
            <a:r>
              <a:rPr lang="en-CA" b="1" dirty="0" smtClean="0"/>
              <a:t>Action</a:t>
            </a:r>
            <a:r>
              <a:rPr lang="en-CA" dirty="0" smtClean="0"/>
              <a:t>: a string naming the action to perform, usually a platform-defined value such as </a:t>
            </a:r>
            <a:r>
              <a:rPr lang="en-CA" dirty="0" smtClean="0">
                <a:solidFill>
                  <a:srgbClr val="0070C0"/>
                </a:solidFill>
              </a:rPr>
              <a:t>ACTION_SEND</a:t>
            </a:r>
            <a:r>
              <a:rPr lang="en-CA" dirty="0" smtClean="0"/>
              <a:t> or </a:t>
            </a:r>
            <a:r>
              <a:rPr lang="en-CA" dirty="0" smtClean="0">
                <a:solidFill>
                  <a:srgbClr val="0070C0"/>
                </a:solidFill>
              </a:rPr>
              <a:t>ACTION_VIEW</a:t>
            </a:r>
            <a:r>
              <a:rPr lang="en-CA" dirty="0" smtClean="0"/>
              <a:t>, specify in manifest with </a:t>
            </a:r>
            <a:r>
              <a:rPr lang="en-CA" dirty="0" smtClean="0">
                <a:solidFill>
                  <a:srgbClr val="0070C0"/>
                </a:solidFill>
              </a:rPr>
              <a:t>&lt;action&gt; </a:t>
            </a:r>
            <a:r>
              <a:rPr lang="en-CA" dirty="0" smtClean="0"/>
              <a:t>element</a:t>
            </a:r>
          </a:p>
          <a:p>
            <a:r>
              <a:rPr lang="en-CA" b="1" dirty="0" smtClean="0"/>
              <a:t>Data</a:t>
            </a:r>
            <a:r>
              <a:rPr lang="en-CA" dirty="0" smtClean="0"/>
              <a:t>: a description of the data associated with the intent, specify using </a:t>
            </a:r>
            <a:r>
              <a:rPr lang="en-CA" dirty="0" smtClean="0">
                <a:solidFill>
                  <a:srgbClr val="0070C0"/>
                </a:solidFill>
              </a:rPr>
              <a:t>&lt;data&gt; </a:t>
            </a:r>
            <a:r>
              <a:rPr lang="en-CA" dirty="0" smtClean="0"/>
              <a:t>element, you can specify MIME type, URI prefix, or a combination of the two, to indicate the data type specified</a:t>
            </a:r>
          </a:p>
          <a:p>
            <a:r>
              <a:rPr lang="en-CA" b="1" dirty="0" smtClean="0"/>
              <a:t>Category</a:t>
            </a:r>
            <a:r>
              <a:rPr lang="en-CA" dirty="0" smtClean="0"/>
              <a:t>: provides an additional way to characterize the activity handling the intent, related to user gesture, or location from where it was sent, implicit intents use </a:t>
            </a:r>
            <a:r>
              <a:rPr lang="en-CA" dirty="0" smtClean="0">
                <a:solidFill>
                  <a:srgbClr val="0070C0"/>
                </a:solidFill>
              </a:rPr>
              <a:t>CATEGORY_DEFAULT</a:t>
            </a:r>
            <a:r>
              <a:rPr lang="en-CA" dirty="0" smtClean="0"/>
              <a:t> by default, specify with </a:t>
            </a:r>
            <a:r>
              <a:rPr lang="en-CA" dirty="0" smtClean="0">
                <a:solidFill>
                  <a:srgbClr val="0070C0"/>
                </a:solidFill>
              </a:rPr>
              <a:t>&lt;category&gt; </a:t>
            </a:r>
            <a:r>
              <a:rPr lang="en-CA" dirty="0" smtClean="0"/>
              <a:t>element</a:t>
            </a:r>
          </a:p>
          <a:p>
            <a:endParaRPr lang="en-CA" dirty="0">
              <a:solidFill>
                <a:srgbClr val="0070C0"/>
              </a:solidFill>
            </a:endParaRPr>
          </a:p>
        </p:txBody>
      </p:sp>
      <p:sp>
        <p:nvSpPr>
          <p:cNvPr id="4" name="TextBox 3"/>
          <p:cNvSpPr txBox="1"/>
          <p:nvPr/>
        </p:nvSpPr>
        <p:spPr>
          <a:xfrm>
            <a:off x="0" y="6428509"/>
            <a:ext cx="8340436" cy="369332"/>
          </a:xfrm>
          <a:prstGeom prst="rect">
            <a:avLst/>
          </a:prstGeom>
          <a:noFill/>
        </p:spPr>
        <p:txBody>
          <a:bodyPr wrap="square" rtlCol="0">
            <a:spAutoFit/>
          </a:bodyPr>
          <a:lstStyle/>
          <a:p>
            <a:r>
              <a:rPr lang="en-CA" dirty="0" smtClean="0">
                <a:hlinkClick r:id="rId2"/>
              </a:rPr>
              <a:t>https://developer.android.com/training/basics/intents/filters</a:t>
            </a:r>
            <a:endParaRPr lang="en-CA" dirty="0"/>
          </a:p>
        </p:txBody>
      </p:sp>
      <p:pic>
        <p:nvPicPr>
          <p:cNvPr id="5" name="Picture 4"/>
          <p:cNvPicPr>
            <a:picLocks noChangeAspect="1"/>
          </p:cNvPicPr>
          <p:nvPr/>
        </p:nvPicPr>
        <p:blipFill>
          <a:blip r:embed="rId3"/>
          <a:stretch>
            <a:fillRect/>
          </a:stretch>
        </p:blipFill>
        <p:spPr>
          <a:xfrm>
            <a:off x="3710420" y="4034533"/>
            <a:ext cx="7909213" cy="2393976"/>
          </a:xfrm>
          <a:prstGeom prst="rect">
            <a:avLst/>
          </a:prstGeom>
        </p:spPr>
      </p:pic>
      <p:sp>
        <p:nvSpPr>
          <p:cNvPr id="6" name="TextBox 5"/>
          <p:cNvSpPr txBox="1"/>
          <p:nvPr/>
        </p:nvSpPr>
        <p:spPr>
          <a:xfrm>
            <a:off x="985837" y="4432707"/>
            <a:ext cx="2576946" cy="1477328"/>
          </a:xfrm>
          <a:prstGeom prst="rect">
            <a:avLst/>
          </a:prstGeom>
          <a:noFill/>
        </p:spPr>
        <p:txBody>
          <a:bodyPr wrap="square" rtlCol="0">
            <a:spAutoFit/>
          </a:bodyPr>
          <a:lstStyle/>
          <a:p>
            <a:r>
              <a:rPr lang="en-CA" dirty="0" smtClean="0"/>
              <a:t>Example: defining an intent filter that handles the ACTION_SEND event when the data type is either text or image:</a:t>
            </a:r>
            <a:endParaRPr lang="en-CA" dirty="0"/>
          </a:p>
        </p:txBody>
      </p:sp>
    </p:spTree>
    <p:extLst>
      <p:ext uri="{BB962C8B-B14F-4D97-AF65-F5344CB8AC3E}">
        <p14:creationId xmlns:p14="http://schemas.microsoft.com/office/powerpoint/2010/main" val="1190493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Mutually exclusive actions</a:t>
            </a:r>
            <a:endParaRPr lang="en-CA" dirty="0"/>
          </a:p>
        </p:txBody>
      </p:sp>
      <p:sp>
        <p:nvSpPr>
          <p:cNvPr id="3" name="Content Placeholder 2"/>
          <p:cNvSpPr>
            <a:spLocks noGrp="1"/>
          </p:cNvSpPr>
          <p:nvPr>
            <p:ph idx="1"/>
          </p:nvPr>
        </p:nvSpPr>
        <p:spPr>
          <a:xfrm>
            <a:off x="838200" y="1825625"/>
            <a:ext cx="4232564" cy="4351338"/>
          </a:xfrm>
        </p:spPr>
        <p:txBody>
          <a:bodyPr>
            <a:normAutofit fontScale="85000" lnSpcReduction="10000"/>
          </a:bodyPr>
          <a:lstStyle/>
          <a:p>
            <a:r>
              <a:rPr lang="en-CA" dirty="0" smtClean="0"/>
              <a:t>Each incoming intent specifies a single action and data type, but a single intent filter can declare multiple instances of &lt;action&gt;, &lt;data&gt;, and &lt;category&gt;</a:t>
            </a:r>
          </a:p>
          <a:p>
            <a:r>
              <a:rPr lang="en-CA" dirty="0" smtClean="0"/>
              <a:t>However, if any two pairs of action and data are mutually exclusive in their behavior, you should create separate intent filters to specify which actions are acceptable when paired with which data types </a:t>
            </a:r>
            <a:endParaRPr lang="en-CA" dirty="0"/>
          </a:p>
        </p:txBody>
      </p:sp>
      <p:sp>
        <p:nvSpPr>
          <p:cNvPr id="4" name="TextBox 3"/>
          <p:cNvSpPr txBox="1"/>
          <p:nvPr/>
        </p:nvSpPr>
        <p:spPr>
          <a:xfrm>
            <a:off x="0" y="6428509"/>
            <a:ext cx="8340436" cy="369332"/>
          </a:xfrm>
          <a:prstGeom prst="rect">
            <a:avLst/>
          </a:prstGeom>
          <a:noFill/>
        </p:spPr>
        <p:txBody>
          <a:bodyPr wrap="square" rtlCol="0">
            <a:spAutoFit/>
          </a:bodyPr>
          <a:lstStyle/>
          <a:p>
            <a:r>
              <a:rPr lang="en-CA" dirty="0" smtClean="0">
                <a:hlinkClick r:id="rId2"/>
              </a:rPr>
              <a:t>https://developer.android.com/training/basics/intents/filters</a:t>
            </a:r>
            <a:endParaRPr lang="en-CA" dirty="0"/>
          </a:p>
        </p:txBody>
      </p:sp>
      <p:pic>
        <p:nvPicPr>
          <p:cNvPr id="5" name="Picture 4"/>
          <p:cNvPicPr>
            <a:picLocks noChangeAspect="1"/>
          </p:cNvPicPr>
          <p:nvPr/>
        </p:nvPicPr>
        <p:blipFill>
          <a:blip r:embed="rId3"/>
          <a:stretch>
            <a:fillRect/>
          </a:stretch>
        </p:blipFill>
        <p:spPr>
          <a:xfrm>
            <a:off x="5353050" y="1825625"/>
            <a:ext cx="6838950" cy="2781300"/>
          </a:xfrm>
          <a:prstGeom prst="rect">
            <a:avLst/>
          </a:prstGeom>
        </p:spPr>
      </p:pic>
      <p:sp>
        <p:nvSpPr>
          <p:cNvPr id="6" name="TextBox 5"/>
          <p:cNvSpPr txBox="1"/>
          <p:nvPr/>
        </p:nvSpPr>
        <p:spPr>
          <a:xfrm>
            <a:off x="5353050" y="4765097"/>
            <a:ext cx="6608618" cy="1477328"/>
          </a:xfrm>
          <a:prstGeom prst="rect">
            <a:avLst/>
          </a:prstGeom>
          <a:noFill/>
        </p:spPr>
        <p:txBody>
          <a:bodyPr wrap="square" rtlCol="0">
            <a:spAutoFit/>
          </a:bodyPr>
          <a:lstStyle/>
          <a:p>
            <a:r>
              <a:rPr lang="en-CA" dirty="0" smtClean="0"/>
              <a:t>Example: your activity handles both text and images for the ACTION_SEND and ACTION_SENDTO intents, in this case, you must define two separate intent filters for the two actions because a ACTION_SENDTO intent must use the data URI to specify the recipients address using the send or </a:t>
            </a:r>
            <a:r>
              <a:rPr lang="en-CA" dirty="0" err="1" smtClean="0"/>
              <a:t>sendto</a:t>
            </a:r>
            <a:r>
              <a:rPr lang="en-CA" dirty="0" smtClean="0"/>
              <a:t> URI scheme</a:t>
            </a:r>
            <a:endParaRPr lang="en-CA" dirty="0"/>
          </a:p>
        </p:txBody>
      </p:sp>
    </p:spTree>
    <p:extLst>
      <p:ext uri="{BB962C8B-B14F-4D97-AF65-F5344CB8AC3E}">
        <p14:creationId xmlns:p14="http://schemas.microsoft.com/office/powerpoint/2010/main" val="112561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Handling the intent in your activity</a:t>
            </a:r>
            <a:endParaRPr lang="en-CA" dirty="0"/>
          </a:p>
        </p:txBody>
      </p:sp>
      <p:sp>
        <p:nvSpPr>
          <p:cNvPr id="3" name="Content Placeholder 2"/>
          <p:cNvSpPr>
            <a:spLocks noGrp="1"/>
          </p:cNvSpPr>
          <p:nvPr>
            <p:ph idx="1"/>
          </p:nvPr>
        </p:nvSpPr>
        <p:spPr>
          <a:xfrm>
            <a:off x="838200" y="1825625"/>
            <a:ext cx="6712527" cy="3674630"/>
          </a:xfrm>
        </p:spPr>
        <p:txBody>
          <a:bodyPr>
            <a:normAutofit fontScale="92500"/>
          </a:bodyPr>
          <a:lstStyle/>
          <a:p>
            <a:r>
              <a:rPr lang="en-CA" dirty="0" smtClean="0"/>
              <a:t>Read the Intent that started your activity in order to decide what action to take. </a:t>
            </a:r>
          </a:p>
          <a:p>
            <a:r>
              <a:rPr lang="en-CA" dirty="0" smtClean="0"/>
              <a:t>Call </a:t>
            </a:r>
            <a:r>
              <a:rPr lang="en-CA" dirty="0" err="1" smtClean="0"/>
              <a:t>getIntent</a:t>
            </a:r>
            <a:r>
              <a:rPr lang="en-CA" dirty="0" smtClean="0"/>
              <a:t>() in one of the early </a:t>
            </a:r>
            <a:r>
              <a:rPr lang="en-CA" dirty="0" err="1" smtClean="0"/>
              <a:t>callbacks</a:t>
            </a:r>
            <a:r>
              <a:rPr lang="en-CA" dirty="0" smtClean="0"/>
              <a:t> (</a:t>
            </a:r>
            <a:r>
              <a:rPr lang="en-CA" dirty="0" err="1" smtClean="0"/>
              <a:t>onCreate</a:t>
            </a:r>
            <a:r>
              <a:rPr lang="en-CA" dirty="0" smtClean="0"/>
              <a:t>, </a:t>
            </a:r>
            <a:r>
              <a:rPr lang="en-CA" dirty="0" err="1" smtClean="0"/>
              <a:t>onStart</a:t>
            </a:r>
            <a:r>
              <a:rPr lang="en-CA" dirty="0" smtClean="0"/>
              <a:t>) to retrieve the Intent that started your activity</a:t>
            </a:r>
          </a:p>
          <a:p>
            <a:r>
              <a:rPr lang="en-CA" dirty="0" smtClean="0"/>
              <a:t>Returning the result: to return a result to the activity that invoked yours, create a new intent with the result, and then call </a:t>
            </a:r>
            <a:r>
              <a:rPr lang="en-CA" dirty="0" err="1" smtClean="0"/>
              <a:t>setResult</a:t>
            </a:r>
            <a:r>
              <a:rPr lang="en-CA" dirty="0" smtClean="0"/>
              <a:t>(), followed by finish() to destroy your activity:</a:t>
            </a:r>
            <a:endParaRPr lang="en-CA" dirty="0"/>
          </a:p>
        </p:txBody>
      </p:sp>
      <p:sp>
        <p:nvSpPr>
          <p:cNvPr id="4" name="TextBox 3"/>
          <p:cNvSpPr txBox="1"/>
          <p:nvPr/>
        </p:nvSpPr>
        <p:spPr>
          <a:xfrm>
            <a:off x="0" y="6428509"/>
            <a:ext cx="8340436" cy="369332"/>
          </a:xfrm>
          <a:prstGeom prst="rect">
            <a:avLst/>
          </a:prstGeom>
          <a:noFill/>
        </p:spPr>
        <p:txBody>
          <a:bodyPr wrap="square" rtlCol="0">
            <a:spAutoFit/>
          </a:bodyPr>
          <a:lstStyle/>
          <a:p>
            <a:r>
              <a:rPr lang="en-CA" dirty="0" smtClean="0">
                <a:hlinkClick r:id="rId2"/>
              </a:rPr>
              <a:t>https://developer.android.com/training/basics/intents/filters</a:t>
            </a:r>
            <a:endParaRPr lang="en-CA" dirty="0"/>
          </a:p>
        </p:txBody>
      </p:sp>
      <p:pic>
        <p:nvPicPr>
          <p:cNvPr id="5" name="Picture 4"/>
          <p:cNvPicPr>
            <a:picLocks noChangeAspect="1"/>
          </p:cNvPicPr>
          <p:nvPr/>
        </p:nvPicPr>
        <p:blipFill>
          <a:blip r:embed="rId3"/>
          <a:stretch>
            <a:fillRect/>
          </a:stretch>
        </p:blipFill>
        <p:spPr>
          <a:xfrm>
            <a:off x="7802274" y="1873611"/>
            <a:ext cx="4124325" cy="2952750"/>
          </a:xfrm>
          <a:prstGeom prst="rect">
            <a:avLst/>
          </a:prstGeom>
        </p:spPr>
      </p:pic>
      <p:pic>
        <p:nvPicPr>
          <p:cNvPr id="6" name="Picture 5"/>
          <p:cNvPicPr>
            <a:picLocks noChangeAspect="1"/>
          </p:cNvPicPr>
          <p:nvPr/>
        </p:nvPicPr>
        <p:blipFill>
          <a:blip r:embed="rId4"/>
          <a:stretch>
            <a:fillRect/>
          </a:stretch>
        </p:blipFill>
        <p:spPr>
          <a:xfrm>
            <a:off x="1096674" y="5500255"/>
            <a:ext cx="6705600" cy="723900"/>
          </a:xfrm>
          <a:prstGeom prst="rect">
            <a:avLst/>
          </a:prstGeom>
        </p:spPr>
      </p:pic>
    </p:spTree>
    <p:extLst>
      <p:ext uri="{BB962C8B-B14F-4D97-AF65-F5344CB8AC3E}">
        <p14:creationId xmlns:p14="http://schemas.microsoft.com/office/powerpoint/2010/main" val="176359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Interacting with other apps	</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Each android app typically has several activities, each activity displaying a UI that allows the user to perform a certain function (view map, use camera, </a:t>
            </a:r>
            <a:r>
              <a:rPr lang="en-CA" dirty="0" err="1" smtClean="0"/>
              <a:t>etc</a:t>
            </a:r>
            <a:r>
              <a:rPr lang="en-CA" dirty="0" smtClean="0"/>
              <a:t>). </a:t>
            </a:r>
          </a:p>
          <a:p>
            <a:r>
              <a:rPr lang="en-CA" dirty="0" smtClean="0"/>
              <a:t>To take the user from one activity to another, your app must use an </a:t>
            </a:r>
            <a:r>
              <a:rPr lang="en-CA" dirty="0" smtClean="0">
                <a:solidFill>
                  <a:srgbClr val="0070C0"/>
                </a:solidFill>
              </a:rPr>
              <a:t>Intent</a:t>
            </a:r>
            <a:r>
              <a:rPr lang="en-CA" dirty="0" smtClean="0"/>
              <a:t> to define your app’s “intent” to do something</a:t>
            </a:r>
          </a:p>
          <a:p>
            <a:r>
              <a:rPr lang="en-CA" dirty="0" smtClean="0"/>
              <a:t>Passing the </a:t>
            </a:r>
            <a:r>
              <a:rPr lang="en-CA" dirty="0" smtClean="0">
                <a:solidFill>
                  <a:srgbClr val="0070C0"/>
                </a:solidFill>
              </a:rPr>
              <a:t>Intent</a:t>
            </a:r>
            <a:r>
              <a:rPr lang="en-CA" dirty="0" smtClean="0"/>
              <a:t> to the system with a method such as </a:t>
            </a:r>
            <a:r>
              <a:rPr lang="en-CA" dirty="0" err="1" smtClean="0"/>
              <a:t>startActivity</a:t>
            </a:r>
            <a:r>
              <a:rPr lang="en-CA" dirty="0" smtClean="0"/>
              <a:t>() allows the system to use the </a:t>
            </a:r>
            <a:r>
              <a:rPr lang="en-CA" dirty="0" smtClean="0">
                <a:solidFill>
                  <a:srgbClr val="0070C0"/>
                </a:solidFill>
              </a:rPr>
              <a:t>Intent</a:t>
            </a:r>
            <a:r>
              <a:rPr lang="en-CA" dirty="0" smtClean="0"/>
              <a:t> to identify and start the appropriate app component, or separate app</a:t>
            </a:r>
          </a:p>
          <a:p>
            <a:r>
              <a:rPr lang="en-CA" dirty="0" smtClean="0"/>
              <a:t>Intents can be either explicit or </a:t>
            </a:r>
            <a:r>
              <a:rPr lang="en-CA" dirty="0" err="1" smtClean="0"/>
              <a:t>implicity</a:t>
            </a:r>
            <a:endParaRPr lang="en-CA" dirty="0" smtClean="0"/>
          </a:p>
          <a:p>
            <a:pPr lvl="1"/>
            <a:r>
              <a:rPr lang="en-CA" b="1" dirty="0" smtClean="0"/>
              <a:t>Explicit intent</a:t>
            </a:r>
            <a:r>
              <a:rPr lang="en-CA" dirty="0" smtClean="0"/>
              <a:t>: start a specific component (such as another activity within your app)</a:t>
            </a:r>
          </a:p>
          <a:p>
            <a:pPr lvl="1"/>
            <a:r>
              <a:rPr lang="en-CA" b="1" dirty="0" smtClean="0"/>
              <a:t>Implicit intent: </a:t>
            </a:r>
            <a:r>
              <a:rPr lang="en-CA" dirty="0" smtClean="0"/>
              <a:t>start any component that can handle the requested task (take photo, share photo, </a:t>
            </a:r>
            <a:r>
              <a:rPr lang="en-CA" dirty="0" err="1" smtClean="0"/>
              <a:t>etc</a:t>
            </a:r>
            <a:r>
              <a:rPr lang="en-CA" dirty="0" smtClean="0"/>
              <a:t>)</a:t>
            </a:r>
          </a:p>
          <a:p>
            <a:r>
              <a:rPr lang="en-CA" dirty="0" smtClean="0"/>
              <a:t>Will learn about how to use intents to perform basic interactions with other apps (start, receive result) and respond to intent</a:t>
            </a:r>
          </a:p>
          <a:p>
            <a:endParaRPr lang="en-CA" dirty="0"/>
          </a:p>
        </p:txBody>
      </p:sp>
      <p:sp>
        <p:nvSpPr>
          <p:cNvPr id="4" name="TextBox 3"/>
          <p:cNvSpPr txBox="1"/>
          <p:nvPr/>
        </p:nvSpPr>
        <p:spPr>
          <a:xfrm>
            <a:off x="138545" y="6483927"/>
            <a:ext cx="6179128" cy="374073"/>
          </a:xfrm>
          <a:prstGeom prst="rect">
            <a:avLst/>
          </a:prstGeom>
          <a:noFill/>
        </p:spPr>
        <p:txBody>
          <a:bodyPr wrap="square" rtlCol="0">
            <a:spAutoFit/>
          </a:bodyPr>
          <a:lstStyle/>
          <a:p>
            <a:r>
              <a:rPr lang="en-CA" dirty="0" smtClean="0">
                <a:hlinkClick r:id="rId2"/>
              </a:rPr>
              <a:t>https://developer.android.com/training/basics/intents</a:t>
            </a:r>
            <a:endParaRPr lang="en-CA" dirty="0"/>
          </a:p>
        </p:txBody>
      </p:sp>
    </p:spTree>
    <p:extLst>
      <p:ext uri="{BB962C8B-B14F-4D97-AF65-F5344CB8AC3E}">
        <p14:creationId xmlns:p14="http://schemas.microsoft.com/office/powerpoint/2010/main" val="18702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Sending the user to another app</a:t>
            </a:r>
            <a:endParaRPr lang="en-CA" dirty="0"/>
          </a:p>
        </p:txBody>
      </p:sp>
      <p:sp>
        <p:nvSpPr>
          <p:cNvPr id="3" name="Content Placeholder 2"/>
          <p:cNvSpPr>
            <a:spLocks noGrp="1"/>
          </p:cNvSpPr>
          <p:nvPr>
            <p:ph idx="1"/>
          </p:nvPr>
        </p:nvSpPr>
        <p:spPr/>
        <p:txBody>
          <a:bodyPr>
            <a:normAutofit lnSpcReduction="10000"/>
          </a:bodyPr>
          <a:lstStyle/>
          <a:p>
            <a:r>
              <a:rPr lang="en-CA" dirty="0" smtClean="0"/>
              <a:t>An important feature of Android OS – send a user to another app based on an ‘action’ they would like to perform</a:t>
            </a:r>
          </a:p>
          <a:p>
            <a:r>
              <a:rPr lang="en-CA" dirty="0" smtClean="0"/>
              <a:t>Example: your app has a business address you would like to view on a map, but no activity to display maps. You can create a request in your app to view the map, and Android will find and start the appropriate app to view your address on a map</a:t>
            </a:r>
          </a:p>
          <a:p>
            <a:r>
              <a:rPr lang="en-CA" dirty="0" smtClean="0"/>
              <a:t>Explicit intents define the exact class name of the component you want to start, used to navigate between activities within your own app</a:t>
            </a:r>
          </a:p>
          <a:p>
            <a:r>
              <a:rPr lang="en-CA" dirty="0" smtClean="0"/>
              <a:t>When you need to have another app perform an action (map example), an implicit intent is used</a:t>
            </a:r>
            <a:endParaRPr lang="en-CA" dirty="0"/>
          </a:p>
        </p:txBody>
      </p:sp>
      <p:sp>
        <p:nvSpPr>
          <p:cNvPr id="4" name="TextBox 3"/>
          <p:cNvSpPr txBox="1"/>
          <p:nvPr/>
        </p:nvSpPr>
        <p:spPr>
          <a:xfrm>
            <a:off x="110836" y="6511636"/>
            <a:ext cx="7661564" cy="369332"/>
          </a:xfrm>
          <a:prstGeom prst="rect">
            <a:avLst/>
          </a:prstGeom>
          <a:noFill/>
        </p:spPr>
        <p:txBody>
          <a:bodyPr wrap="square" rtlCol="0">
            <a:spAutoFit/>
          </a:bodyPr>
          <a:lstStyle/>
          <a:p>
            <a:r>
              <a:rPr lang="en-CA" dirty="0" smtClean="0">
                <a:hlinkClick r:id="rId2"/>
              </a:rPr>
              <a:t>https://developer.android.com/training/basics/intents/sending</a:t>
            </a:r>
            <a:endParaRPr lang="en-CA" dirty="0"/>
          </a:p>
        </p:txBody>
      </p:sp>
    </p:spTree>
    <p:extLst>
      <p:ext uri="{BB962C8B-B14F-4D97-AF65-F5344CB8AC3E}">
        <p14:creationId xmlns:p14="http://schemas.microsoft.com/office/powerpoint/2010/main" val="240635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Building an implicit intent</a:t>
            </a:r>
            <a:endParaRPr lang="en-CA" dirty="0"/>
          </a:p>
        </p:txBody>
      </p:sp>
      <p:sp>
        <p:nvSpPr>
          <p:cNvPr id="3" name="Content Placeholder 2"/>
          <p:cNvSpPr>
            <a:spLocks noGrp="1"/>
          </p:cNvSpPr>
          <p:nvPr>
            <p:ph idx="1"/>
          </p:nvPr>
        </p:nvSpPr>
        <p:spPr/>
        <p:txBody>
          <a:bodyPr/>
          <a:lstStyle/>
          <a:p>
            <a:r>
              <a:rPr lang="en-CA" dirty="0" smtClean="0"/>
              <a:t>Implicit intents do not declare the class name of the component to start, instead, they declare an action to perform</a:t>
            </a:r>
          </a:p>
          <a:p>
            <a:r>
              <a:rPr lang="en-CA" dirty="0" smtClean="0"/>
              <a:t>The action specifies the thing you want to do – view, edit, get, or send</a:t>
            </a:r>
          </a:p>
          <a:p>
            <a:r>
              <a:rPr lang="en-CA" dirty="0" smtClean="0"/>
              <a:t>Intents often include data associated with the action – ex: a photo to send, or an address you want to view. Data can be a Uniform Resource Identifier (URI), or another data type</a:t>
            </a:r>
          </a:p>
        </p:txBody>
      </p:sp>
      <p:pic>
        <p:nvPicPr>
          <p:cNvPr id="4" name="Picture 3"/>
          <p:cNvPicPr>
            <a:picLocks noChangeAspect="1"/>
          </p:cNvPicPr>
          <p:nvPr/>
        </p:nvPicPr>
        <p:blipFill>
          <a:blip r:embed="rId2"/>
          <a:stretch>
            <a:fillRect/>
          </a:stretch>
        </p:blipFill>
        <p:spPr>
          <a:xfrm>
            <a:off x="716972" y="5644212"/>
            <a:ext cx="4991100" cy="466725"/>
          </a:xfrm>
          <a:prstGeom prst="rect">
            <a:avLst/>
          </a:prstGeom>
        </p:spPr>
      </p:pic>
      <p:sp>
        <p:nvSpPr>
          <p:cNvPr id="5" name="TextBox 4"/>
          <p:cNvSpPr txBox="1"/>
          <p:nvPr/>
        </p:nvSpPr>
        <p:spPr>
          <a:xfrm>
            <a:off x="110836" y="6511636"/>
            <a:ext cx="7661564" cy="369332"/>
          </a:xfrm>
          <a:prstGeom prst="rect">
            <a:avLst/>
          </a:prstGeom>
          <a:noFill/>
        </p:spPr>
        <p:txBody>
          <a:bodyPr wrap="square" rtlCol="0">
            <a:spAutoFit/>
          </a:bodyPr>
          <a:lstStyle/>
          <a:p>
            <a:r>
              <a:rPr lang="en-CA" dirty="0" smtClean="0">
                <a:hlinkClick r:id="rId3"/>
              </a:rPr>
              <a:t>https://developer.android.com/training/basics/intents/sending</a:t>
            </a:r>
            <a:endParaRPr lang="en-CA" dirty="0"/>
          </a:p>
        </p:txBody>
      </p:sp>
      <p:pic>
        <p:nvPicPr>
          <p:cNvPr id="6" name="Picture 5"/>
          <p:cNvPicPr>
            <a:picLocks noChangeAspect="1"/>
          </p:cNvPicPr>
          <p:nvPr/>
        </p:nvPicPr>
        <p:blipFill>
          <a:blip r:embed="rId4"/>
          <a:stretch>
            <a:fillRect/>
          </a:stretch>
        </p:blipFill>
        <p:spPr>
          <a:xfrm>
            <a:off x="6615546" y="5644212"/>
            <a:ext cx="5057775" cy="504825"/>
          </a:xfrm>
          <a:prstGeom prst="rect">
            <a:avLst/>
          </a:prstGeom>
        </p:spPr>
      </p:pic>
      <p:sp>
        <p:nvSpPr>
          <p:cNvPr id="7" name="TextBox 6"/>
          <p:cNvSpPr txBox="1"/>
          <p:nvPr/>
        </p:nvSpPr>
        <p:spPr>
          <a:xfrm>
            <a:off x="455468" y="4948995"/>
            <a:ext cx="5514109" cy="923330"/>
          </a:xfrm>
          <a:prstGeom prst="rect">
            <a:avLst/>
          </a:prstGeom>
          <a:noFill/>
        </p:spPr>
        <p:txBody>
          <a:bodyPr wrap="square" rtlCol="0">
            <a:spAutoFit/>
          </a:bodyPr>
          <a:lstStyle/>
          <a:p>
            <a:r>
              <a:rPr lang="en-CA" dirty="0" smtClean="0"/>
              <a:t>Example: creating an intent to initiate a phone call using URI data to specify phone number</a:t>
            </a:r>
          </a:p>
          <a:p>
            <a:endParaRPr lang="en-CA" dirty="0"/>
          </a:p>
        </p:txBody>
      </p:sp>
      <p:sp>
        <p:nvSpPr>
          <p:cNvPr id="8" name="TextBox 7"/>
          <p:cNvSpPr txBox="1"/>
          <p:nvPr/>
        </p:nvSpPr>
        <p:spPr>
          <a:xfrm>
            <a:off x="6615546" y="4925372"/>
            <a:ext cx="5514109" cy="923330"/>
          </a:xfrm>
          <a:prstGeom prst="rect">
            <a:avLst/>
          </a:prstGeom>
          <a:noFill/>
        </p:spPr>
        <p:txBody>
          <a:bodyPr wrap="square" rtlCol="0">
            <a:spAutoFit/>
          </a:bodyPr>
          <a:lstStyle/>
          <a:p>
            <a:r>
              <a:rPr lang="en-CA" dirty="0" smtClean="0"/>
              <a:t>Example: create </a:t>
            </a:r>
            <a:r>
              <a:rPr lang="en-CA" dirty="0" smtClean="0"/>
              <a:t>an intent to open a specific web page using URI data to specify a link:</a:t>
            </a:r>
            <a:endParaRPr lang="en-CA" dirty="0" smtClean="0"/>
          </a:p>
          <a:p>
            <a:endParaRPr lang="en-CA" dirty="0"/>
          </a:p>
        </p:txBody>
      </p:sp>
    </p:spTree>
    <p:extLst>
      <p:ext uri="{BB962C8B-B14F-4D97-AF65-F5344CB8AC3E}">
        <p14:creationId xmlns:p14="http://schemas.microsoft.com/office/powerpoint/2010/main" val="38042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extra data to implicit intent</a:t>
            </a:r>
            <a:endParaRPr lang="en-CA" dirty="0"/>
          </a:p>
        </p:txBody>
      </p:sp>
      <p:sp>
        <p:nvSpPr>
          <p:cNvPr id="3" name="Content Placeholder 2"/>
          <p:cNvSpPr>
            <a:spLocks noGrp="1"/>
          </p:cNvSpPr>
          <p:nvPr>
            <p:ph idx="1"/>
          </p:nvPr>
        </p:nvSpPr>
        <p:spPr>
          <a:xfrm>
            <a:off x="838200" y="1825626"/>
            <a:ext cx="10515600" cy="2469284"/>
          </a:xfrm>
        </p:spPr>
        <p:txBody>
          <a:bodyPr>
            <a:normAutofit fontScale="92500" lnSpcReduction="20000"/>
          </a:bodyPr>
          <a:lstStyle/>
          <a:p>
            <a:r>
              <a:rPr lang="en-CA" dirty="0" smtClean="0"/>
              <a:t>You can add one or more pieces of extra data to your intent using </a:t>
            </a:r>
            <a:r>
              <a:rPr lang="en-CA" dirty="0" err="1" smtClean="0">
                <a:solidFill>
                  <a:srgbClr val="0070C0"/>
                </a:solidFill>
              </a:rPr>
              <a:t>putExtra</a:t>
            </a:r>
            <a:r>
              <a:rPr lang="en-CA" dirty="0" smtClean="0">
                <a:solidFill>
                  <a:srgbClr val="0070C0"/>
                </a:solidFill>
              </a:rPr>
              <a:t>() </a:t>
            </a:r>
            <a:r>
              <a:rPr lang="en-CA" dirty="0" smtClean="0"/>
              <a:t>methods</a:t>
            </a:r>
          </a:p>
          <a:p>
            <a:r>
              <a:rPr lang="en-CA" dirty="0" smtClean="0"/>
              <a:t>By default, system determines the appropriate MIME type required by an intent based on included URI data. If URI is not used, you should specify the MIME type using </a:t>
            </a:r>
            <a:r>
              <a:rPr lang="en-CA" dirty="0" err="1" smtClean="0"/>
              <a:t>setType</a:t>
            </a:r>
            <a:r>
              <a:rPr lang="en-CA" dirty="0" smtClean="0"/>
              <a:t>(). This further specifies what type of activity should receive the intent</a:t>
            </a:r>
          </a:p>
          <a:p>
            <a:r>
              <a:rPr lang="en-CA" dirty="0" smtClean="0"/>
              <a:t>An example adding extra data to send email with attachment:</a:t>
            </a:r>
            <a:endParaRPr lang="en-CA" dirty="0"/>
          </a:p>
        </p:txBody>
      </p:sp>
      <p:sp>
        <p:nvSpPr>
          <p:cNvPr id="4" name="TextBox 3"/>
          <p:cNvSpPr txBox="1"/>
          <p:nvPr/>
        </p:nvSpPr>
        <p:spPr>
          <a:xfrm>
            <a:off x="7370618" y="6123713"/>
            <a:ext cx="4821382" cy="738664"/>
          </a:xfrm>
          <a:prstGeom prst="rect">
            <a:avLst/>
          </a:prstGeom>
          <a:noFill/>
        </p:spPr>
        <p:txBody>
          <a:bodyPr wrap="square" rtlCol="0">
            <a:spAutoFit/>
          </a:bodyPr>
          <a:lstStyle/>
          <a:p>
            <a:r>
              <a:rPr lang="en-CA" sz="1400" dirty="0"/>
              <a:t>A </a:t>
            </a:r>
            <a:r>
              <a:rPr lang="en-CA" sz="1400" b="1" dirty="0"/>
              <a:t>media type</a:t>
            </a:r>
            <a:r>
              <a:rPr lang="en-CA" sz="1400" dirty="0"/>
              <a:t> (also known as a </a:t>
            </a:r>
            <a:r>
              <a:rPr lang="en-CA" sz="1400" b="1" dirty="0"/>
              <a:t>Multipurpose Internet Mail Extensions or MIME type</a:t>
            </a:r>
            <a:r>
              <a:rPr lang="en-CA" sz="1400" dirty="0"/>
              <a:t>) is a standard that indicates the nature and format of a document, file, or assortment of bytes.</a:t>
            </a:r>
          </a:p>
        </p:txBody>
      </p:sp>
      <p:sp>
        <p:nvSpPr>
          <p:cNvPr id="5" name="TextBox 4"/>
          <p:cNvSpPr txBox="1"/>
          <p:nvPr/>
        </p:nvSpPr>
        <p:spPr>
          <a:xfrm>
            <a:off x="110836" y="6511636"/>
            <a:ext cx="7661564" cy="369332"/>
          </a:xfrm>
          <a:prstGeom prst="rect">
            <a:avLst/>
          </a:prstGeom>
          <a:noFill/>
        </p:spPr>
        <p:txBody>
          <a:bodyPr wrap="square" rtlCol="0">
            <a:spAutoFit/>
          </a:bodyPr>
          <a:lstStyle/>
          <a:p>
            <a:r>
              <a:rPr lang="en-CA" dirty="0" smtClean="0">
                <a:hlinkClick r:id="rId2"/>
              </a:rPr>
              <a:t>https://developer.android.com/training/basics/intents/sending</a:t>
            </a:r>
            <a:endParaRPr lang="en-CA" dirty="0"/>
          </a:p>
        </p:txBody>
      </p:sp>
      <p:pic>
        <p:nvPicPr>
          <p:cNvPr id="6" name="Picture 5"/>
          <p:cNvPicPr>
            <a:picLocks noChangeAspect="1"/>
          </p:cNvPicPr>
          <p:nvPr/>
        </p:nvPicPr>
        <p:blipFill>
          <a:blip r:embed="rId3"/>
          <a:stretch>
            <a:fillRect/>
          </a:stretch>
        </p:blipFill>
        <p:spPr>
          <a:xfrm>
            <a:off x="1957820" y="4294910"/>
            <a:ext cx="7029450" cy="1609725"/>
          </a:xfrm>
          <a:prstGeom prst="rect">
            <a:avLst/>
          </a:prstGeom>
        </p:spPr>
      </p:pic>
    </p:spTree>
    <p:extLst>
      <p:ext uri="{BB962C8B-B14F-4D97-AF65-F5344CB8AC3E}">
        <p14:creationId xmlns:p14="http://schemas.microsoft.com/office/powerpoint/2010/main" val="214094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Extra data example 2: creating a calendar event</a:t>
            </a:r>
            <a:endParaRPr lang="en-CA" dirty="0"/>
          </a:p>
        </p:txBody>
      </p:sp>
      <p:pic>
        <p:nvPicPr>
          <p:cNvPr id="4" name="Picture 3"/>
          <p:cNvPicPr>
            <a:picLocks noChangeAspect="1"/>
          </p:cNvPicPr>
          <p:nvPr/>
        </p:nvPicPr>
        <p:blipFill>
          <a:blip r:embed="rId2"/>
          <a:stretch>
            <a:fillRect/>
          </a:stretch>
        </p:blipFill>
        <p:spPr>
          <a:xfrm>
            <a:off x="755216" y="2213263"/>
            <a:ext cx="10598584" cy="2497282"/>
          </a:xfrm>
          <a:prstGeom prst="rect">
            <a:avLst/>
          </a:prstGeom>
        </p:spPr>
      </p:pic>
      <p:sp>
        <p:nvSpPr>
          <p:cNvPr id="5" name="TextBox 4"/>
          <p:cNvSpPr txBox="1"/>
          <p:nvPr/>
        </p:nvSpPr>
        <p:spPr>
          <a:xfrm>
            <a:off x="110836" y="6511636"/>
            <a:ext cx="7661564" cy="369332"/>
          </a:xfrm>
          <a:prstGeom prst="rect">
            <a:avLst/>
          </a:prstGeom>
          <a:noFill/>
        </p:spPr>
        <p:txBody>
          <a:bodyPr wrap="square" rtlCol="0">
            <a:spAutoFit/>
          </a:bodyPr>
          <a:lstStyle/>
          <a:p>
            <a:r>
              <a:rPr lang="en-CA" dirty="0" smtClean="0">
                <a:hlinkClick r:id="rId3"/>
              </a:rPr>
              <a:t>https://developer.android.com/training/basics/intents/sending</a:t>
            </a:r>
            <a:endParaRPr lang="en-CA" dirty="0"/>
          </a:p>
        </p:txBody>
      </p:sp>
    </p:spTree>
    <p:extLst>
      <p:ext uri="{BB962C8B-B14F-4D97-AF65-F5344CB8AC3E}">
        <p14:creationId xmlns:p14="http://schemas.microsoft.com/office/powerpoint/2010/main" val="350620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Verify that an app can receive your intent</a:t>
            </a:r>
            <a:endParaRPr lang="en-CA" dirty="0"/>
          </a:p>
        </p:txBody>
      </p:sp>
      <p:sp>
        <p:nvSpPr>
          <p:cNvPr id="3" name="Content Placeholder 2"/>
          <p:cNvSpPr>
            <a:spLocks noGrp="1"/>
          </p:cNvSpPr>
          <p:nvPr>
            <p:ph idx="1"/>
          </p:nvPr>
        </p:nvSpPr>
        <p:spPr>
          <a:xfrm>
            <a:off x="838200" y="1825625"/>
            <a:ext cx="10515600" cy="2538557"/>
          </a:xfrm>
        </p:spPr>
        <p:txBody>
          <a:bodyPr/>
          <a:lstStyle/>
          <a:p>
            <a:r>
              <a:rPr lang="en-CA" dirty="0" smtClean="0"/>
              <a:t>Android guarantees that certain intents will resolve to one of the build in apps (Phone, email, calendar </a:t>
            </a:r>
            <a:r>
              <a:rPr lang="en-CA" dirty="0" err="1" smtClean="0"/>
              <a:t>etc</a:t>
            </a:r>
            <a:r>
              <a:rPr lang="en-CA" dirty="0" smtClean="0"/>
              <a:t>), but you should always include a verification step before invoking an intent </a:t>
            </a:r>
          </a:p>
          <a:p>
            <a:r>
              <a:rPr lang="en-CA" dirty="0" smtClean="0"/>
              <a:t>Use </a:t>
            </a:r>
            <a:r>
              <a:rPr lang="en-CA" dirty="0" err="1" smtClean="0">
                <a:solidFill>
                  <a:srgbClr val="0070C0"/>
                </a:solidFill>
              </a:rPr>
              <a:t>queryIntentActivities</a:t>
            </a:r>
            <a:r>
              <a:rPr lang="en-CA" dirty="0" smtClean="0">
                <a:solidFill>
                  <a:srgbClr val="0070C0"/>
                </a:solidFill>
              </a:rPr>
              <a:t>() </a:t>
            </a:r>
            <a:r>
              <a:rPr lang="en-CA" dirty="0" smtClean="0"/>
              <a:t>to get a list of activities capable of handling your intent, and check if the list is not empty</a:t>
            </a:r>
            <a:endParaRPr lang="en-CA" dirty="0"/>
          </a:p>
        </p:txBody>
      </p:sp>
      <p:sp>
        <p:nvSpPr>
          <p:cNvPr id="4" name="TextBox 3"/>
          <p:cNvSpPr txBox="1"/>
          <p:nvPr/>
        </p:nvSpPr>
        <p:spPr>
          <a:xfrm>
            <a:off x="110836" y="6511636"/>
            <a:ext cx="7661564" cy="369332"/>
          </a:xfrm>
          <a:prstGeom prst="rect">
            <a:avLst/>
          </a:prstGeom>
          <a:noFill/>
        </p:spPr>
        <p:txBody>
          <a:bodyPr wrap="square" rtlCol="0">
            <a:spAutoFit/>
          </a:bodyPr>
          <a:lstStyle/>
          <a:p>
            <a:r>
              <a:rPr lang="en-CA" dirty="0" smtClean="0">
                <a:hlinkClick r:id="rId2"/>
              </a:rPr>
              <a:t>https://developer.android.com/training/basics/intents/sending</a:t>
            </a:r>
            <a:endParaRPr lang="en-CA" dirty="0"/>
          </a:p>
        </p:txBody>
      </p:sp>
      <p:pic>
        <p:nvPicPr>
          <p:cNvPr id="6" name="Picture 5"/>
          <p:cNvPicPr>
            <a:picLocks noChangeAspect="1"/>
          </p:cNvPicPr>
          <p:nvPr/>
        </p:nvPicPr>
        <p:blipFill>
          <a:blip r:embed="rId3"/>
          <a:stretch>
            <a:fillRect/>
          </a:stretch>
        </p:blipFill>
        <p:spPr>
          <a:xfrm>
            <a:off x="1123950" y="4364181"/>
            <a:ext cx="10336698" cy="1440873"/>
          </a:xfrm>
          <a:prstGeom prst="rect">
            <a:avLst/>
          </a:prstGeom>
        </p:spPr>
      </p:pic>
    </p:spTree>
    <p:extLst>
      <p:ext uri="{BB962C8B-B14F-4D97-AF65-F5344CB8AC3E}">
        <p14:creationId xmlns:p14="http://schemas.microsoft.com/office/powerpoint/2010/main" val="249748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Start an activity with the intent</a:t>
            </a:r>
            <a:endParaRPr lang="en-CA" dirty="0"/>
          </a:p>
        </p:txBody>
      </p:sp>
      <p:sp>
        <p:nvSpPr>
          <p:cNvPr id="3" name="Content Placeholder 2"/>
          <p:cNvSpPr>
            <a:spLocks noGrp="1"/>
          </p:cNvSpPr>
          <p:nvPr>
            <p:ph idx="1"/>
          </p:nvPr>
        </p:nvSpPr>
        <p:spPr>
          <a:xfrm>
            <a:off x="838200" y="1825625"/>
            <a:ext cx="10515600" cy="1147174"/>
          </a:xfrm>
        </p:spPr>
        <p:txBody>
          <a:bodyPr>
            <a:normAutofit fontScale="92500" lnSpcReduction="20000"/>
          </a:bodyPr>
          <a:lstStyle/>
          <a:p>
            <a:r>
              <a:rPr lang="en-CA" dirty="0" smtClean="0"/>
              <a:t>Use </a:t>
            </a:r>
            <a:r>
              <a:rPr lang="en-CA" dirty="0" err="1" smtClean="0"/>
              <a:t>startActivity</a:t>
            </a:r>
            <a:r>
              <a:rPr lang="en-CA" dirty="0" smtClean="0"/>
              <a:t>(intent) to start an activity with an intent</a:t>
            </a:r>
          </a:p>
          <a:p>
            <a:r>
              <a:rPr lang="en-CA" dirty="0" smtClean="0"/>
              <a:t>Complete example: create an intent to view a map, verify the app exists to handle the intent, and then start it</a:t>
            </a:r>
            <a:endParaRPr lang="en-CA" dirty="0"/>
          </a:p>
        </p:txBody>
      </p:sp>
      <p:sp>
        <p:nvSpPr>
          <p:cNvPr id="4" name="TextBox 3"/>
          <p:cNvSpPr txBox="1"/>
          <p:nvPr/>
        </p:nvSpPr>
        <p:spPr>
          <a:xfrm>
            <a:off x="110836" y="6511636"/>
            <a:ext cx="7661564" cy="369332"/>
          </a:xfrm>
          <a:prstGeom prst="rect">
            <a:avLst/>
          </a:prstGeom>
          <a:noFill/>
        </p:spPr>
        <p:txBody>
          <a:bodyPr wrap="square" rtlCol="0">
            <a:spAutoFit/>
          </a:bodyPr>
          <a:lstStyle/>
          <a:p>
            <a:r>
              <a:rPr lang="en-CA" dirty="0" smtClean="0">
                <a:hlinkClick r:id="rId2"/>
              </a:rPr>
              <a:t>https://developer.android.com/training/basics/intents/sending</a:t>
            </a:r>
            <a:endParaRPr lang="en-CA" dirty="0"/>
          </a:p>
        </p:txBody>
      </p:sp>
      <p:pic>
        <p:nvPicPr>
          <p:cNvPr id="5" name="Picture 4"/>
          <p:cNvPicPr>
            <a:picLocks noChangeAspect="1"/>
          </p:cNvPicPr>
          <p:nvPr/>
        </p:nvPicPr>
        <p:blipFill>
          <a:blip r:embed="rId3"/>
          <a:stretch>
            <a:fillRect/>
          </a:stretch>
        </p:blipFill>
        <p:spPr>
          <a:xfrm>
            <a:off x="838200" y="3015080"/>
            <a:ext cx="9940636" cy="3454275"/>
          </a:xfrm>
          <a:prstGeom prst="rect">
            <a:avLst/>
          </a:prstGeom>
        </p:spPr>
      </p:pic>
    </p:spTree>
    <p:extLst>
      <p:ext uri="{BB962C8B-B14F-4D97-AF65-F5344CB8AC3E}">
        <p14:creationId xmlns:p14="http://schemas.microsoft.com/office/powerpoint/2010/main" val="299025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Showing an app chooser</a:t>
            </a:r>
            <a:endParaRPr lang="en-CA" dirty="0"/>
          </a:p>
        </p:txBody>
      </p:sp>
      <p:sp>
        <p:nvSpPr>
          <p:cNvPr id="3" name="Content Placeholder 2"/>
          <p:cNvSpPr>
            <a:spLocks noGrp="1"/>
          </p:cNvSpPr>
          <p:nvPr>
            <p:ph idx="1"/>
          </p:nvPr>
        </p:nvSpPr>
        <p:spPr>
          <a:xfrm>
            <a:off x="838200" y="1825625"/>
            <a:ext cx="7626927" cy="2341563"/>
          </a:xfrm>
        </p:spPr>
        <p:txBody>
          <a:bodyPr>
            <a:normAutofit fontScale="70000" lnSpcReduction="20000"/>
          </a:bodyPr>
          <a:lstStyle/>
          <a:p>
            <a:r>
              <a:rPr lang="en-CA" dirty="0" smtClean="0"/>
              <a:t>When you pass your intent to </a:t>
            </a:r>
            <a:r>
              <a:rPr lang="en-CA" dirty="0" err="1" smtClean="0"/>
              <a:t>startActivity</a:t>
            </a:r>
            <a:r>
              <a:rPr lang="en-CA" dirty="0" smtClean="0"/>
              <a:t>(), if there is more than one app capable of serving the intent, the user will be prompted with a selection screen (app chooser).</a:t>
            </a:r>
          </a:p>
          <a:p>
            <a:r>
              <a:rPr lang="en-CA" dirty="0" smtClean="0"/>
              <a:t>The app chooser will allow the user to select a default option to perform the action using the same app every time (and not be prompted by the app chooser on subsequent intent firings)</a:t>
            </a:r>
          </a:p>
          <a:p>
            <a:r>
              <a:rPr lang="en-CA" dirty="0" smtClean="0"/>
              <a:t>However, you can also force the chooser to start up on every call to </a:t>
            </a:r>
            <a:r>
              <a:rPr lang="en-CA" dirty="0" err="1" smtClean="0"/>
              <a:t>startActivity</a:t>
            </a:r>
            <a:r>
              <a:rPr lang="en-CA" dirty="0" smtClean="0"/>
              <a:t>, if you want to remove the option of selecting a default app</a:t>
            </a:r>
            <a:endParaRPr lang="en-CA" dirty="0"/>
          </a:p>
        </p:txBody>
      </p:sp>
      <p:sp>
        <p:nvSpPr>
          <p:cNvPr id="4" name="TextBox 3"/>
          <p:cNvSpPr txBox="1"/>
          <p:nvPr/>
        </p:nvSpPr>
        <p:spPr>
          <a:xfrm>
            <a:off x="110836" y="6511636"/>
            <a:ext cx="7661564" cy="369332"/>
          </a:xfrm>
          <a:prstGeom prst="rect">
            <a:avLst/>
          </a:prstGeom>
          <a:noFill/>
        </p:spPr>
        <p:txBody>
          <a:bodyPr wrap="square" rtlCol="0">
            <a:spAutoFit/>
          </a:bodyPr>
          <a:lstStyle/>
          <a:p>
            <a:r>
              <a:rPr lang="en-CA" dirty="0" smtClean="0">
                <a:hlinkClick r:id="rId2"/>
              </a:rPr>
              <a:t>https://developer.android.com/training/basics/intents/sending</a:t>
            </a:r>
            <a:endParaRPr lang="en-CA" dirty="0"/>
          </a:p>
        </p:txBody>
      </p:sp>
      <p:pic>
        <p:nvPicPr>
          <p:cNvPr id="1026" name="Picture 2" descr="https://developer.android.com/images/training/basics/intent-choo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7299" y="586797"/>
            <a:ext cx="2857500" cy="571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2825461" y="3924299"/>
            <a:ext cx="5362575" cy="2476500"/>
          </a:xfrm>
          <a:prstGeom prst="rect">
            <a:avLst/>
          </a:prstGeom>
        </p:spPr>
      </p:pic>
    </p:spTree>
    <p:extLst>
      <p:ext uri="{BB962C8B-B14F-4D97-AF65-F5344CB8AC3E}">
        <p14:creationId xmlns:p14="http://schemas.microsoft.com/office/powerpoint/2010/main" val="35745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1480</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Interacting with other apps</vt:lpstr>
      <vt:lpstr>Interacting with other apps </vt:lpstr>
      <vt:lpstr>Sending the user to another app</vt:lpstr>
      <vt:lpstr>Building an implicit intent</vt:lpstr>
      <vt:lpstr>Adding extra data to implicit intent</vt:lpstr>
      <vt:lpstr>Extra data example 2: creating a calendar event</vt:lpstr>
      <vt:lpstr>Verify that an app can receive your intent</vt:lpstr>
      <vt:lpstr>Start an activity with the intent</vt:lpstr>
      <vt:lpstr>Showing an app chooser</vt:lpstr>
      <vt:lpstr>Getting a result from an activity</vt:lpstr>
      <vt:lpstr>Starting the activity (for result)</vt:lpstr>
      <vt:lpstr>Allowing other apps to start your activity</vt:lpstr>
      <vt:lpstr>Adding an intent filter</vt:lpstr>
      <vt:lpstr>Mutually exclusive actions</vt:lpstr>
      <vt:lpstr>Handling the intent in your activity</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Interacting with other apps</dc:title>
  <dc:creator>Russell Butler</dc:creator>
  <cp:lastModifiedBy>Russell Butler</cp:lastModifiedBy>
  <cp:revision>13</cp:revision>
  <dcterms:created xsi:type="dcterms:W3CDTF">2019-07-22T13:47:11Z</dcterms:created>
  <dcterms:modified xsi:type="dcterms:W3CDTF">2019-07-22T15:44:21Z</dcterms:modified>
</cp:coreProperties>
</file>