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24BE97D-F138-4E7E-BD17-FCD6A9203695}"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17363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4BE97D-F138-4E7E-BD17-FCD6A9203695}"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173313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4BE97D-F138-4E7E-BD17-FCD6A9203695}"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42813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4BE97D-F138-4E7E-BD17-FCD6A9203695}"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404673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4BE97D-F138-4E7E-BD17-FCD6A9203695}" type="datetimeFigureOut">
              <a:rPr lang="en-CA" smtClean="0"/>
              <a:t>2019-07-17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339988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24BE97D-F138-4E7E-BD17-FCD6A9203695}" type="datetimeFigureOut">
              <a:rPr lang="en-CA" smtClean="0"/>
              <a:t>2019-07-17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370223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24BE97D-F138-4E7E-BD17-FCD6A9203695}" type="datetimeFigureOut">
              <a:rPr lang="en-CA" smtClean="0"/>
              <a:t>2019-07-17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265778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24BE97D-F138-4E7E-BD17-FCD6A9203695}" type="datetimeFigureOut">
              <a:rPr lang="en-CA" smtClean="0"/>
              <a:t>2019-07-17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83312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BE97D-F138-4E7E-BD17-FCD6A9203695}" type="datetimeFigureOut">
              <a:rPr lang="en-CA" smtClean="0"/>
              <a:t>2019-07-17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136093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4BE97D-F138-4E7E-BD17-FCD6A9203695}" type="datetimeFigureOut">
              <a:rPr lang="en-CA" smtClean="0"/>
              <a:t>2019-07-17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27969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4BE97D-F138-4E7E-BD17-FCD6A9203695}" type="datetimeFigureOut">
              <a:rPr lang="en-CA" smtClean="0"/>
              <a:t>2019-07-17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31EE68-0EAC-4815-AC46-BCFFFC4F7AF2}" type="slidenum">
              <a:rPr lang="en-CA" smtClean="0"/>
              <a:t>‹#›</a:t>
            </a:fld>
            <a:endParaRPr lang="en-CA"/>
          </a:p>
        </p:txBody>
      </p:sp>
    </p:spTree>
    <p:extLst>
      <p:ext uri="{BB962C8B-B14F-4D97-AF65-F5344CB8AC3E}">
        <p14:creationId xmlns:p14="http://schemas.microsoft.com/office/powerpoint/2010/main" val="232269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BE97D-F138-4E7E-BD17-FCD6A9203695}" type="datetimeFigureOut">
              <a:rPr lang="en-CA" smtClean="0"/>
              <a:t>2019-07-17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1EE68-0EAC-4815-AC46-BCFFFC4F7AF2}" type="slidenum">
              <a:rPr lang="en-CA" smtClean="0"/>
              <a:t>‹#›</a:t>
            </a:fld>
            <a:endParaRPr lang="en-CA"/>
          </a:p>
        </p:txBody>
      </p:sp>
    </p:spTree>
    <p:extLst>
      <p:ext uri="{BB962C8B-B14F-4D97-AF65-F5344CB8AC3E}">
        <p14:creationId xmlns:p14="http://schemas.microsoft.com/office/powerpoint/2010/main" val="170224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senix.org/legacy/event/sec11/tech/full_papers/Felt.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ource.android.com/security/overview/kernel-securit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ource.android.com/security/app-sandbo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reecomputerbooks.com/books/The_SELinux_Notebook-4th_Edition.pdf" TargetMode="External"/><Relationship Id="rId2" Type="http://schemas.openxmlformats.org/officeDocument/2006/relationships/hyperlink" Target="https://source.android.com/security/selinux/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training/articles/security-ti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72404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developer security tips: </a:t>
            </a:r>
            <a:r>
              <a:rPr lang="en-CA" b="1" dirty="0" smtClean="0"/>
              <a:t>permissions</a:t>
            </a:r>
            <a:endParaRPr lang="en-CA" b="1" dirty="0"/>
          </a:p>
        </p:txBody>
      </p:sp>
      <p:sp>
        <p:nvSpPr>
          <p:cNvPr id="3" name="Content Placeholder 2"/>
          <p:cNvSpPr>
            <a:spLocks noGrp="1"/>
          </p:cNvSpPr>
          <p:nvPr>
            <p:ph idx="1"/>
          </p:nvPr>
        </p:nvSpPr>
        <p:spPr>
          <a:xfrm>
            <a:off x="838200" y="1825625"/>
            <a:ext cx="10515600" cy="4496798"/>
          </a:xfrm>
        </p:spPr>
        <p:txBody>
          <a:bodyPr>
            <a:normAutofit fontScale="85000" lnSpcReduction="20000"/>
          </a:bodyPr>
          <a:lstStyle/>
          <a:p>
            <a:r>
              <a:rPr lang="en-CA" dirty="0" smtClean="0"/>
              <a:t>Due to Android Application Sandbox resources and data can only be shared between apps by explicit permission declaration (including access to devices such as the camera)</a:t>
            </a:r>
          </a:p>
          <a:p>
            <a:r>
              <a:rPr lang="en-CA" dirty="0" smtClean="0"/>
              <a:t>Requesting permissions: </a:t>
            </a:r>
            <a:r>
              <a:rPr lang="en-CA" b="1" dirty="0" smtClean="0"/>
              <a:t>minimize the number of permissions your app requires. </a:t>
            </a:r>
            <a:r>
              <a:rPr lang="en-CA" dirty="0" smtClean="0"/>
              <a:t>This reduces the risk of inadvertent misuse, increases user adoption, and makes your app less vulnerable. Declare necessary features with </a:t>
            </a:r>
            <a:r>
              <a:rPr lang="en-CA" dirty="0" smtClean="0">
                <a:solidFill>
                  <a:srgbClr val="0070C0"/>
                </a:solidFill>
              </a:rPr>
              <a:t>&lt;uses-feature&gt; </a:t>
            </a:r>
            <a:r>
              <a:rPr lang="en-CA" dirty="0" smtClean="0"/>
              <a:t>element in the manifest</a:t>
            </a:r>
          </a:p>
          <a:p>
            <a:r>
              <a:rPr lang="en-CA" b="1" dirty="0" smtClean="0"/>
              <a:t>If possible, don’t request any permission </a:t>
            </a:r>
            <a:r>
              <a:rPr lang="en-CA" dirty="0" smtClean="0"/>
              <a:t>(use internal vs external storage, </a:t>
            </a:r>
            <a:r>
              <a:rPr lang="en-CA" dirty="0" err="1" smtClean="0"/>
              <a:t>etc</a:t>
            </a:r>
            <a:r>
              <a:rPr lang="en-CA" dirty="0" smtClean="0"/>
              <a:t>)</a:t>
            </a:r>
          </a:p>
          <a:p>
            <a:r>
              <a:rPr lang="en-CA" b="1" dirty="0" smtClean="0"/>
              <a:t>Use access controls rather than user-confirmed permissions</a:t>
            </a:r>
            <a:r>
              <a:rPr lang="en-CA" dirty="0" smtClean="0"/>
              <a:t>, because user-confirmation is confusing and reduces user adoption</a:t>
            </a:r>
          </a:p>
          <a:p>
            <a:r>
              <a:rPr lang="en-CA" b="1" dirty="0" smtClean="0"/>
              <a:t>Do not leak permission-protected data. </a:t>
            </a:r>
            <a:r>
              <a:rPr lang="en-CA" dirty="0" smtClean="0"/>
              <a:t>This occurs when your app exposes data over IPC that is available because only your app has permission to access that data, and the clients of your app’s IPC interface may not have the same data-access permissions. (</a:t>
            </a:r>
            <a:r>
              <a:rPr lang="en-CA" i="1" dirty="0" smtClean="0"/>
              <a:t>see link below for details on frequency and effects of these attacks</a:t>
            </a:r>
            <a:r>
              <a:rPr lang="en-CA" dirty="0" smtClean="0"/>
              <a:t>)</a:t>
            </a:r>
            <a:endParaRPr lang="en-CA" dirty="0"/>
          </a:p>
        </p:txBody>
      </p:sp>
      <p:sp>
        <p:nvSpPr>
          <p:cNvPr id="5" name="TextBox 4"/>
          <p:cNvSpPr txBox="1"/>
          <p:nvPr/>
        </p:nvSpPr>
        <p:spPr>
          <a:xfrm>
            <a:off x="2677886" y="6488668"/>
            <a:ext cx="9862457" cy="369332"/>
          </a:xfrm>
          <a:prstGeom prst="rect">
            <a:avLst/>
          </a:prstGeom>
          <a:noFill/>
        </p:spPr>
        <p:txBody>
          <a:bodyPr wrap="square" rtlCol="0">
            <a:spAutoFit/>
          </a:bodyPr>
          <a:lstStyle/>
          <a:p>
            <a:r>
              <a:rPr lang="en-CA" dirty="0" smtClean="0"/>
              <a:t>Permission re-delegation: </a:t>
            </a:r>
            <a:r>
              <a:rPr lang="en-CA" dirty="0">
                <a:hlinkClick r:id="rId2"/>
              </a:rPr>
              <a:t>https://www.usenix.org/legacy/event/sec11/tech/full_papers/Felt.pdf</a:t>
            </a:r>
            <a:endParaRPr lang="en-CA" dirty="0"/>
          </a:p>
        </p:txBody>
      </p:sp>
    </p:spTree>
    <p:extLst>
      <p:ext uri="{BB962C8B-B14F-4D97-AF65-F5344CB8AC3E}">
        <p14:creationId xmlns:p14="http://schemas.microsoft.com/office/powerpoint/2010/main" val="404524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developer security tips: </a:t>
            </a:r>
            <a:r>
              <a:rPr lang="en-CA" b="1" dirty="0" smtClean="0"/>
              <a:t>networking</a:t>
            </a:r>
            <a:endParaRPr lang="en-CA" b="1" dirty="0"/>
          </a:p>
        </p:txBody>
      </p:sp>
      <p:sp>
        <p:nvSpPr>
          <p:cNvPr id="3" name="Content Placeholder 2"/>
          <p:cNvSpPr>
            <a:spLocks noGrp="1"/>
          </p:cNvSpPr>
          <p:nvPr>
            <p:ph idx="1"/>
          </p:nvPr>
        </p:nvSpPr>
        <p:spPr/>
        <p:txBody>
          <a:bodyPr/>
          <a:lstStyle/>
          <a:p>
            <a:r>
              <a:rPr lang="en-CA" dirty="0" smtClean="0"/>
              <a:t>Network transactions inherently risky because they involve transmitting data private to the user</a:t>
            </a:r>
          </a:p>
          <a:p>
            <a:r>
              <a:rPr lang="en-CA" dirty="0" smtClean="0"/>
              <a:t>Use IP networking: HTTPS over HTTP whenever it is supported on the server, because mobile devices are often connected to unsecured </a:t>
            </a:r>
            <a:r>
              <a:rPr lang="en-CA" dirty="0" err="1" smtClean="0"/>
              <a:t>wifi</a:t>
            </a:r>
            <a:r>
              <a:rPr lang="en-CA" dirty="0" smtClean="0"/>
              <a:t> hotspots. Use </a:t>
            </a:r>
            <a:r>
              <a:rPr lang="en-CA" dirty="0" err="1" smtClean="0">
                <a:solidFill>
                  <a:srgbClr val="0070C0"/>
                </a:solidFill>
              </a:rPr>
              <a:t>SSLSocket</a:t>
            </a:r>
            <a:r>
              <a:rPr lang="en-CA" dirty="0" smtClean="0"/>
              <a:t> class implements authenticated, encrypted socket-level communication.</a:t>
            </a:r>
          </a:p>
          <a:p>
            <a:r>
              <a:rPr lang="en-CA" dirty="0" smtClean="0"/>
              <a:t>Do not use </a:t>
            </a:r>
            <a:r>
              <a:rPr lang="en-CA" dirty="0" smtClean="0">
                <a:solidFill>
                  <a:srgbClr val="0070C0"/>
                </a:solidFill>
              </a:rPr>
              <a:t>localhost</a:t>
            </a:r>
            <a:r>
              <a:rPr lang="en-CA" dirty="0" smtClean="0"/>
              <a:t> network ports for handling sensitive IPC, as these interfaces are accessible by other apps on the device</a:t>
            </a:r>
            <a:endParaRPr lang="en-CA" dirty="0"/>
          </a:p>
        </p:txBody>
      </p:sp>
    </p:spTree>
    <p:extLst>
      <p:ext uri="{BB962C8B-B14F-4D97-AF65-F5344CB8AC3E}">
        <p14:creationId xmlns:p14="http://schemas.microsoft.com/office/powerpoint/2010/main" val="119760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developer security tips: </a:t>
            </a:r>
            <a:r>
              <a:rPr lang="en-CA" b="1" dirty="0" smtClean="0"/>
              <a:t>input validation</a:t>
            </a:r>
            <a:endParaRPr lang="en-CA" b="1" dirty="0"/>
          </a:p>
        </p:txBody>
      </p:sp>
      <p:sp>
        <p:nvSpPr>
          <p:cNvPr id="3" name="Content Placeholder 2"/>
          <p:cNvSpPr>
            <a:spLocks noGrp="1"/>
          </p:cNvSpPr>
          <p:nvPr>
            <p:ph idx="1"/>
          </p:nvPr>
        </p:nvSpPr>
        <p:spPr/>
        <p:txBody>
          <a:bodyPr/>
          <a:lstStyle/>
          <a:p>
            <a:r>
              <a:rPr lang="en-CA" dirty="0" smtClean="0"/>
              <a:t>Insufficient input validation is one of the most common security problems affecting applications, regardless of platform. Android has platform-level countermeasures that reduce exposure of applications to input validation issues.</a:t>
            </a:r>
            <a:endParaRPr lang="en-CA" dirty="0"/>
          </a:p>
        </p:txBody>
      </p:sp>
    </p:spTree>
    <p:extLst>
      <p:ext uri="{BB962C8B-B14F-4D97-AF65-F5344CB8AC3E}">
        <p14:creationId xmlns:p14="http://schemas.microsoft.com/office/powerpoint/2010/main" val="276993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Platform architecture</a:t>
            </a:r>
            <a:endParaRPr lang="en-CA" dirty="0"/>
          </a:p>
        </p:txBody>
      </p:sp>
      <p:sp>
        <p:nvSpPr>
          <p:cNvPr id="3" name="Content Placeholder 2"/>
          <p:cNvSpPr>
            <a:spLocks noGrp="1"/>
          </p:cNvSpPr>
          <p:nvPr>
            <p:ph idx="1"/>
          </p:nvPr>
        </p:nvSpPr>
        <p:spPr>
          <a:xfrm>
            <a:off x="838200" y="1797916"/>
            <a:ext cx="6186055" cy="4351338"/>
          </a:xfrm>
        </p:spPr>
        <p:txBody>
          <a:bodyPr/>
          <a:lstStyle/>
          <a:p>
            <a:r>
              <a:rPr lang="en-CA" dirty="0" smtClean="0"/>
              <a:t>Android is an open source, </a:t>
            </a:r>
            <a:r>
              <a:rPr lang="en-CA" dirty="0" err="1" smtClean="0"/>
              <a:t>linux</a:t>
            </a:r>
            <a:r>
              <a:rPr lang="en-CA" dirty="0" smtClean="0"/>
              <a:t> based software stack created for a wide array of devices and form factors. </a:t>
            </a:r>
          </a:p>
          <a:p>
            <a:r>
              <a:rPr lang="en-CA" b="1" dirty="0" smtClean="0">
                <a:solidFill>
                  <a:srgbClr val="FF0000"/>
                </a:solidFill>
              </a:rPr>
              <a:t>Linux kernel</a:t>
            </a:r>
          </a:p>
          <a:p>
            <a:r>
              <a:rPr lang="en-CA" b="1" dirty="0" smtClean="0">
                <a:solidFill>
                  <a:srgbClr val="24B9C0"/>
                </a:solidFill>
              </a:rPr>
              <a:t>Hardware abstraction layer (HAL)</a:t>
            </a:r>
          </a:p>
          <a:p>
            <a:r>
              <a:rPr lang="en-CA" b="1" dirty="0" smtClean="0">
                <a:solidFill>
                  <a:srgbClr val="FFC000"/>
                </a:solidFill>
              </a:rPr>
              <a:t>Android runtime, </a:t>
            </a:r>
            <a:r>
              <a:rPr lang="en-CA" b="1" dirty="0" smtClean="0">
                <a:solidFill>
                  <a:srgbClr val="7030A0"/>
                </a:solidFill>
              </a:rPr>
              <a:t>Native C/C++ libs</a:t>
            </a:r>
          </a:p>
          <a:p>
            <a:r>
              <a:rPr lang="en-CA" b="1" dirty="0" smtClean="0">
                <a:solidFill>
                  <a:schemeClr val="accent6"/>
                </a:solidFill>
              </a:rPr>
              <a:t>Java API framework</a:t>
            </a:r>
          </a:p>
          <a:p>
            <a:r>
              <a:rPr lang="en-CA" b="1" dirty="0" smtClean="0">
                <a:solidFill>
                  <a:srgbClr val="0070C0"/>
                </a:solidFill>
              </a:rPr>
              <a:t>System apps</a:t>
            </a:r>
          </a:p>
        </p:txBody>
      </p:sp>
      <p:pic>
        <p:nvPicPr>
          <p:cNvPr id="2050" name="Picture 2" descr="The Android software st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4751" y="1"/>
            <a:ext cx="465724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8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FF0000"/>
                </a:solidFill>
              </a:rPr>
              <a:t>Linux kernel</a:t>
            </a:r>
            <a:endParaRPr lang="en-CA"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CA" dirty="0" smtClean="0"/>
              <a:t>Foundation of the Android platform</a:t>
            </a:r>
          </a:p>
          <a:p>
            <a:r>
              <a:rPr lang="en-CA" dirty="0" smtClean="0"/>
              <a:t>Android Runtime (ART) relies on Linux kernel for underlying functionalities such as threading and low-level memory management</a:t>
            </a:r>
          </a:p>
          <a:p>
            <a:r>
              <a:rPr lang="en-CA" dirty="0" smtClean="0"/>
              <a:t>Allows Android to take advantage of key security features</a:t>
            </a:r>
          </a:p>
          <a:p>
            <a:pPr lvl="1"/>
            <a:r>
              <a:rPr lang="en-CA" dirty="0"/>
              <a:t>Linux is a stable and secure kernel trusted by corporations and security </a:t>
            </a:r>
            <a:r>
              <a:rPr lang="en-CA" dirty="0" smtClean="0"/>
              <a:t>pros</a:t>
            </a:r>
          </a:p>
          <a:p>
            <a:pPr lvl="1"/>
            <a:r>
              <a:rPr lang="en-CA" dirty="0" smtClean="0"/>
              <a:t>Secure inter-process communication (IPC) enables secure communication between applications running in different processes</a:t>
            </a:r>
          </a:p>
          <a:p>
            <a:pPr lvl="1"/>
            <a:r>
              <a:rPr lang="en-CA" dirty="0" smtClean="0"/>
              <a:t>Linux kernel provides: </a:t>
            </a:r>
          </a:p>
          <a:p>
            <a:pPr lvl="2"/>
            <a:r>
              <a:rPr lang="en-CA" dirty="0" smtClean="0"/>
              <a:t>User-based permissions model</a:t>
            </a:r>
          </a:p>
          <a:p>
            <a:pPr lvl="2"/>
            <a:r>
              <a:rPr lang="en-CA" dirty="0" smtClean="0"/>
              <a:t>Process isolation</a:t>
            </a:r>
          </a:p>
          <a:p>
            <a:pPr lvl="2"/>
            <a:r>
              <a:rPr lang="en-CA" dirty="0" smtClean="0"/>
              <a:t>Extensible mechanism for secure IPC</a:t>
            </a:r>
          </a:p>
          <a:p>
            <a:pPr lvl="2"/>
            <a:r>
              <a:rPr lang="en-CA" dirty="0" smtClean="0"/>
              <a:t>The ability to remove unnecessary and potentially insecure parts of kernel</a:t>
            </a:r>
          </a:p>
          <a:p>
            <a:r>
              <a:rPr lang="en-CA" dirty="0" smtClean="0"/>
              <a:t>Allows manufacturers to develop hardware drivers for a well-known kernel</a:t>
            </a:r>
            <a:endParaRPr lang="en-CA" dirty="0"/>
          </a:p>
        </p:txBody>
      </p:sp>
      <p:sp>
        <p:nvSpPr>
          <p:cNvPr id="4" name="TextBox 3"/>
          <p:cNvSpPr txBox="1"/>
          <p:nvPr/>
        </p:nvSpPr>
        <p:spPr>
          <a:xfrm>
            <a:off x="5250873" y="6488668"/>
            <a:ext cx="6816436" cy="369332"/>
          </a:xfrm>
          <a:prstGeom prst="rect">
            <a:avLst/>
          </a:prstGeom>
          <a:noFill/>
        </p:spPr>
        <p:txBody>
          <a:bodyPr wrap="square" rtlCol="0">
            <a:spAutoFit/>
          </a:bodyPr>
          <a:lstStyle/>
          <a:p>
            <a:r>
              <a:rPr lang="en-CA" dirty="0">
                <a:hlinkClick r:id="rId2"/>
              </a:rPr>
              <a:t>https://source.android.com/security/overview/kernel-security.html</a:t>
            </a:r>
            <a:endParaRPr lang="en-CA" dirty="0"/>
          </a:p>
        </p:txBody>
      </p:sp>
    </p:spTree>
    <p:extLst>
      <p:ext uri="{BB962C8B-B14F-4D97-AF65-F5344CB8AC3E}">
        <p14:creationId xmlns:p14="http://schemas.microsoft.com/office/powerpoint/2010/main" val="26406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Linux kernel is a multi-user operating system</a:t>
            </a:r>
            <a:endParaRPr lang="en-CA" b="1" dirty="0"/>
          </a:p>
        </p:txBody>
      </p:sp>
      <p:sp>
        <p:nvSpPr>
          <p:cNvPr id="3" name="Content Placeholder 2"/>
          <p:cNvSpPr>
            <a:spLocks noGrp="1"/>
          </p:cNvSpPr>
          <p:nvPr>
            <p:ph idx="1"/>
          </p:nvPr>
        </p:nvSpPr>
        <p:spPr/>
        <p:txBody>
          <a:bodyPr/>
          <a:lstStyle/>
          <a:p>
            <a:r>
              <a:rPr lang="en-CA" dirty="0" smtClean="0"/>
              <a:t>Fundamental security objective of Linux kernel is to isolate user resources from each other</a:t>
            </a:r>
          </a:p>
          <a:p>
            <a:r>
              <a:rPr lang="en-CA" dirty="0" smtClean="0"/>
              <a:t>The Linux security philosophy is to protect user resources from one another:</a:t>
            </a:r>
          </a:p>
          <a:p>
            <a:pPr lvl="1"/>
            <a:r>
              <a:rPr lang="en-CA" dirty="0" smtClean="0"/>
              <a:t>Prevent user A from reading user B’s files</a:t>
            </a:r>
          </a:p>
          <a:p>
            <a:pPr lvl="1"/>
            <a:r>
              <a:rPr lang="en-CA" dirty="0" smtClean="0"/>
              <a:t>Ensure user A does not exhaust user B’s memory or CPU resources</a:t>
            </a:r>
          </a:p>
          <a:p>
            <a:pPr lvl="1"/>
            <a:r>
              <a:rPr lang="en-CA" dirty="0" smtClean="0"/>
              <a:t>Ensure user A does not monopolize user B’s devices (GPS, phone, </a:t>
            </a:r>
            <a:r>
              <a:rPr lang="en-CA" dirty="0" err="1" smtClean="0"/>
              <a:t>etc</a:t>
            </a:r>
            <a:r>
              <a:rPr lang="en-CA" dirty="0" smtClean="0"/>
              <a:t>)</a:t>
            </a:r>
          </a:p>
          <a:p>
            <a:r>
              <a:rPr lang="en-CA" dirty="0" smtClean="0"/>
              <a:t>Enforced by the </a:t>
            </a:r>
            <a:r>
              <a:rPr lang="en-CA" dirty="0"/>
              <a:t>A</a:t>
            </a:r>
            <a:r>
              <a:rPr lang="en-CA" dirty="0" smtClean="0"/>
              <a:t>pplication </a:t>
            </a:r>
            <a:r>
              <a:rPr lang="en-CA" dirty="0"/>
              <a:t>S</a:t>
            </a:r>
            <a:r>
              <a:rPr lang="en-CA" dirty="0" smtClean="0"/>
              <a:t>andbox</a:t>
            </a:r>
          </a:p>
          <a:p>
            <a:endParaRPr lang="en-CA" dirty="0" smtClean="0"/>
          </a:p>
        </p:txBody>
      </p:sp>
    </p:spTree>
    <p:extLst>
      <p:ext uri="{BB962C8B-B14F-4D97-AF65-F5344CB8AC3E}">
        <p14:creationId xmlns:p14="http://schemas.microsoft.com/office/powerpoint/2010/main" val="252102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Android’s Application Sandbox</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Each Android app is assigned a unique user ID (UID) and runs in its own process</a:t>
            </a:r>
          </a:p>
          <a:p>
            <a:r>
              <a:rPr lang="en-CA" dirty="0" smtClean="0"/>
              <a:t>The UID is used by Android to set up a kernel-level Application Sandbox. </a:t>
            </a:r>
          </a:p>
          <a:p>
            <a:r>
              <a:rPr lang="en-CA" dirty="0" smtClean="0"/>
              <a:t>Linux Kernel enforces security between apps and the system at the process level through standard Linux facilities (</a:t>
            </a:r>
            <a:r>
              <a:rPr lang="fr-CA" dirty="0" smtClean="0"/>
              <a:t>user and group </a:t>
            </a:r>
            <a:r>
              <a:rPr lang="fr-CA" dirty="0" err="1" smtClean="0"/>
              <a:t>IDs</a:t>
            </a:r>
            <a:r>
              <a:rPr lang="fr-CA" dirty="0" smtClean="0"/>
              <a:t>)	</a:t>
            </a:r>
          </a:p>
          <a:p>
            <a:r>
              <a:rPr lang="fr-CA" dirty="0" smtClean="0"/>
              <a:t>By default, </a:t>
            </a:r>
            <a:r>
              <a:rPr lang="fr-CA" dirty="0" err="1" smtClean="0"/>
              <a:t>apps</a:t>
            </a:r>
            <a:r>
              <a:rPr lang="fr-CA" dirty="0" smtClean="0"/>
              <a:t> </a:t>
            </a:r>
            <a:r>
              <a:rPr lang="fr-CA" dirty="0" err="1" smtClean="0"/>
              <a:t>cannot</a:t>
            </a:r>
            <a:r>
              <a:rPr lang="fr-CA" dirty="0" smtClean="0"/>
              <a:t> </a:t>
            </a:r>
            <a:r>
              <a:rPr lang="fr-CA" dirty="0" err="1" smtClean="0"/>
              <a:t>interact</a:t>
            </a:r>
            <a:r>
              <a:rPr lang="fr-CA" dirty="0" smtClean="0"/>
              <a:t> </a:t>
            </a:r>
            <a:r>
              <a:rPr lang="en-CA" dirty="0" smtClean="0"/>
              <a:t>with each other and have limited access to the operating system</a:t>
            </a:r>
          </a:p>
          <a:p>
            <a:r>
              <a:rPr lang="en-CA" dirty="0" smtClean="0"/>
              <a:t>Example: user A tries to do something malicious, like read user B’s data, or dial the phone (which is a separate app), the Linux Kernel protects against this behavior because user A does not have the appropriate </a:t>
            </a:r>
            <a:r>
              <a:rPr lang="en-CA" dirty="0" err="1" smtClean="0"/>
              <a:t>priviledges</a:t>
            </a:r>
            <a:r>
              <a:rPr lang="en-CA" dirty="0" smtClean="0"/>
              <a:t> </a:t>
            </a:r>
          </a:p>
          <a:p>
            <a:r>
              <a:rPr lang="en-CA" dirty="0" smtClean="0"/>
              <a:t>Application Sandbox is based on decades-old UNIX-style user separate of processes and file permissions</a:t>
            </a:r>
          </a:p>
          <a:p>
            <a:r>
              <a:rPr lang="en-CA" dirty="0" smtClean="0"/>
              <a:t>Generally, to break out of the Application Sandbox in a properly configured device, one must compromise the security of the Linux Kernel</a:t>
            </a:r>
          </a:p>
          <a:p>
            <a:r>
              <a:rPr lang="en-CA" dirty="0" smtClean="0"/>
              <a:t>Don’t make app data world accessible, if you need to share files use a content provider or a common location on external storage</a:t>
            </a:r>
            <a:endParaRPr lang="en-CA" dirty="0"/>
          </a:p>
        </p:txBody>
      </p:sp>
      <p:sp>
        <p:nvSpPr>
          <p:cNvPr id="4" name="TextBox 3"/>
          <p:cNvSpPr txBox="1"/>
          <p:nvPr/>
        </p:nvSpPr>
        <p:spPr>
          <a:xfrm>
            <a:off x="5126182" y="6303818"/>
            <a:ext cx="6227618" cy="369332"/>
          </a:xfrm>
          <a:prstGeom prst="rect">
            <a:avLst/>
          </a:prstGeom>
          <a:noFill/>
        </p:spPr>
        <p:txBody>
          <a:bodyPr wrap="square" rtlCol="0">
            <a:spAutoFit/>
          </a:bodyPr>
          <a:lstStyle/>
          <a:p>
            <a:r>
              <a:rPr lang="en-CA" dirty="0">
                <a:hlinkClick r:id="rId2"/>
              </a:rPr>
              <a:t>https://source.android.com/security/app-sandbox</a:t>
            </a:r>
            <a:endParaRPr lang="en-CA" dirty="0"/>
          </a:p>
        </p:txBody>
      </p:sp>
    </p:spTree>
    <p:extLst>
      <p:ext uri="{BB962C8B-B14F-4D97-AF65-F5344CB8AC3E}">
        <p14:creationId xmlns:p14="http://schemas.microsoft.com/office/powerpoint/2010/main" val="242751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security features: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System partition: set to read-only, the System Partition contains Android’s kernel as well as the OS libraries, application runtime, application framework, and applications. </a:t>
            </a:r>
          </a:p>
          <a:p>
            <a:r>
              <a:rPr lang="en-CA" dirty="0"/>
              <a:t>safe </a:t>
            </a:r>
            <a:r>
              <a:rPr lang="en-CA" dirty="0" smtClean="0"/>
              <a:t>mode: loads the core system partition but not user applications, although these can be started manually</a:t>
            </a:r>
          </a:p>
          <a:p>
            <a:r>
              <a:rPr lang="en-CA" dirty="0" err="1" smtClean="0"/>
              <a:t>Filesystem</a:t>
            </a:r>
            <a:r>
              <a:rPr lang="en-CA" dirty="0" smtClean="0"/>
              <a:t> permissions: in UNIX-style environment, ensures that one user cannot read or alter another user’s files. In Android, each app runs as its own user, and unless the developer explicitly shares the apps files, they cannot be read or altered by another application.</a:t>
            </a:r>
          </a:p>
          <a:p>
            <a:r>
              <a:rPr lang="en-CA" dirty="0" smtClean="0"/>
              <a:t>Security-enhanced Linux: android uses security-enhanced Linux (</a:t>
            </a:r>
            <a:r>
              <a:rPr lang="en-CA" dirty="0" err="1" smtClean="0"/>
              <a:t>SELinux</a:t>
            </a:r>
            <a:r>
              <a:rPr lang="en-CA" dirty="0" smtClean="0"/>
              <a:t>) to apply access control policies and establish mandatory access control on processes</a:t>
            </a:r>
            <a:endParaRPr lang="en-CA" dirty="0"/>
          </a:p>
        </p:txBody>
      </p:sp>
    </p:spTree>
    <p:extLst>
      <p:ext uri="{BB962C8B-B14F-4D97-AF65-F5344CB8AC3E}">
        <p14:creationId xmlns:p14="http://schemas.microsoft.com/office/powerpoint/2010/main" val="368154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Security-Enhanced Linux </a:t>
            </a:r>
            <a:r>
              <a:rPr lang="en-CA" smtClean="0"/>
              <a:t>in Android</a:t>
            </a:r>
            <a:endParaRPr lang="en-CA"/>
          </a:p>
        </p:txBody>
      </p:sp>
      <p:sp>
        <p:nvSpPr>
          <p:cNvPr id="3" name="Content Placeholder 2"/>
          <p:cNvSpPr>
            <a:spLocks noGrp="1"/>
          </p:cNvSpPr>
          <p:nvPr>
            <p:ph idx="1"/>
          </p:nvPr>
        </p:nvSpPr>
        <p:spPr/>
        <p:txBody>
          <a:bodyPr>
            <a:normAutofit fontScale="70000" lnSpcReduction="20000"/>
          </a:bodyPr>
          <a:lstStyle/>
          <a:p>
            <a:r>
              <a:rPr lang="en-CA" dirty="0" smtClean="0"/>
              <a:t>Android uses Security-Enhanced Linux (</a:t>
            </a:r>
            <a:r>
              <a:rPr lang="en-CA" dirty="0" err="1" smtClean="0"/>
              <a:t>SELinux</a:t>
            </a:r>
            <a:r>
              <a:rPr lang="en-CA" dirty="0" smtClean="0"/>
              <a:t>) to enforce mandatory access control (MAC) over all processes, even those running with root/</a:t>
            </a:r>
            <a:r>
              <a:rPr lang="en-CA" dirty="0" err="1" smtClean="0"/>
              <a:t>superuser</a:t>
            </a:r>
            <a:r>
              <a:rPr lang="en-CA" dirty="0" smtClean="0"/>
              <a:t> privileges </a:t>
            </a:r>
            <a:endParaRPr lang="en-CA" dirty="0"/>
          </a:p>
          <a:p>
            <a:r>
              <a:rPr lang="en-CA" dirty="0" smtClean="0"/>
              <a:t>With </a:t>
            </a:r>
            <a:r>
              <a:rPr lang="en-CA" dirty="0" err="1" smtClean="0"/>
              <a:t>SELinux</a:t>
            </a:r>
            <a:r>
              <a:rPr lang="en-CA" dirty="0" smtClean="0"/>
              <a:t>, Android can:</a:t>
            </a:r>
          </a:p>
          <a:p>
            <a:pPr lvl="1"/>
            <a:r>
              <a:rPr lang="en-CA" i="1" dirty="0" smtClean="0"/>
              <a:t>Better protect and confine system services</a:t>
            </a:r>
          </a:p>
          <a:p>
            <a:pPr lvl="1"/>
            <a:r>
              <a:rPr lang="en-CA" i="1" dirty="0" smtClean="0"/>
              <a:t>Control access to application data and system logs</a:t>
            </a:r>
          </a:p>
          <a:p>
            <a:pPr lvl="1"/>
            <a:r>
              <a:rPr lang="en-CA" i="1" dirty="0" smtClean="0"/>
              <a:t>Reduce the effects of malicious software</a:t>
            </a:r>
          </a:p>
          <a:p>
            <a:pPr lvl="1"/>
            <a:r>
              <a:rPr lang="en-CA" i="1" dirty="0" smtClean="0"/>
              <a:t>Protect users from potential flaws in code on mobile devices</a:t>
            </a:r>
          </a:p>
          <a:p>
            <a:r>
              <a:rPr lang="en-CA" dirty="0" err="1" smtClean="0"/>
              <a:t>SELinux</a:t>
            </a:r>
            <a:r>
              <a:rPr lang="en-CA" dirty="0" smtClean="0"/>
              <a:t> operates on the principle of default denial: Anything not explicitly allowed is denied</a:t>
            </a:r>
          </a:p>
          <a:p>
            <a:r>
              <a:rPr lang="en-CA" dirty="0" err="1" smtClean="0"/>
              <a:t>SELinux</a:t>
            </a:r>
            <a:r>
              <a:rPr lang="en-CA" dirty="0" smtClean="0"/>
              <a:t> operates in two global modes:</a:t>
            </a:r>
          </a:p>
          <a:p>
            <a:pPr lvl="1"/>
            <a:r>
              <a:rPr lang="en-CA" dirty="0" smtClean="0"/>
              <a:t>Permissive mode – permission denials are logged but not enforced</a:t>
            </a:r>
          </a:p>
          <a:p>
            <a:pPr lvl="1"/>
            <a:r>
              <a:rPr lang="en-CA" dirty="0" smtClean="0"/>
              <a:t>Enforcing mode – permission denials are logged and enforced (Android uses this)</a:t>
            </a:r>
          </a:p>
          <a:p>
            <a:r>
              <a:rPr lang="en-CA" dirty="0" smtClean="0"/>
              <a:t>All attempted disallowed actions are prevented and attempted violations logged (Logcat)</a:t>
            </a:r>
          </a:p>
          <a:p>
            <a:r>
              <a:rPr lang="en-CA" dirty="0" err="1" smtClean="0"/>
              <a:t>SELinux</a:t>
            </a:r>
            <a:r>
              <a:rPr lang="en-CA" dirty="0" smtClean="0"/>
              <a:t> also supports per-domain permissive mode in which specific sets of processes (domains) can be made permissive while placing the rest of the system in global enforcing mode </a:t>
            </a:r>
          </a:p>
          <a:p>
            <a:endParaRPr lang="en-CA" dirty="0" smtClean="0"/>
          </a:p>
        </p:txBody>
      </p:sp>
      <p:sp>
        <p:nvSpPr>
          <p:cNvPr id="4" name="TextBox 3"/>
          <p:cNvSpPr txBox="1"/>
          <p:nvPr/>
        </p:nvSpPr>
        <p:spPr>
          <a:xfrm>
            <a:off x="5643154" y="6479176"/>
            <a:ext cx="6139543" cy="369332"/>
          </a:xfrm>
          <a:prstGeom prst="rect">
            <a:avLst/>
          </a:prstGeom>
          <a:noFill/>
        </p:spPr>
        <p:txBody>
          <a:bodyPr wrap="square" rtlCol="0">
            <a:spAutoFit/>
          </a:bodyPr>
          <a:lstStyle/>
          <a:p>
            <a:r>
              <a:rPr lang="en-CA" dirty="0">
                <a:hlinkClick r:id="rId2"/>
              </a:rPr>
              <a:t>https://source.android.com/security/selinux/index.html</a:t>
            </a:r>
            <a:endParaRPr lang="en-CA" dirty="0"/>
          </a:p>
        </p:txBody>
      </p:sp>
      <p:sp>
        <p:nvSpPr>
          <p:cNvPr id="5" name="TextBox 4"/>
          <p:cNvSpPr txBox="1"/>
          <p:nvPr/>
        </p:nvSpPr>
        <p:spPr>
          <a:xfrm>
            <a:off x="838199" y="5992297"/>
            <a:ext cx="10515601" cy="369332"/>
          </a:xfrm>
          <a:prstGeom prst="rect">
            <a:avLst/>
          </a:prstGeom>
          <a:noFill/>
        </p:spPr>
        <p:txBody>
          <a:bodyPr wrap="square" rtlCol="0">
            <a:spAutoFit/>
          </a:bodyPr>
          <a:lstStyle/>
          <a:p>
            <a:r>
              <a:rPr lang="en-CA" dirty="0" smtClean="0"/>
              <a:t>More info on </a:t>
            </a:r>
            <a:r>
              <a:rPr lang="en-CA" dirty="0" err="1" smtClean="0"/>
              <a:t>SELinux</a:t>
            </a:r>
            <a:r>
              <a:rPr lang="en-CA" dirty="0" smtClean="0"/>
              <a:t>: </a:t>
            </a:r>
            <a:r>
              <a:rPr lang="en-CA" dirty="0">
                <a:hlinkClick r:id="rId3"/>
              </a:rPr>
              <a:t>http://freecomputerbooks.com/books/The_SELinux_Notebook-4th_Edition.pdf</a:t>
            </a:r>
            <a:endParaRPr lang="en-CA" dirty="0"/>
          </a:p>
        </p:txBody>
      </p:sp>
    </p:spTree>
    <p:extLst>
      <p:ext uri="{BB962C8B-B14F-4D97-AF65-F5344CB8AC3E}">
        <p14:creationId xmlns:p14="http://schemas.microsoft.com/office/powerpoint/2010/main" val="211894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developer security tools</a:t>
            </a:r>
            <a:endParaRPr lang="en-CA" dirty="0"/>
          </a:p>
        </p:txBody>
      </p:sp>
      <p:sp>
        <p:nvSpPr>
          <p:cNvPr id="3" name="Content Placeholder 2"/>
          <p:cNvSpPr>
            <a:spLocks noGrp="1"/>
          </p:cNvSpPr>
          <p:nvPr>
            <p:ph idx="1"/>
          </p:nvPr>
        </p:nvSpPr>
        <p:spPr/>
        <p:txBody>
          <a:bodyPr>
            <a:normAutofit lnSpcReduction="10000"/>
          </a:bodyPr>
          <a:lstStyle/>
          <a:p>
            <a:r>
              <a:rPr lang="en-CA" dirty="0" smtClean="0"/>
              <a:t>Core security features:</a:t>
            </a:r>
          </a:p>
          <a:p>
            <a:pPr lvl="1"/>
            <a:r>
              <a:rPr lang="en-CA" b="1" dirty="0" smtClean="0"/>
              <a:t>Android Application Sandbox</a:t>
            </a:r>
            <a:r>
              <a:rPr lang="en-CA" dirty="0" smtClean="0"/>
              <a:t> isolates app data and execution from other apps</a:t>
            </a:r>
          </a:p>
          <a:p>
            <a:pPr lvl="1"/>
            <a:r>
              <a:rPr lang="en-CA" dirty="0" smtClean="0"/>
              <a:t>Application framework with </a:t>
            </a:r>
            <a:r>
              <a:rPr lang="en-CA" b="1" dirty="0" smtClean="0"/>
              <a:t>robust implementations of common security functionality </a:t>
            </a:r>
            <a:r>
              <a:rPr lang="en-CA" dirty="0" smtClean="0"/>
              <a:t>(cryptography, permissions, secure IPC)</a:t>
            </a:r>
          </a:p>
          <a:p>
            <a:pPr lvl="1"/>
            <a:r>
              <a:rPr lang="en-CA" b="1" dirty="0" smtClean="0"/>
              <a:t>Technology to mitigate risk associated to common memory management errors</a:t>
            </a:r>
            <a:r>
              <a:rPr lang="en-CA" dirty="0" smtClean="0"/>
              <a:t>: ASLR, NX, </a:t>
            </a:r>
            <a:r>
              <a:rPr lang="en-CA" dirty="0" err="1" smtClean="0"/>
              <a:t>ProPolice</a:t>
            </a:r>
            <a:r>
              <a:rPr lang="en-CA" dirty="0" smtClean="0"/>
              <a:t>, </a:t>
            </a:r>
            <a:r>
              <a:rPr lang="en-CA" dirty="0" err="1" smtClean="0"/>
              <a:t>safe_iop</a:t>
            </a:r>
            <a:r>
              <a:rPr lang="en-CA" dirty="0" smtClean="0"/>
              <a:t>, </a:t>
            </a:r>
            <a:r>
              <a:rPr lang="en-CA" dirty="0" err="1" smtClean="0"/>
              <a:t>OpenBSD</a:t>
            </a:r>
            <a:r>
              <a:rPr lang="en-CA" dirty="0" smtClean="0"/>
              <a:t> </a:t>
            </a:r>
            <a:r>
              <a:rPr lang="en-CA" dirty="0" err="1" smtClean="0"/>
              <a:t>dlmalloc</a:t>
            </a:r>
            <a:r>
              <a:rPr lang="en-CA" dirty="0" smtClean="0"/>
              <a:t>, </a:t>
            </a:r>
            <a:r>
              <a:rPr lang="en-CA" dirty="0" err="1" smtClean="0"/>
              <a:t>OpenBSD</a:t>
            </a:r>
            <a:r>
              <a:rPr lang="en-CA" dirty="0" smtClean="0"/>
              <a:t> </a:t>
            </a:r>
            <a:r>
              <a:rPr lang="en-CA" dirty="0" err="1" smtClean="0"/>
              <a:t>calloc</a:t>
            </a:r>
            <a:r>
              <a:rPr lang="en-CA" dirty="0" smtClean="0"/>
              <a:t>, Linux </a:t>
            </a:r>
            <a:r>
              <a:rPr lang="en-CA" dirty="0" err="1" smtClean="0"/>
              <a:t>mmap_min_addr</a:t>
            </a:r>
            <a:endParaRPr lang="en-CA" dirty="0" smtClean="0"/>
          </a:p>
          <a:p>
            <a:pPr lvl="1"/>
            <a:r>
              <a:rPr lang="en-CA" b="1" dirty="0" smtClean="0"/>
              <a:t>An encrypted file system </a:t>
            </a:r>
            <a:r>
              <a:rPr lang="en-CA" dirty="0" smtClean="0"/>
              <a:t>that can be enabled to protect data on lost or stolen devices</a:t>
            </a:r>
          </a:p>
          <a:p>
            <a:pPr lvl="1"/>
            <a:r>
              <a:rPr lang="en-CA" b="1" dirty="0" smtClean="0"/>
              <a:t>User-granted permissions </a:t>
            </a:r>
            <a:r>
              <a:rPr lang="en-CA" dirty="0" smtClean="0"/>
              <a:t>to restrict access to system features and user data</a:t>
            </a:r>
          </a:p>
          <a:p>
            <a:pPr lvl="1"/>
            <a:r>
              <a:rPr lang="en-CA" b="1" dirty="0" smtClean="0"/>
              <a:t>Application-defined permissions </a:t>
            </a:r>
            <a:r>
              <a:rPr lang="en-CA" dirty="0" smtClean="0"/>
              <a:t>to control application data on a per-app basis</a:t>
            </a:r>
            <a:endParaRPr lang="en-CA" dirty="0"/>
          </a:p>
        </p:txBody>
      </p:sp>
      <p:sp>
        <p:nvSpPr>
          <p:cNvPr id="4" name="TextBox 3"/>
          <p:cNvSpPr txBox="1"/>
          <p:nvPr/>
        </p:nvSpPr>
        <p:spPr>
          <a:xfrm>
            <a:off x="5551714" y="6413863"/>
            <a:ext cx="6126480" cy="369332"/>
          </a:xfrm>
          <a:prstGeom prst="rect">
            <a:avLst/>
          </a:prstGeom>
          <a:noFill/>
        </p:spPr>
        <p:txBody>
          <a:bodyPr wrap="square" rtlCol="0">
            <a:spAutoFit/>
          </a:bodyPr>
          <a:lstStyle/>
          <a:p>
            <a:r>
              <a:rPr lang="en-CA" dirty="0">
                <a:hlinkClick r:id="rId2"/>
              </a:rPr>
              <a:t>https://developer.android.com/training/articles/security-tips</a:t>
            </a:r>
            <a:endParaRPr lang="en-CA" dirty="0"/>
          </a:p>
        </p:txBody>
      </p:sp>
    </p:spTree>
    <p:extLst>
      <p:ext uri="{BB962C8B-B14F-4D97-AF65-F5344CB8AC3E}">
        <p14:creationId xmlns:p14="http://schemas.microsoft.com/office/powerpoint/2010/main" val="44143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developer security tips: </a:t>
            </a:r>
            <a:r>
              <a:rPr lang="en-CA" b="1" dirty="0" smtClean="0"/>
              <a:t>storing data</a:t>
            </a:r>
            <a:endParaRPr lang="en-CA" b="1" dirty="0"/>
          </a:p>
        </p:txBody>
      </p:sp>
      <p:sp>
        <p:nvSpPr>
          <p:cNvPr id="3" name="Content Placeholder 2"/>
          <p:cNvSpPr>
            <a:spLocks noGrp="1"/>
          </p:cNvSpPr>
          <p:nvPr>
            <p:ph idx="1"/>
          </p:nvPr>
        </p:nvSpPr>
        <p:spPr>
          <a:xfrm>
            <a:off x="838200" y="1825624"/>
            <a:ext cx="10515600" cy="4784181"/>
          </a:xfrm>
        </p:spPr>
        <p:txBody>
          <a:bodyPr>
            <a:normAutofit fontScale="70000" lnSpcReduction="20000"/>
          </a:bodyPr>
          <a:lstStyle/>
          <a:p>
            <a:r>
              <a:rPr lang="en-CA" dirty="0" smtClean="0"/>
              <a:t>Most common security concern for app developers: is the data you save on the device accessible to other apps?</a:t>
            </a:r>
          </a:p>
          <a:p>
            <a:r>
              <a:rPr lang="en-CA" dirty="0" smtClean="0"/>
              <a:t>There are three ways to save data on the device:</a:t>
            </a:r>
          </a:p>
          <a:p>
            <a:r>
              <a:rPr lang="en-CA" dirty="0" smtClean="0"/>
              <a:t>Internal storage – accessible only to your app (protection implemented by Android), sufficient for most apps. To share internally stored data, do not use </a:t>
            </a:r>
            <a:r>
              <a:rPr lang="en-CA" dirty="0" smtClean="0">
                <a:solidFill>
                  <a:srgbClr val="0070C0"/>
                </a:solidFill>
              </a:rPr>
              <a:t>MODE_WORLD_WRITEABLE</a:t>
            </a:r>
            <a:r>
              <a:rPr lang="en-CA" dirty="0" smtClean="0"/>
              <a:t> or </a:t>
            </a:r>
            <a:r>
              <a:rPr lang="en-CA" dirty="0" smtClean="0">
                <a:solidFill>
                  <a:srgbClr val="0070C0"/>
                </a:solidFill>
              </a:rPr>
              <a:t>MODE_WORLD_READABLE</a:t>
            </a:r>
            <a:r>
              <a:rPr lang="en-CA" dirty="0" smtClean="0"/>
              <a:t>, because they provide no control over data format, or the ability to limit access to certain apps. Instead, use a content provider. </a:t>
            </a:r>
          </a:p>
          <a:p>
            <a:r>
              <a:rPr lang="en-CA" dirty="0" smtClean="0"/>
              <a:t>External storage – SD cards. Globally readable and writeable. Don’t store sensitive information here. Perform input validation when handling data from external storage (as you would for any untrusted source).</a:t>
            </a:r>
          </a:p>
          <a:p>
            <a:r>
              <a:rPr lang="en-CA" dirty="0" smtClean="0">
                <a:solidFill>
                  <a:srgbClr val="0070C0"/>
                </a:solidFill>
              </a:rPr>
              <a:t>Content providers </a:t>
            </a:r>
            <a:r>
              <a:rPr lang="en-CA" dirty="0" smtClean="0"/>
              <a:t>– offers a structured storage mechanism that can be limited to your own app, or exported to allow access by other apps. </a:t>
            </a:r>
          </a:p>
          <a:p>
            <a:pPr lvl="1"/>
            <a:r>
              <a:rPr lang="en-CA" dirty="0" smtClean="0"/>
              <a:t>If you don’t want to share any data, mark your </a:t>
            </a:r>
            <a:r>
              <a:rPr lang="en-CA" dirty="0" err="1" smtClean="0">
                <a:solidFill>
                  <a:srgbClr val="0070C0"/>
                </a:solidFill>
              </a:rPr>
              <a:t>ContentProvider</a:t>
            </a:r>
            <a:r>
              <a:rPr lang="en-CA" dirty="0" smtClean="0">
                <a:solidFill>
                  <a:srgbClr val="0070C0"/>
                </a:solidFill>
              </a:rPr>
              <a:t> </a:t>
            </a:r>
            <a:r>
              <a:rPr lang="en-CA" dirty="0" smtClean="0"/>
              <a:t>as </a:t>
            </a:r>
            <a:r>
              <a:rPr lang="en-CA" dirty="0" err="1" smtClean="0">
                <a:solidFill>
                  <a:srgbClr val="0070C0"/>
                </a:solidFill>
              </a:rPr>
              <a:t>android:exported</a:t>
            </a:r>
            <a:r>
              <a:rPr lang="en-CA" dirty="0" smtClean="0">
                <a:solidFill>
                  <a:srgbClr val="0070C0"/>
                </a:solidFill>
              </a:rPr>
              <a:t>=false</a:t>
            </a:r>
            <a:r>
              <a:rPr lang="en-CA" dirty="0" smtClean="0"/>
              <a:t> in the manifest. </a:t>
            </a:r>
          </a:p>
          <a:p>
            <a:pPr lvl="1"/>
            <a:r>
              <a:rPr lang="en-CA" dirty="0" err="1" smtClean="0">
                <a:solidFill>
                  <a:srgbClr val="0070C0"/>
                </a:solidFill>
              </a:rPr>
              <a:t>ContentProvider</a:t>
            </a:r>
            <a:r>
              <a:rPr lang="en-CA" dirty="0" smtClean="0"/>
              <a:t> exported for use by other applications can specify distinct read/write permissions, or a single permission for both operations. Limit your permissions to those required for the task.</a:t>
            </a:r>
          </a:p>
          <a:p>
            <a:pPr lvl="1"/>
            <a:r>
              <a:rPr lang="en-CA" dirty="0" smtClean="0"/>
              <a:t>To limit data sharing to apps only you (the dev) create, use </a:t>
            </a:r>
            <a:r>
              <a:rPr lang="en-CA" dirty="0" err="1" smtClean="0">
                <a:solidFill>
                  <a:srgbClr val="0070C0"/>
                </a:solidFill>
              </a:rPr>
              <a:t>android:protectionLevel</a:t>
            </a:r>
            <a:r>
              <a:rPr lang="en-CA" dirty="0" smtClean="0"/>
              <a:t> set to </a:t>
            </a:r>
            <a:r>
              <a:rPr lang="en-CA" b="1" dirty="0" smtClean="0"/>
              <a:t>signature</a:t>
            </a:r>
          </a:p>
          <a:p>
            <a:pPr lvl="1"/>
            <a:r>
              <a:rPr lang="en-CA" dirty="0" smtClean="0"/>
              <a:t>When accessing </a:t>
            </a:r>
            <a:r>
              <a:rPr lang="en-CA" dirty="0" err="1" smtClean="0">
                <a:solidFill>
                  <a:srgbClr val="0070C0"/>
                </a:solidFill>
              </a:rPr>
              <a:t>ContentProvider</a:t>
            </a:r>
            <a:r>
              <a:rPr lang="en-CA" dirty="0" smtClean="0"/>
              <a:t>, use parameterized query methods such as </a:t>
            </a:r>
            <a:r>
              <a:rPr lang="en-CA" dirty="0" smtClean="0">
                <a:solidFill>
                  <a:srgbClr val="0070C0"/>
                </a:solidFill>
              </a:rPr>
              <a:t>query(), update(), </a:t>
            </a:r>
            <a:r>
              <a:rPr lang="en-CA" dirty="0" smtClean="0"/>
              <a:t>and </a:t>
            </a:r>
            <a:r>
              <a:rPr lang="en-CA" dirty="0" smtClean="0">
                <a:solidFill>
                  <a:srgbClr val="0070C0"/>
                </a:solidFill>
              </a:rPr>
              <a:t>delete() </a:t>
            </a:r>
            <a:r>
              <a:rPr lang="en-CA" dirty="0" smtClean="0"/>
              <a:t>to avoid potential SQL injections from untrusted sources</a:t>
            </a:r>
            <a:endParaRPr lang="en-CA" dirty="0"/>
          </a:p>
        </p:txBody>
      </p:sp>
    </p:spTree>
    <p:extLst>
      <p:ext uri="{BB962C8B-B14F-4D97-AF65-F5344CB8AC3E}">
        <p14:creationId xmlns:p14="http://schemas.microsoft.com/office/powerpoint/2010/main" val="77945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1212</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Platform architecture</vt:lpstr>
      <vt:lpstr>Linux kernel</vt:lpstr>
      <vt:lpstr>Linux kernel is a multi-user operating system</vt:lpstr>
      <vt:lpstr>Android’s Application Sandbox</vt:lpstr>
      <vt:lpstr>Other security features:</vt:lpstr>
      <vt:lpstr>Security-Enhanced Linux in Android</vt:lpstr>
      <vt:lpstr>Android developer security tools</vt:lpstr>
      <vt:lpstr>Android developer security tips: storing data</vt:lpstr>
      <vt:lpstr>Android developer security tips: permissions</vt:lpstr>
      <vt:lpstr>Android developer security tips: networking</vt:lpstr>
      <vt:lpstr>Android developer security tips: input validation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Butler</dc:creator>
  <cp:lastModifiedBy>Russell Butler</cp:lastModifiedBy>
  <cp:revision>1</cp:revision>
  <dcterms:created xsi:type="dcterms:W3CDTF">2019-07-17T15:06:11Z</dcterms:created>
  <dcterms:modified xsi:type="dcterms:W3CDTF">2019-07-17T15:06:33Z</dcterms:modified>
</cp:coreProperties>
</file>