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1FEE9-7BE8-478A-8E30-49DA2970F268}" type="datetimeFigureOut">
              <a:rPr lang="en-CA" smtClean="0"/>
              <a:t>2019-07-29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C2426-5A99-41CF-AFF4-39C7263B871B}" type="slidenum">
              <a:rPr lang="en-CA" smtClean="0"/>
              <a:t>‹#›</a:t>
            </a:fld>
            <a:endParaRPr lang="en-CA"/>
          </a:p>
        </p:txBody>
      </p:sp>
    </p:spTree>
    <p:extLst>
      <p:ext uri="{BB962C8B-B14F-4D97-AF65-F5344CB8AC3E}">
        <p14:creationId xmlns:p14="http://schemas.microsoft.com/office/powerpoint/2010/main" val="3269376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6C6890E6-FA04-40CE-9884-474111928F83}" type="datetimeFigureOut">
              <a:rPr lang="en-CA" smtClean="0"/>
              <a:t>2019-07-29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ECAE069-3D91-42BB-BD95-A7611206ABEC}" type="slidenum">
              <a:rPr lang="en-CA" smtClean="0"/>
              <a:t>‹#›</a:t>
            </a:fld>
            <a:endParaRPr lang="en-CA"/>
          </a:p>
        </p:txBody>
      </p:sp>
    </p:spTree>
    <p:extLst>
      <p:ext uri="{BB962C8B-B14F-4D97-AF65-F5344CB8AC3E}">
        <p14:creationId xmlns:p14="http://schemas.microsoft.com/office/powerpoint/2010/main" val="99540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C6890E6-FA04-40CE-9884-474111928F83}" type="datetimeFigureOut">
              <a:rPr lang="en-CA" smtClean="0"/>
              <a:t>2019-07-29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ECAE069-3D91-42BB-BD95-A7611206ABEC}" type="slidenum">
              <a:rPr lang="en-CA" smtClean="0"/>
              <a:t>‹#›</a:t>
            </a:fld>
            <a:endParaRPr lang="en-CA"/>
          </a:p>
        </p:txBody>
      </p:sp>
    </p:spTree>
    <p:extLst>
      <p:ext uri="{BB962C8B-B14F-4D97-AF65-F5344CB8AC3E}">
        <p14:creationId xmlns:p14="http://schemas.microsoft.com/office/powerpoint/2010/main" val="168972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C6890E6-FA04-40CE-9884-474111928F83}" type="datetimeFigureOut">
              <a:rPr lang="en-CA" smtClean="0"/>
              <a:t>2019-07-29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ECAE069-3D91-42BB-BD95-A7611206ABEC}" type="slidenum">
              <a:rPr lang="en-CA" smtClean="0"/>
              <a:t>‹#›</a:t>
            </a:fld>
            <a:endParaRPr lang="en-CA"/>
          </a:p>
        </p:txBody>
      </p:sp>
    </p:spTree>
    <p:extLst>
      <p:ext uri="{BB962C8B-B14F-4D97-AF65-F5344CB8AC3E}">
        <p14:creationId xmlns:p14="http://schemas.microsoft.com/office/powerpoint/2010/main" val="108365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C6890E6-FA04-40CE-9884-474111928F83}" type="datetimeFigureOut">
              <a:rPr lang="en-CA" smtClean="0"/>
              <a:t>2019-07-29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ECAE069-3D91-42BB-BD95-A7611206ABEC}" type="slidenum">
              <a:rPr lang="en-CA" smtClean="0"/>
              <a:t>‹#›</a:t>
            </a:fld>
            <a:endParaRPr lang="en-CA"/>
          </a:p>
        </p:txBody>
      </p:sp>
    </p:spTree>
    <p:extLst>
      <p:ext uri="{BB962C8B-B14F-4D97-AF65-F5344CB8AC3E}">
        <p14:creationId xmlns:p14="http://schemas.microsoft.com/office/powerpoint/2010/main" val="325301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6890E6-FA04-40CE-9884-474111928F83}" type="datetimeFigureOut">
              <a:rPr lang="en-CA" smtClean="0"/>
              <a:t>2019-07-29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ECAE069-3D91-42BB-BD95-A7611206ABEC}" type="slidenum">
              <a:rPr lang="en-CA" smtClean="0"/>
              <a:t>‹#›</a:t>
            </a:fld>
            <a:endParaRPr lang="en-CA"/>
          </a:p>
        </p:txBody>
      </p:sp>
    </p:spTree>
    <p:extLst>
      <p:ext uri="{BB962C8B-B14F-4D97-AF65-F5344CB8AC3E}">
        <p14:creationId xmlns:p14="http://schemas.microsoft.com/office/powerpoint/2010/main" val="295886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6C6890E6-FA04-40CE-9884-474111928F83}" type="datetimeFigureOut">
              <a:rPr lang="en-CA" smtClean="0"/>
              <a:t>2019-07-29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ECAE069-3D91-42BB-BD95-A7611206ABEC}" type="slidenum">
              <a:rPr lang="en-CA" smtClean="0"/>
              <a:t>‹#›</a:t>
            </a:fld>
            <a:endParaRPr lang="en-CA"/>
          </a:p>
        </p:txBody>
      </p:sp>
    </p:spTree>
    <p:extLst>
      <p:ext uri="{BB962C8B-B14F-4D97-AF65-F5344CB8AC3E}">
        <p14:creationId xmlns:p14="http://schemas.microsoft.com/office/powerpoint/2010/main" val="653636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6C6890E6-FA04-40CE-9884-474111928F83}" type="datetimeFigureOut">
              <a:rPr lang="en-CA" smtClean="0"/>
              <a:t>2019-07-29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ECAE069-3D91-42BB-BD95-A7611206ABEC}" type="slidenum">
              <a:rPr lang="en-CA" smtClean="0"/>
              <a:t>‹#›</a:t>
            </a:fld>
            <a:endParaRPr lang="en-CA"/>
          </a:p>
        </p:txBody>
      </p:sp>
    </p:spTree>
    <p:extLst>
      <p:ext uri="{BB962C8B-B14F-4D97-AF65-F5344CB8AC3E}">
        <p14:creationId xmlns:p14="http://schemas.microsoft.com/office/powerpoint/2010/main" val="405408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6C6890E6-FA04-40CE-9884-474111928F83}" type="datetimeFigureOut">
              <a:rPr lang="en-CA" smtClean="0"/>
              <a:t>2019-07-29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ECAE069-3D91-42BB-BD95-A7611206ABEC}" type="slidenum">
              <a:rPr lang="en-CA" smtClean="0"/>
              <a:t>‹#›</a:t>
            </a:fld>
            <a:endParaRPr lang="en-CA"/>
          </a:p>
        </p:txBody>
      </p:sp>
    </p:spTree>
    <p:extLst>
      <p:ext uri="{BB962C8B-B14F-4D97-AF65-F5344CB8AC3E}">
        <p14:creationId xmlns:p14="http://schemas.microsoft.com/office/powerpoint/2010/main" val="4249416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890E6-FA04-40CE-9884-474111928F83}" type="datetimeFigureOut">
              <a:rPr lang="en-CA" smtClean="0"/>
              <a:t>2019-07-29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ECAE069-3D91-42BB-BD95-A7611206ABEC}" type="slidenum">
              <a:rPr lang="en-CA" smtClean="0"/>
              <a:t>‹#›</a:t>
            </a:fld>
            <a:endParaRPr lang="en-CA"/>
          </a:p>
        </p:txBody>
      </p:sp>
    </p:spTree>
    <p:extLst>
      <p:ext uri="{BB962C8B-B14F-4D97-AF65-F5344CB8AC3E}">
        <p14:creationId xmlns:p14="http://schemas.microsoft.com/office/powerpoint/2010/main" val="407911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6890E6-FA04-40CE-9884-474111928F83}" type="datetimeFigureOut">
              <a:rPr lang="en-CA" smtClean="0"/>
              <a:t>2019-07-29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ECAE069-3D91-42BB-BD95-A7611206ABEC}" type="slidenum">
              <a:rPr lang="en-CA" smtClean="0"/>
              <a:t>‹#›</a:t>
            </a:fld>
            <a:endParaRPr lang="en-CA"/>
          </a:p>
        </p:txBody>
      </p:sp>
    </p:spTree>
    <p:extLst>
      <p:ext uri="{BB962C8B-B14F-4D97-AF65-F5344CB8AC3E}">
        <p14:creationId xmlns:p14="http://schemas.microsoft.com/office/powerpoint/2010/main" val="372565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6890E6-FA04-40CE-9884-474111928F83}" type="datetimeFigureOut">
              <a:rPr lang="en-CA" smtClean="0"/>
              <a:t>2019-07-29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ECAE069-3D91-42BB-BD95-A7611206ABEC}" type="slidenum">
              <a:rPr lang="en-CA" smtClean="0"/>
              <a:t>‹#›</a:t>
            </a:fld>
            <a:endParaRPr lang="en-CA"/>
          </a:p>
        </p:txBody>
      </p:sp>
    </p:spTree>
    <p:extLst>
      <p:ext uri="{BB962C8B-B14F-4D97-AF65-F5344CB8AC3E}">
        <p14:creationId xmlns:p14="http://schemas.microsoft.com/office/powerpoint/2010/main" val="211061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890E6-FA04-40CE-9884-474111928F83}" type="datetimeFigureOut">
              <a:rPr lang="en-CA" smtClean="0"/>
              <a:t>2019-07-29</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AE069-3D91-42BB-BD95-A7611206ABEC}" type="slidenum">
              <a:rPr lang="en-CA" smtClean="0"/>
              <a:t>‹#›</a:t>
            </a:fld>
            <a:endParaRPr lang="en-CA"/>
          </a:p>
        </p:txBody>
      </p:sp>
    </p:spTree>
    <p:extLst>
      <p:ext uri="{BB962C8B-B14F-4D97-AF65-F5344CB8AC3E}">
        <p14:creationId xmlns:p14="http://schemas.microsoft.com/office/powerpoint/2010/main" val="3122062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android.com/guide/components/servic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android.com/guide/components/servic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android.com/guide/components/servic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android.com/guide/components/servic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android.com/guide/components/servic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android.com/guide/components/servic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android.com/guide/components/service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android.com/training/run-background-service/create-servic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eveloper.android.com/training/run-background-service/create-service"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veloper.android.com/training/run-background-service/send-request"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android.com/guide/components/servic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eveloper.android.com/training/run-background-service/report-statu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android.com/training/run-background-service/report-status"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android.com/training/run-background-service/report-status"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hyperlink" Target="https://developer.android.com/guide/components/bound-servic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eveloper.android.com/guide/components/bound-servic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android.com/guide/components/bound-servic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veloper.android.com/guide/components/bound-servic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eveloper.android.com/guide/components/bound-services"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android.com/guide/components/bound-servic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eveloper.android.com/guide/components/bound-services"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android.com/guide/components/servic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eveloper.android.com/guide/components/bound-services"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hyperlink" Target="https://developer.android.com/guide/components/bound-service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eveloper.android.com/guide/components/bound-services"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eveloper.android.com/guide/components/bound-servic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android.com/guide/components/servi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android.com/guide/components/servic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guide/components/servic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android.com/guide/components/servic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android.com/guide/components/servic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android.com/guide/components/servic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Services</a:t>
            </a:r>
            <a:endParaRPr lang="en-CA" dirty="0"/>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1332955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Extending Service </a:t>
            </a:r>
            <a:endParaRPr lang="en-CA" dirty="0"/>
          </a:p>
        </p:txBody>
      </p:sp>
      <p:sp>
        <p:nvSpPr>
          <p:cNvPr id="3" name="Content Placeholder 2"/>
          <p:cNvSpPr>
            <a:spLocks noGrp="1"/>
          </p:cNvSpPr>
          <p:nvPr>
            <p:ph idx="1"/>
          </p:nvPr>
        </p:nvSpPr>
        <p:spPr/>
        <p:txBody>
          <a:bodyPr>
            <a:normAutofit fontScale="77500" lnSpcReduction="20000"/>
          </a:bodyPr>
          <a:lstStyle/>
          <a:p>
            <a:r>
              <a:rPr lang="en-CA" dirty="0" smtClean="0"/>
              <a:t>If you require your service to perform multi-threading, (instead of processing start requests through a queue as with </a:t>
            </a:r>
            <a:r>
              <a:rPr lang="en-CA" dirty="0" err="1" smtClean="0"/>
              <a:t>IntentService</a:t>
            </a:r>
            <a:r>
              <a:rPr lang="en-CA" dirty="0" smtClean="0"/>
              <a:t>), extend Service</a:t>
            </a:r>
          </a:p>
          <a:p>
            <a:r>
              <a:rPr lang="en-CA" dirty="0" err="1" smtClean="0"/>
              <a:t>onStartCommand</a:t>
            </a:r>
            <a:r>
              <a:rPr lang="en-CA" dirty="0" smtClean="0"/>
              <a:t>() must return an integer, a value that describes how the system should continue the service in the event that it is killed. Must be one of the following constants:</a:t>
            </a:r>
          </a:p>
          <a:p>
            <a:r>
              <a:rPr lang="en-CA" b="1" dirty="0" smtClean="0"/>
              <a:t>START_NOT_STICKY</a:t>
            </a:r>
            <a:r>
              <a:rPr lang="en-CA" dirty="0" smtClean="0"/>
              <a:t> – if system kills service after </a:t>
            </a:r>
            <a:r>
              <a:rPr lang="en-CA" dirty="0" err="1" smtClean="0"/>
              <a:t>onStartCommand</a:t>
            </a:r>
            <a:r>
              <a:rPr lang="en-CA" dirty="0" smtClean="0"/>
              <a:t>() returns, no not recreate the service unless there are pending intents to deliver. The safest option that avoids running service when unnecessary </a:t>
            </a:r>
          </a:p>
          <a:p>
            <a:r>
              <a:rPr lang="en-CA" b="1" dirty="0" smtClean="0"/>
              <a:t>START_STICKY</a:t>
            </a:r>
            <a:r>
              <a:rPr lang="en-CA" dirty="0" smtClean="0"/>
              <a:t> – if the system kills service after </a:t>
            </a:r>
            <a:r>
              <a:rPr lang="en-CA" dirty="0" err="1" smtClean="0"/>
              <a:t>onStartCommand</a:t>
            </a:r>
            <a:r>
              <a:rPr lang="en-CA" dirty="0" smtClean="0"/>
              <a:t>() returns, recreate the service and call </a:t>
            </a:r>
            <a:r>
              <a:rPr lang="en-CA" dirty="0" err="1" smtClean="0"/>
              <a:t>onStartCommand</a:t>
            </a:r>
            <a:r>
              <a:rPr lang="en-CA" dirty="0" smtClean="0"/>
              <a:t>(), but do not redeliver the last intent. Suitable for media players or similar services that run indefinitely waiting for jobs</a:t>
            </a:r>
          </a:p>
          <a:p>
            <a:r>
              <a:rPr lang="en-CA" b="1" dirty="0" smtClean="0"/>
              <a:t>START_REDELIVER_INTENT</a:t>
            </a:r>
            <a:r>
              <a:rPr lang="en-CA" dirty="0" smtClean="0"/>
              <a:t> – similar to START_STICKY, but also call </a:t>
            </a:r>
            <a:r>
              <a:rPr lang="en-CA" dirty="0" err="1" smtClean="0"/>
              <a:t>onStartCommand</a:t>
            </a:r>
            <a:r>
              <a:rPr lang="en-CA" dirty="0" smtClean="0"/>
              <a:t>() with the last intent delivered to the service, suitable for Download services or any service actively performing a job that should be immediately resumed.</a:t>
            </a:r>
          </a:p>
          <a:p>
            <a:endParaRPr lang="en-CA" dirty="0"/>
          </a:p>
        </p:txBody>
      </p:sp>
      <p:sp>
        <p:nvSpPr>
          <p:cNvPr id="4" name="TextBox 3"/>
          <p:cNvSpPr txBox="1"/>
          <p:nvPr/>
        </p:nvSpPr>
        <p:spPr>
          <a:xfrm>
            <a:off x="0" y="6553200"/>
            <a:ext cx="7592291" cy="369332"/>
          </a:xfrm>
          <a:prstGeom prst="rect">
            <a:avLst/>
          </a:prstGeom>
          <a:noFill/>
        </p:spPr>
        <p:txBody>
          <a:bodyPr wrap="square" rtlCol="0">
            <a:spAutoFit/>
          </a:bodyPr>
          <a:lstStyle/>
          <a:p>
            <a:r>
              <a:rPr lang="en-CA" dirty="0">
                <a:hlinkClick r:id="rId2"/>
              </a:rPr>
              <a:t>https://developer.android.com/guide/components/services</a:t>
            </a:r>
            <a:endParaRPr lang="en-CA" dirty="0"/>
          </a:p>
        </p:txBody>
      </p:sp>
    </p:spTree>
    <p:extLst>
      <p:ext uri="{BB962C8B-B14F-4D97-AF65-F5344CB8AC3E}">
        <p14:creationId xmlns:p14="http://schemas.microsoft.com/office/powerpoint/2010/main" val="199376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Starting a service</a:t>
            </a:r>
            <a:endParaRPr lang="en-CA" dirty="0"/>
          </a:p>
        </p:txBody>
      </p:sp>
      <p:sp>
        <p:nvSpPr>
          <p:cNvPr id="3" name="Content Placeholder 2"/>
          <p:cNvSpPr>
            <a:spLocks noGrp="1"/>
          </p:cNvSpPr>
          <p:nvPr>
            <p:ph idx="1"/>
          </p:nvPr>
        </p:nvSpPr>
        <p:spPr>
          <a:xfrm>
            <a:off x="838200" y="1825625"/>
            <a:ext cx="10120952" cy="3383574"/>
          </a:xfrm>
        </p:spPr>
        <p:txBody>
          <a:bodyPr>
            <a:normAutofit fontScale="77500" lnSpcReduction="20000"/>
          </a:bodyPr>
          <a:lstStyle/>
          <a:p>
            <a:r>
              <a:rPr lang="en-CA" dirty="0" smtClean="0"/>
              <a:t>Start a service from an activity by passing an Intent to </a:t>
            </a:r>
            <a:r>
              <a:rPr lang="en-CA" dirty="0" err="1" smtClean="0"/>
              <a:t>startService</a:t>
            </a:r>
            <a:r>
              <a:rPr lang="en-CA" dirty="0" smtClean="0"/>
              <a:t>() or </a:t>
            </a:r>
            <a:r>
              <a:rPr lang="en-CA" dirty="0" err="1" smtClean="0"/>
              <a:t>startForegroundService</a:t>
            </a:r>
            <a:r>
              <a:rPr lang="en-CA" dirty="0" smtClean="0"/>
              <a:t>(). Android will call the </a:t>
            </a:r>
            <a:r>
              <a:rPr lang="en-CA" dirty="0" err="1" smtClean="0"/>
              <a:t>onStartCommand</a:t>
            </a:r>
            <a:r>
              <a:rPr lang="en-CA" dirty="0" smtClean="0"/>
              <a:t>() method and pass the intent</a:t>
            </a:r>
          </a:p>
          <a:p>
            <a:r>
              <a:rPr lang="en-CA" dirty="0" err="1" smtClean="0"/>
              <a:t>startService</a:t>
            </a:r>
            <a:r>
              <a:rPr lang="en-CA" dirty="0" smtClean="0"/>
              <a:t>() returns immediately, and allows Android to call the service’s </a:t>
            </a:r>
            <a:r>
              <a:rPr lang="en-CA" dirty="0" err="1" smtClean="0"/>
              <a:t>onStartCommand</a:t>
            </a:r>
            <a:r>
              <a:rPr lang="en-CA" dirty="0" smtClean="0"/>
              <a:t>(), if the service isn’t already running the system calls </a:t>
            </a:r>
            <a:r>
              <a:rPr lang="en-CA" dirty="0" err="1" smtClean="0"/>
              <a:t>onCreate</a:t>
            </a:r>
            <a:r>
              <a:rPr lang="en-CA" dirty="0" smtClean="0"/>
              <a:t>() first</a:t>
            </a:r>
          </a:p>
          <a:p>
            <a:r>
              <a:rPr lang="en-CA" dirty="0" smtClean="0"/>
              <a:t>If the service doesn’t provide binding, the intent delivered with </a:t>
            </a:r>
            <a:r>
              <a:rPr lang="en-CA" dirty="0" err="1" smtClean="0"/>
              <a:t>startService</a:t>
            </a:r>
            <a:r>
              <a:rPr lang="en-CA" dirty="0" smtClean="0"/>
              <a:t>() is the only mode off communication between the app and the service</a:t>
            </a:r>
          </a:p>
          <a:p>
            <a:r>
              <a:rPr lang="en-CA" dirty="0" smtClean="0"/>
              <a:t>To send a result back, the client starting the service can create a </a:t>
            </a:r>
            <a:r>
              <a:rPr lang="en-CA" dirty="0" err="1" smtClean="0"/>
              <a:t>PendingIntent</a:t>
            </a:r>
            <a:r>
              <a:rPr lang="en-CA" dirty="0" smtClean="0"/>
              <a:t> for a broadcast using </a:t>
            </a:r>
            <a:r>
              <a:rPr lang="en-CA" dirty="0" err="1" smtClean="0"/>
              <a:t>getBroadcast</a:t>
            </a:r>
            <a:r>
              <a:rPr lang="en-CA" dirty="0" smtClean="0"/>
              <a:t>() and deliver it to the service in the Intent that starts the service, the service can then use the broadcast to deliver the result</a:t>
            </a:r>
            <a:endParaRPr lang="en-CA" dirty="0"/>
          </a:p>
        </p:txBody>
      </p:sp>
      <p:sp>
        <p:nvSpPr>
          <p:cNvPr id="4" name="TextBox 3"/>
          <p:cNvSpPr txBox="1"/>
          <p:nvPr/>
        </p:nvSpPr>
        <p:spPr>
          <a:xfrm>
            <a:off x="0" y="6553200"/>
            <a:ext cx="7592291" cy="369332"/>
          </a:xfrm>
          <a:prstGeom prst="rect">
            <a:avLst/>
          </a:prstGeom>
          <a:noFill/>
        </p:spPr>
        <p:txBody>
          <a:bodyPr wrap="square" rtlCol="0">
            <a:spAutoFit/>
          </a:bodyPr>
          <a:lstStyle/>
          <a:p>
            <a:r>
              <a:rPr lang="en-CA" dirty="0">
                <a:hlinkClick r:id="rId2"/>
              </a:rPr>
              <a:t>https://developer.android.com/guide/components/services</a:t>
            </a:r>
            <a:endParaRPr lang="en-CA" dirty="0"/>
          </a:p>
        </p:txBody>
      </p:sp>
      <p:pic>
        <p:nvPicPr>
          <p:cNvPr id="5" name="Picture 4"/>
          <p:cNvPicPr>
            <a:picLocks noChangeAspect="1"/>
          </p:cNvPicPr>
          <p:nvPr/>
        </p:nvPicPr>
        <p:blipFill>
          <a:blip r:embed="rId3"/>
          <a:stretch>
            <a:fillRect/>
          </a:stretch>
        </p:blipFill>
        <p:spPr>
          <a:xfrm>
            <a:off x="1995727" y="5578531"/>
            <a:ext cx="8351075" cy="863212"/>
          </a:xfrm>
          <a:prstGeom prst="rect">
            <a:avLst/>
          </a:prstGeom>
        </p:spPr>
      </p:pic>
      <p:sp>
        <p:nvSpPr>
          <p:cNvPr id="6" name="TextBox 5"/>
          <p:cNvSpPr txBox="1"/>
          <p:nvPr/>
        </p:nvSpPr>
        <p:spPr>
          <a:xfrm>
            <a:off x="2086401" y="5282408"/>
            <a:ext cx="3812275" cy="369332"/>
          </a:xfrm>
          <a:prstGeom prst="rect">
            <a:avLst/>
          </a:prstGeom>
          <a:noFill/>
        </p:spPr>
        <p:txBody>
          <a:bodyPr wrap="square" rtlCol="0">
            <a:spAutoFit/>
          </a:bodyPr>
          <a:lstStyle/>
          <a:p>
            <a:r>
              <a:rPr lang="en-CA" dirty="0" smtClean="0"/>
              <a:t>Example using explicit intent:</a:t>
            </a:r>
            <a:endParaRPr lang="en-CA" dirty="0"/>
          </a:p>
        </p:txBody>
      </p:sp>
    </p:spTree>
    <p:extLst>
      <p:ext uri="{BB962C8B-B14F-4D97-AF65-F5344CB8AC3E}">
        <p14:creationId xmlns:p14="http://schemas.microsoft.com/office/powerpoint/2010/main" val="590283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Stopping a service</a:t>
            </a:r>
            <a:endParaRPr lang="en-CA" dirty="0"/>
          </a:p>
        </p:txBody>
      </p:sp>
      <p:sp>
        <p:nvSpPr>
          <p:cNvPr id="3" name="Content Placeholder 2"/>
          <p:cNvSpPr>
            <a:spLocks noGrp="1"/>
          </p:cNvSpPr>
          <p:nvPr>
            <p:ph idx="1"/>
          </p:nvPr>
        </p:nvSpPr>
        <p:spPr/>
        <p:txBody>
          <a:bodyPr>
            <a:normAutofit fontScale="92500"/>
          </a:bodyPr>
          <a:lstStyle/>
          <a:p>
            <a:r>
              <a:rPr lang="en-CA" dirty="0" smtClean="0"/>
              <a:t>Started services must manage their own lifecycle, the system will not stop them unless it needs to reclaim resources. The service must stop itself by calling </a:t>
            </a:r>
            <a:r>
              <a:rPr lang="en-CA" dirty="0" err="1" smtClean="0"/>
              <a:t>stopSelf</a:t>
            </a:r>
            <a:r>
              <a:rPr lang="en-CA" dirty="0" smtClean="0"/>
              <a:t>() or another component can stop it through </a:t>
            </a:r>
            <a:r>
              <a:rPr lang="en-CA" dirty="0" err="1" smtClean="0"/>
              <a:t>stopService</a:t>
            </a:r>
            <a:r>
              <a:rPr lang="en-CA" dirty="0" smtClean="0"/>
              <a:t>()</a:t>
            </a:r>
          </a:p>
          <a:p>
            <a:r>
              <a:rPr lang="en-CA" dirty="0" smtClean="0"/>
              <a:t>Once requested top stop with </a:t>
            </a:r>
            <a:r>
              <a:rPr lang="en-CA" dirty="0" err="1" smtClean="0"/>
              <a:t>stopSelf</a:t>
            </a:r>
            <a:r>
              <a:rPr lang="en-CA" dirty="0" smtClean="0"/>
              <a:t>() or </a:t>
            </a:r>
            <a:r>
              <a:rPr lang="en-CA" dirty="0" err="1" smtClean="0"/>
              <a:t>stopService</a:t>
            </a:r>
            <a:r>
              <a:rPr lang="en-CA" dirty="0" smtClean="0"/>
              <a:t>(), the system destroys the service as quickly as possible</a:t>
            </a:r>
          </a:p>
          <a:p>
            <a:r>
              <a:rPr lang="en-CA" dirty="0" smtClean="0"/>
              <a:t>If the service handles multiple requests to </a:t>
            </a:r>
            <a:r>
              <a:rPr lang="en-CA" dirty="0" err="1" smtClean="0"/>
              <a:t>onStartCommand</a:t>
            </a:r>
            <a:r>
              <a:rPr lang="en-CA" dirty="0" smtClean="0"/>
              <a:t>() concurrently, don’t stop the service when you finish processing the start request, because the service may have received an additional start request</a:t>
            </a:r>
          </a:p>
          <a:p>
            <a:r>
              <a:rPr lang="en-CA" dirty="0" smtClean="0"/>
              <a:t>Instead, use </a:t>
            </a:r>
            <a:r>
              <a:rPr lang="en-CA" dirty="0" err="1" smtClean="0"/>
              <a:t>stopSelf</a:t>
            </a:r>
            <a:r>
              <a:rPr lang="en-CA" dirty="0" smtClean="0"/>
              <a:t>(</a:t>
            </a:r>
            <a:r>
              <a:rPr lang="en-CA" dirty="0" err="1" smtClean="0"/>
              <a:t>int</a:t>
            </a:r>
            <a:r>
              <a:rPr lang="en-CA" dirty="0" smtClean="0"/>
              <a:t>), to ensure that your request to stop the service is always based on the most recent start request</a:t>
            </a:r>
            <a:endParaRPr lang="en-CA" dirty="0"/>
          </a:p>
        </p:txBody>
      </p:sp>
      <p:sp>
        <p:nvSpPr>
          <p:cNvPr id="4" name="TextBox 3"/>
          <p:cNvSpPr txBox="1"/>
          <p:nvPr/>
        </p:nvSpPr>
        <p:spPr>
          <a:xfrm>
            <a:off x="0" y="6553200"/>
            <a:ext cx="7592291" cy="369332"/>
          </a:xfrm>
          <a:prstGeom prst="rect">
            <a:avLst/>
          </a:prstGeom>
          <a:noFill/>
        </p:spPr>
        <p:txBody>
          <a:bodyPr wrap="square" rtlCol="0">
            <a:spAutoFit/>
          </a:bodyPr>
          <a:lstStyle/>
          <a:p>
            <a:r>
              <a:rPr lang="en-CA" dirty="0">
                <a:hlinkClick r:id="rId2"/>
              </a:rPr>
              <a:t>https://developer.android.com/guide/components/services</a:t>
            </a:r>
            <a:endParaRPr lang="en-CA" dirty="0"/>
          </a:p>
        </p:txBody>
      </p:sp>
    </p:spTree>
    <p:extLst>
      <p:ext uri="{BB962C8B-B14F-4D97-AF65-F5344CB8AC3E}">
        <p14:creationId xmlns:p14="http://schemas.microsoft.com/office/powerpoint/2010/main" val="416405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a bound service</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A bound service allows application components to bind to it using </a:t>
            </a:r>
            <a:r>
              <a:rPr lang="en-CA" dirty="0" err="1" smtClean="0"/>
              <a:t>bindService</a:t>
            </a:r>
            <a:r>
              <a:rPr lang="en-CA" dirty="0" smtClean="0"/>
              <a:t>(), to create a long-running connection </a:t>
            </a:r>
          </a:p>
          <a:p>
            <a:r>
              <a:rPr lang="en-CA" dirty="0" smtClean="0"/>
              <a:t>Use a bound service when you want to interact with the service from activities and other components in your application, or expose your application’s functionality through IPC</a:t>
            </a:r>
          </a:p>
          <a:p>
            <a:r>
              <a:rPr lang="en-CA" dirty="0" smtClean="0"/>
              <a:t>To create a bound service, implement </a:t>
            </a:r>
            <a:r>
              <a:rPr lang="en-CA" dirty="0" err="1" smtClean="0"/>
              <a:t>onBind</a:t>
            </a:r>
            <a:r>
              <a:rPr lang="en-CA" dirty="0" smtClean="0"/>
              <a:t>() callback method to return an </a:t>
            </a:r>
            <a:r>
              <a:rPr lang="en-CA" dirty="0" err="1" smtClean="0"/>
              <a:t>Ibinder</a:t>
            </a:r>
            <a:r>
              <a:rPr lang="en-CA" dirty="0" smtClean="0"/>
              <a:t> that defines the interface for communication with the service. This allows other components to call </a:t>
            </a:r>
            <a:r>
              <a:rPr lang="en-CA" dirty="0" err="1" smtClean="0"/>
              <a:t>bindService</a:t>
            </a:r>
            <a:r>
              <a:rPr lang="en-CA" dirty="0" smtClean="0"/>
              <a:t>() to retrieve the interface and begin calling methods on the service</a:t>
            </a:r>
          </a:p>
          <a:p>
            <a:r>
              <a:rPr lang="en-CA" dirty="0" smtClean="0"/>
              <a:t>When there are no components bound to the service, the system destroys it, it does not need to be stopped explicitly like started services</a:t>
            </a:r>
          </a:p>
          <a:p>
            <a:r>
              <a:rPr lang="en-CA" dirty="0" smtClean="0"/>
              <a:t>Multiple clients can bind to the same service simultaneously, when a client is done interacting it calls </a:t>
            </a:r>
            <a:r>
              <a:rPr lang="en-CA" dirty="0" err="1" smtClean="0"/>
              <a:t>unbindService</a:t>
            </a:r>
            <a:r>
              <a:rPr lang="en-CA" dirty="0" smtClean="0"/>
              <a:t>() to unbind</a:t>
            </a:r>
            <a:endParaRPr lang="en-CA" dirty="0"/>
          </a:p>
        </p:txBody>
      </p:sp>
      <p:sp>
        <p:nvSpPr>
          <p:cNvPr id="4" name="TextBox 3"/>
          <p:cNvSpPr txBox="1"/>
          <p:nvPr/>
        </p:nvSpPr>
        <p:spPr>
          <a:xfrm>
            <a:off x="0" y="6553200"/>
            <a:ext cx="7592291" cy="369332"/>
          </a:xfrm>
          <a:prstGeom prst="rect">
            <a:avLst/>
          </a:prstGeom>
          <a:noFill/>
        </p:spPr>
        <p:txBody>
          <a:bodyPr wrap="square" rtlCol="0">
            <a:spAutoFit/>
          </a:bodyPr>
          <a:lstStyle/>
          <a:p>
            <a:r>
              <a:rPr lang="en-CA" dirty="0">
                <a:hlinkClick r:id="rId2"/>
              </a:rPr>
              <a:t>https://developer.android.com/guide/components/services</a:t>
            </a:r>
            <a:endParaRPr lang="en-CA" dirty="0"/>
          </a:p>
        </p:txBody>
      </p:sp>
    </p:spTree>
    <p:extLst>
      <p:ext uri="{BB962C8B-B14F-4D97-AF65-F5344CB8AC3E}">
        <p14:creationId xmlns:p14="http://schemas.microsoft.com/office/powerpoint/2010/main" val="2019032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Running a service in the foreground</a:t>
            </a:r>
            <a:endParaRPr lang="en-CA" dirty="0"/>
          </a:p>
        </p:txBody>
      </p:sp>
      <p:sp>
        <p:nvSpPr>
          <p:cNvPr id="3" name="Content Placeholder 2"/>
          <p:cNvSpPr>
            <a:spLocks noGrp="1"/>
          </p:cNvSpPr>
          <p:nvPr>
            <p:ph idx="1"/>
          </p:nvPr>
        </p:nvSpPr>
        <p:spPr>
          <a:xfrm>
            <a:off x="838200" y="1825625"/>
            <a:ext cx="6219825" cy="4351338"/>
          </a:xfrm>
        </p:spPr>
        <p:txBody>
          <a:bodyPr>
            <a:normAutofit fontScale="85000" lnSpcReduction="10000"/>
          </a:bodyPr>
          <a:lstStyle/>
          <a:p>
            <a:r>
              <a:rPr lang="en-CA" dirty="0" smtClean="0"/>
              <a:t>A foreground service is a service the user is actively aware of and is not a candidate for the system to kill to reclaim resources</a:t>
            </a:r>
          </a:p>
          <a:p>
            <a:r>
              <a:rPr lang="en-CA" dirty="0" smtClean="0"/>
              <a:t>Must provide a notification for the status bar, placed under Ongoing heading, and the notification cannot be dismissed unless the service is stopped or removed from foreground</a:t>
            </a:r>
          </a:p>
          <a:p>
            <a:r>
              <a:rPr lang="en-CA" dirty="0" smtClean="0"/>
              <a:t>Limit your app’s use of foreground services – only use foreground services when the service is noticeable to the user (music, location)</a:t>
            </a:r>
          </a:p>
          <a:p>
            <a:r>
              <a:rPr lang="en-CA" dirty="0" smtClean="0"/>
              <a:t>Start a foreground service using </a:t>
            </a:r>
            <a:r>
              <a:rPr lang="en-CA" dirty="0" err="1" smtClean="0"/>
              <a:t>startForeground</a:t>
            </a:r>
            <a:r>
              <a:rPr lang="en-CA" dirty="0" smtClean="0"/>
              <a:t>()</a:t>
            </a:r>
          </a:p>
        </p:txBody>
      </p:sp>
      <p:sp>
        <p:nvSpPr>
          <p:cNvPr id="4" name="TextBox 3"/>
          <p:cNvSpPr txBox="1"/>
          <p:nvPr/>
        </p:nvSpPr>
        <p:spPr>
          <a:xfrm>
            <a:off x="0" y="6553200"/>
            <a:ext cx="7592291" cy="369332"/>
          </a:xfrm>
          <a:prstGeom prst="rect">
            <a:avLst/>
          </a:prstGeom>
          <a:noFill/>
        </p:spPr>
        <p:txBody>
          <a:bodyPr wrap="square" rtlCol="0">
            <a:spAutoFit/>
          </a:bodyPr>
          <a:lstStyle/>
          <a:p>
            <a:r>
              <a:rPr lang="en-CA" dirty="0">
                <a:hlinkClick r:id="rId2"/>
              </a:rPr>
              <a:t>https://developer.android.com/guide/components/services</a:t>
            </a:r>
            <a:endParaRPr lang="en-CA" dirty="0"/>
          </a:p>
        </p:txBody>
      </p:sp>
      <p:pic>
        <p:nvPicPr>
          <p:cNvPr id="5" name="Picture 4"/>
          <p:cNvPicPr>
            <a:picLocks noChangeAspect="1"/>
          </p:cNvPicPr>
          <p:nvPr/>
        </p:nvPicPr>
        <p:blipFill>
          <a:blip r:embed="rId3"/>
          <a:stretch>
            <a:fillRect/>
          </a:stretch>
        </p:blipFill>
        <p:spPr>
          <a:xfrm>
            <a:off x="7058025" y="1607344"/>
            <a:ext cx="5133975" cy="2514600"/>
          </a:xfrm>
          <a:prstGeom prst="rect">
            <a:avLst/>
          </a:prstGeom>
        </p:spPr>
      </p:pic>
    </p:spTree>
    <p:extLst>
      <p:ext uri="{BB962C8B-B14F-4D97-AF65-F5344CB8AC3E}">
        <p14:creationId xmlns:p14="http://schemas.microsoft.com/office/powerpoint/2010/main" val="3200638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Managing service lifecycle</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Service lifecycle is simpler than activity lifecycle, but more important to track because services can run in the background indefinitely</a:t>
            </a:r>
          </a:p>
          <a:p>
            <a:r>
              <a:rPr lang="en-CA" dirty="0" smtClean="0"/>
              <a:t>The service lifecycle can follow one of two paths:</a:t>
            </a:r>
          </a:p>
          <a:p>
            <a:r>
              <a:rPr lang="en-CA" dirty="0" smtClean="0"/>
              <a:t>1) </a:t>
            </a:r>
            <a:r>
              <a:rPr lang="en-CA" b="1" dirty="0" smtClean="0"/>
              <a:t>started service </a:t>
            </a:r>
            <a:r>
              <a:rPr lang="en-CA" dirty="0" smtClean="0"/>
              <a:t>– created when another component calls </a:t>
            </a:r>
            <a:r>
              <a:rPr lang="en-CA" dirty="0" err="1" smtClean="0"/>
              <a:t>startService</a:t>
            </a:r>
            <a:r>
              <a:rPr lang="en-CA" dirty="0" smtClean="0"/>
              <a:t>(), runs indefinitely and must stop itself using </a:t>
            </a:r>
            <a:r>
              <a:rPr lang="en-CA" dirty="0" err="1" smtClean="0"/>
              <a:t>stopSelf</a:t>
            </a:r>
            <a:r>
              <a:rPr lang="en-CA" dirty="0" smtClean="0"/>
              <a:t>()</a:t>
            </a:r>
            <a:r>
              <a:rPr lang="fr-CA" dirty="0" smtClean="0"/>
              <a:t>, or </a:t>
            </a:r>
            <a:r>
              <a:rPr lang="fr-CA" dirty="0" err="1" smtClean="0"/>
              <a:t>another</a:t>
            </a:r>
            <a:r>
              <a:rPr lang="fr-CA" dirty="0" smtClean="0"/>
              <a:t> component calls </a:t>
            </a:r>
            <a:r>
              <a:rPr lang="fr-CA" dirty="0" err="1" smtClean="0"/>
              <a:t>stopService</a:t>
            </a:r>
            <a:r>
              <a:rPr lang="fr-CA" dirty="0" smtClean="0"/>
              <a:t>(), system </a:t>
            </a:r>
            <a:r>
              <a:rPr lang="fr-CA" dirty="0" err="1" smtClean="0"/>
              <a:t>then</a:t>
            </a:r>
            <a:r>
              <a:rPr lang="fr-CA" dirty="0" smtClean="0"/>
              <a:t> destroys</a:t>
            </a:r>
            <a:endParaRPr lang="en-CA" dirty="0" smtClean="0"/>
          </a:p>
          <a:p>
            <a:r>
              <a:rPr lang="en-CA" dirty="0" smtClean="0"/>
              <a:t>2) </a:t>
            </a:r>
            <a:r>
              <a:rPr lang="en-CA" b="1" dirty="0" smtClean="0"/>
              <a:t>bound service </a:t>
            </a:r>
            <a:r>
              <a:rPr lang="en-CA" dirty="0" smtClean="0"/>
              <a:t>– created when another component (client) calls </a:t>
            </a:r>
            <a:r>
              <a:rPr lang="en-CA" dirty="0" err="1" smtClean="0"/>
              <a:t>bindService</a:t>
            </a:r>
            <a:r>
              <a:rPr lang="en-CA" dirty="0" smtClean="0"/>
              <a:t>(), client then communicates with service through </a:t>
            </a:r>
            <a:r>
              <a:rPr lang="en-CA" dirty="0" err="1" smtClean="0"/>
              <a:t>Ibinder</a:t>
            </a:r>
            <a:r>
              <a:rPr lang="en-CA" dirty="0" smtClean="0"/>
              <a:t> interface, and can close the connection calling </a:t>
            </a:r>
            <a:r>
              <a:rPr lang="en-CA" dirty="0" err="1" smtClean="0"/>
              <a:t>unbindService</a:t>
            </a:r>
            <a:r>
              <a:rPr lang="en-CA" dirty="0" smtClean="0"/>
              <a:t>()</a:t>
            </a:r>
            <a:r>
              <a:rPr lang="fr-CA" dirty="0" smtClean="0"/>
              <a:t>, </a:t>
            </a:r>
            <a:r>
              <a:rPr lang="fr-CA" dirty="0" err="1" smtClean="0"/>
              <a:t>when</a:t>
            </a:r>
            <a:r>
              <a:rPr lang="fr-CA" dirty="0" smtClean="0"/>
              <a:t> all clients have </a:t>
            </a:r>
            <a:r>
              <a:rPr lang="fr-CA" dirty="0" err="1" smtClean="0"/>
              <a:t>unbound</a:t>
            </a:r>
            <a:r>
              <a:rPr lang="fr-CA" dirty="0" smtClean="0"/>
              <a:t>, system des</a:t>
            </a:r>
            <a:r>
              <a:rPr lang="en-CA" dirty="0" err="1" smtClean="0"/>
              <a:t>troys</a:t>
            </a:r>
            <a:r>
              <a:rPr lang="en-CA" dirty="0" smtClean="0"/>
              <a:t> the service </a:t>
            </a:r>
          </a:p>
          <a:p>
            <a:r>
              <a:rPr lang="en-CA" dirty="0" smtClean="0"/>
              <a:t>These two pathways are not separate – can bind to started service, in which case, calling </a:t>
            </a:r>
            <a:r>
              <a:rPr lang="en-CA" dirty="0" err="1" smtClean="0"/>
              <a:t>stopService</a:t>
            </a:r>
            <a:r>
              <a:rPr lang="en-CA" dirty="0" smtClean="0"/>
              <a:t>() will not destroy unless all clients have unbound</a:t>
            </a:r>
            <a:endParaRPr lang="en-CA" dirty="0"/>
          </a:p>
        </p:txBody>
      </p:sp>
      <p:sp>
        <p:nvSpPr>
          <p:cNvPr id="4" name="TextBox 3"/>
          <p:cNvSpPr txBox="1"/>
          <p:nvPr/>
        </p:nvSpPr>
        <p:spPr>
          <a:xfrm>
            <a:off x="0" y="6553200"/>
            <a:ext cx="7592291" cy="369332"/>
          </a:xfrm>
          <a:prstGeom prst="rect">
            <a:avLst/>
          </a:prstGeom>
          <a:noFill/>
        </p:spPr>
        <p:txBody>
          <a:bodyPr wrap="square" rtlCol="0">
            <a:spAutoFit/>
          </a:bodyPr>
          <a:lstStyle/>
          <a:p>
            <a:r>
              <a:rPr lang="en-CA" dirty="0">
                <a:hlinkClick r:id="rId2"/>
              </a:rPr>
              <a:t>https://developer.android.com/guide/components/services</a:t>
            </a:r>
            <a:endParaRPr lang="en-CA" dirty="0"/>
          </a:p>
        </p:txBody>
      </p:sp>
    </p:spTree>
    <p:extLst>
      <p:ext uri="{BB962C8B-B14F-4D97-AF65-F5344CB8AC3E}">
        <p14:creationId xmlns:p14="http://schemas.microsoft.com/office/powerpoint/2010/main" val="309359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Implementing lifecycle </a:t>
            </a:r>
            <a:r>
              <a:rPr lang="en-CA" dirty="0" err="1" smtClean="0"/>
              <a:t>callbacks</a:t>
            </a:r>
            <a:endParaRPr lang="en-CA" dirty="0"/>
          </a:p>
        </p:txBody>
      </p:sp>
      <p:sp>
        <p:nvSpPr>
          <p:cNvPr id="3" name="Content Placeholder 2"/>
          <p:cNvSpPr>
            <a:spLocks noGrp="1"/>
          </p:cNvSpPr>
          <p:nvPr>
            <p:ph idx="1"/>
          </p:nvPr>
        </p:nvSpPr>
        <p:spPr>
          <a:xfrm>
            <a:off x="838200" y="1825625"/>
            <a:ext cx="2609850" cy="4351338"/>
          </a:xfrm>
        </p:spPr>
        <p:txBody>
          <a:bodyPr>
            <a:normAutofit fontScale="85000" lnSpcReduction="20000"/>
          </a:bodyPr>
          <a:lstStyle/>
          <a:p>
            <a:r>
              <a:rPr lang="en-CA" dirty="0" smtClean="0"/>
              <a:t>The lifetime of a service occurs between </a:t>
            </a:r>
            <a:r>
              <a:rPr lang="en-CA" dirty="0" err="1" smtClean="0"/>
              <a:t>onCreate</a:t>
            </a:r>
            <a:r>
              <a:rPr lang="en-CA" dirty="0" smtClean="0"/>
              <a:t>() and </a:t>
            </a:r>
            <a:r>
              <a:rPr lang="en-CA" dirty="0" err="1" smtClean="0"/>
              <a:t>onDestroy</a:t>
            </a:r>
            <a:r>
              <a:rPr lang="en-CA" dirty="0" smtClean="0"/>
              <a:t>()</a:t>
            </a:r>
          </a:p>
          <a:p>
            <a:r>
              <a:rPr lang="en-CA" dirty="0" smtClean="0"/>
              <a:t>The active lifetime of a service begins with either </a:t>
            </a:r>
            <a:r>
              <a:rPr lang="en-CA" dirty="0" err="1" smtClean="0"/>
              <a:t>onStartCommand</a:t>
            </a:r>
            <a:r>
              <a:rPr lang="en-CA" dirty="0" smtClean="0"/>
              <a:t>() or </a:t>
            </a:r>
            <a:r>
              <a:rPr lang="en-CA" dirty="0" err="1" smtClean="0"/>
              <a:t>onBind</a:t>
            </a:r>
            <a:r>
              <a:rPr lang="en-CA" dirty="0" smtClean="0"/>
              <a:t>(), each method handles the intent used to start the service</a:t>
            </a:r>
            <a:endParaRPr lang="en-CA" dirty="0"/>
          </a:p>
        </p:txBody>
      </p:sp>
      <p:sp>
        <p:nvSpPr>
          <p:cNvPr id="4" name="TextBox 3"/>
          <p:cNvSpPr txBox="1"/>
          <p:nvPr/>
        </p:nvSpPr>
        <p:spPr>
          <a:xfrm>
            <a:off x="0" y="6553200"/>
            <a:ext cx="7592291" cy="369332"/>
          </a:xfrm>
          <a:prstGeom prst="rect">
            <a:avLst/>
          </a:prstGeom>
          <a:noFill/>
        </p:spPr>
        <p:txBody>
          <a:bodyPr wrap="square" rtlCol="0">
            <a:spAutoFit/>
          </a:bodyPr>
          <a:lstStyle/>
          <a:p>
            <a:r>
              <a:rPr lang="en-CA" dirty="0">
                <a:hlinkClick r:id="rId2"/>
              </a:rPr>
              <a:t>https://developer.android.com/guide/components/services</a:t>
            </a:r>
            <a:endParaRPr lang="en-CA" dirty="0"/>
          </a:p>
        </p:txBody>
      </p:sp>
      <p:pic>
        <p:nvPicPr>
          <p:cNvPr id="5" name="Picture 4"/>
          <p:cNvPicPr>
            <a:picLocks noChangeAspect="1"/>
          </p:cNvPicPr>
          <p:nvPr/>
        </p:nvPicPr>
        <p:blipFill>
          <a:blip r:embed="rId3"/>
          <a:stretch>
            <a:fillRect/>
          </a:stretch>
        </p:blipFill>
        <p:spPr>
          <a:xfrm>
            <a:off x="7153275" y="1304925"/>
            <a:ext cx="5038725" cy="5248275"/>
          </a:xfrm>
          <a:prstGeom prst="rect">
            <a:avLst/>
          </a:prstGeom>
        </p:spPr>
      </p:pic>
      <p:pic>
        <p:nvPicPr>
          <p:cNvPr id="1026" name="Picture 2" descr="https://developer.android.com/images/service_lifecyc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8050" y="1347787"/>
            <a:ext cx="3705225" cy="482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85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Create a background service</a:t>
            </a:r>
            <a:endParaRPr lang="en-CA" dirty="0"/>
          </a:p>
        </p:txBody>
      </p:sp>
      <p:sp>
        <p:nvSpPr>
          <p:cNvPr id="3" name="Content Placeholder 2"/>
          <p:cNvSpPr>
            <a:spLocks noGrp="1"/>
          </p:cNvSpPr>
          <p:nvPr>
            <p:ph idx="1"/>
          </p:nvPr>
        </p:nvSpPr>
        <p:spPr/>
        <p:txBody>
          <a:bodyPr/>
          <a:lstStyle/>
          <a:p>
            <a:r>
              <a:rPr lang="en-CA" dirty="0" smtClean="0"/>
              <a:t>Use the </a:t>
            </a:r>
            <a:r>
              <a:rPr lang="en-CA" dirty="0" err="1" smtClean="0"/>
              <a:t>IntentService</a:t>
            </a:r>
            <a:r>
              <a:rPr lang="en-CA" dirty="0" smtClean="0"/>
              <a:t> class for a straightforward operation running on a single background thread.</a:t>
            </a:r>
          </a:p>
          <a:p>
            <a:r>
              <a:rPr lang="en-CA" dirty="0" err="1" smtClean="0"/>
              <a:t>IntentService</a:t>
            </a:r>
            <a:r>
              <a:rPr lang="en-CA" dirty="0" smtClean="0"/>
              <a:t> is unaffected by most user lifecycle events, so it continues to run in circumstances that would shut down an </a:t>
            </a:r>
            <a:r>
              <a:rPr lang="en-CA" dirty="0" err="1" smtClean="0"/>
              <a:t>AsyncTask</a:t>
            </a:r>
            <a:endParaRPr lang="en-CA" dirty="0" smtClean="0"/>
          </a:p>
          <a:p>
            <a:r>
              <a:rPr lang="en-CA" dirty="0" smtClean="0"/>
              <a:t>Limitations of </a:t>
            </a:r>
            <a:r>
              <a:rPr lang="en-CA" dirty="0" err="1" smtClean="0"/>
              <a:t>IntentService</a:t>
            </a:r>
            <a:r>
              <a:rPr lang="en-CA" dirty="0" smtClean="0"/>
              <a:t>:</a:t>
            </a:r>
          </a:p>
          <a:p>
            <a:pPr lvl="1"/>
            <a:r>
              <a:rPr lang="en-CA" dirty="0" smtClean="0"/>
              <a:t>Can’t interact directly with UI, must send results to an Activity</a:t>
            </a:r>
          </a:p>
          <a:p>
            <a:pPr lvl="1"/>
            <a:r>
              <a:rPr lang="en-CA" dirty="0" smtClean="0"/>
              <a:t>Work requests run sequentially (single background thread)</a:t>
            </a:r>
          </a:p>
          <a:p>
            <a:pPr lvl="1"/>
            <a:r>
              <a:rPr lang="en-CA" dirty="0" smtClean="0"/>
              <a:t>Operations running on </a:t>
            </a:r>
            <a:r>
              <a:rPr lang="en-CA" dirty="0" err="1" smtClean="0"/>
              <a:t>IntentService</a:t>
            </a:r>
            <a:r>
              <a:rPr lang="en-CA" dirty="0" smtClean="0"/>
              <a:t> cannot be interrupted</a:t>
            </a:r>
            <a:endParaRPr lang="en-CA" dirty="0" smtClean="0"/>
          </a:p>
        </p:txBody>
      </p:sp>
      <p:sp>
        <p:nvSpPr>
          <p:cNvPr id="4" name="TextBox 3"/>
          <p:cNvSpPr txBox="1"/>
          <p:nvPr/>
        </p:nvSpPr>
        <p:spPr>
          <a:xfrm>
            <a:off x="0" y="6553200"/>
            <a:ext cx="7592291" cy="369332"/>
          </a:xfrm>
          <a:prstGeom prst="rect">
            <a:avLst/>
          </a:prstGeom>
          <a:noFill/>
        </p:spPr>
        <p:txBody>
          <a:bodyPr wrap="square" rtlCol="0">
            <a:spAutoFit/>
          </a:bodyPr>
          <a:lstStyle/>
          <a:p>
            <a:r>
              <a:rPr lang="en-CA" dirty="0">
                <a:hlinkClick r:id="rId2"/>
              </a:rPr>
              <a:t>https://developer.android.com/training/run-background-service/create-service</a:t>
            </a:r>
            <a:endParaRPr lang="en-CA" dirty="0"/>
          </a:p>
        </p:txBody>
      </p:sp>
    </p:spTree>
    <p:extLst>
      <p:ext uri="{BB962C8B-B14F-4D97-AF65-F5344CB8AC3E}">
        <p14:creationId xmlns:p14="http://schemas.microsoft.com/office/powerpoint/2010/main" val="14474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Handle incoming intents</a:t>
            </a:r>
            <a:endParaRPr lang="en-CA" dirty="0"/>
          </a:p>
        </p:txBody>
      </p:sp>
      <p:sp>
        <p:nvSpPr>
          <p:cNvPr id="3" name="Content Placeholder 2"/>
          <p:cNvSpPr>
            <a:spLocks noGrp="1"/>
          </p:cNvSpPr>
          <p:nvPr>
            <p:ph idx="1"/>
          </p:nvPr>
        </p:nvSpPr>
        <p:spPr>
          <a:xfrm>
            <a:off x="838200" y="1825625"/>
            <a:ext cx="6393873" cy="4351338"/>
          </a:xfrm>
        </p:spPr>
        <p:txBody>
          <a:bodyPr/>
          <a:lstStyle/>
          <a:p>
            <a:r>
              <a:rPr lang="en-CA" dirty="0" smtClean="0"/>
              <a:t>Define a class extending </a:t>
            </a:r>
            <a:r>
              <a:rPr lang="en-CA" dirty="0" err="1" smtClean="0"/>
              <a:t>IntentService</a:t>
            </a:r>
            <a:r>
              <a:rPr lang="en-CA" dirty="0" smtClean="0"/>
              <a:t>, and override </a:t>
            </a:r>
            <a:r>
              <a:rPr lang="en-CA" dirty="0" err="1" smtClean="0"/>
              <a:t>onHandleIntent</a:t>
            </a:r>
            <a:r>
              <a:rPr lang="en-CA" dirty="0" smtClean="0"/>
              <a:t>()</a:t>
            </a:r>
          </a:p>
          <a:p>
            <a:r>
              <a:rPr lang="en-CA" dirty="0" smtClean="0"/>
              <a:t>Define your </a:t>
            </a:r>
            <a:r>
              <a:rPr lang="en-CA" dirty="0" err="1" smtClean="0"/>
              <a:t>IntentService</a:t>
            </a:r>
            <a:r>
              <a:rPr lang="en-CA" dirty="0" smtClean="0"/>
              <a:t> in the manifest with a &lt;service&gt; element child of &lt;application&gt;</a:t>
            </a:r>
          </a:p>
          <a:p>
            <a:r>
              <a:rPr lang="en-CA" dirty="0" smtClean="0"/>
              <a:t>No intent filter is needed, the service is started using an explicit intent. This also means that only components in the same app, or other apps with the same user ID can access the service</a:t>
            </a:r>
          </a:p>
          <a:p>
            <a:endParaRPr lang="en-CA" dirty="0"/>
          </a:p>
        </p:txBody>
      </p:sp>
      <p:sp>
        <p:nvSpPr>
          <p:cNvPr id="5" name="TextBox 4"/>
          <p:cNvSpPr txBox="1"/>
          <p:nvPr/>
        </p:nvSpPr>
        <p:spPr>
          <a:xfrm>
            <a:off x="0" y="6553200"/>
            <a:ext cx="7592291" cy="369332"/>
          </a:xfrm>
          <a:prstGeom prst="rect">
            <a:avLst/>
          </a:prstGeom>
          <a:noFill/>
        </p:spPr>
        <p:txBody>
          <a:bodyPr wrap="square" rtlCol="0">
            <a:spAutoFit/>
          </a:bodyPr>
          <a:lstStyle/>
          <a:p>
            <a:r>
              <a:rPr lang="en-CA" dirty="0">
                <a:hlinkClick r:id="rId2"/>
              </a:rPr>
              <a:t>https://developer.android.com/training/run-background-service/create-service</a:t>
            </a:r>
            <a:endParaRPr lang="en-CA" dirty="0"/>
          </a:p>
        </p:txBody>
      </p:sp>
      <p:pic>
        <p:nvPicPr>
          <p:cNvPr id="6" name="Picture 5"/>
          <p:cNvPicPr>
            <a:picLocks noChangeAspect="1"/>
          </p:cNvPicPr>
          <p:nvPr/>
        </p:nvPicPr>
        <p:blipFill>
          <a:blip r:embed="rId3"/>
          <a:stretch>
            <a:fillRect/>
          </a:stretch>
        </p:blipFill>
        <p:spPr>
          <a:xfrm>
            <a:off x="7074910" y="1690688"/>
            <a:ext cx="4581525" cy="1838325"/>
          </a:xfrm>
          <a:prstGeom prst="rect">
            <a:avLst/>
          </a:prstGeom>
        </p:spPr>
      </p:pic>
      <p:pic>
        <p:nvPicPr>
          <p:cNvPr id="7" name="Picture 6"/>
          <p:cNvPicPr>
            <a:picLocks noChangeAspect="1"/>
          </p:cNvPicPr>
          <p:nvPr/>
        </p:nvPicPr>
        <p:blipFill>
          <a:blip r:embed="rId4"/>
          <a:stretch>
            <a:fillRect/>
          </a:stretch>
        </p:blipFill>
        <p:spPr>
          <a:xfrm>
            <a:off x="7232073" y="3978275"/>
            <a:ext cx="3876675" cy="2333625"/>
          </a:xfrm>
          <a:prstGeom prst="rect">
            <a:avLst/>
          </a:prstGeom>
        </p:spPr>
      </p:pic>
    </p:spTree>
    <p:extLst>
      <p:ext uri="{BB962C8B-B14F-4D97-AF65-F5344CB8AC3E}">
        <p14:creationId xmlns:p14="http://schemas.microsoft.com/office/powerpoint/2010/main" val="2131262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Send work requests to background service</a:t>
            </a:r>
            <a:endParaRPr lang="en-CA" dirty="0"/>
          </a:p>
        </p:txBody>
      </p:sp>
      <p:sp>
        <p:nvSpPr>
          <p:cNvPr id="3" name="Content Placeholder 2"/>
          <p:cNvSpPr>
            <a:spLocks noGrp="1"/>
          </p:cNvSpPr>
          <p:nvPr>
            <p:ph idx="1"/>
          </p:nvPr>
        </p:nvSpPr>
        <p:spPr>
          <a:xfrm>
            <a:off x="838200" y="1825625"/>
            <a:ext cx="4904076" cy="4351338"/>
          </a:xfrm>
        </p:spPr>
        <p:txBody>
          <a:bodyPr>
            <a:normAutofit fontScale="85000" lnSpcReduction="10000"/>
          </a:bodyPr>
          <a:lstStyle/>
          <a:p>
            <a:r>
              <a:rPr lang="en-CA" dirty="0" smtClean="0"/>
              <a:t>Create an </a:t>
            </a:r>
            <a:r>
              <a:rPr lang="en-CA" dirty="0" smtClean="0"/>
              <a:t>intent and queue it up by calling </a:t>
            </a:r>
            <a:r>
              <a:rPr lang="en-CA" dirty="0" err="1" smtClean="0"/>
              <a:t>enqueueWork</a:t>
            </a:r>
            <a:r>
              <a:rPr lang="en-CA" dirty="0" smtClean="0"/>
              <a:t>()</a:t>
            </a:r>
          </a:p>
          <a:p>
            <a:r>
              <a:rPr lang="en-CA" dirty="0" smtClean="0"/>
              <a:t>You can send the work request from anywhere in the activity or fragment, including </a:t>
            </a:r>
            <a:r>
              <a:rPr lang="en-CA" dirty="0" err="1" smtClean="0"/>
              <a:t>callbacks</a:t>
            </a:r>
            <a:r>
              <a:rPr lang="en-CA" dirty="0" smtClean="0"/>
              <a:t> that respond to button presses or taps</a:t>
            </a:r>
          </a:p>
          <a:p>
            <a:r>
              <a:rPr lang="en-CA" dirty="0" smtClean="0"/>
              <a:t>Once </a:t>
            </a:r>
            <a:r>
              <a:rPr lang="en-CA" dirty="0" err="1" smtClean="0"/>
              <a:t>enqueueWork</a:t>
            </a:r>
            <a:r>
              <a:rPr lang="en-CA" dirty="0" smtClean="0"/>
              <a:t>() is called, </a:t>
            </a:r>
            <a:r>
              <a:rPr lang="en-CA" dirty="0" err="1" smtClean="0"/>
              <a:t>IntentService</a:t>
            </a:r>
            <a:r>
              <a:rPr lang="en-CA" dirty="0" smtClean="0"/>
              <a:t> does the work defined in </a:t>
            </a:r>
            <a:r>
              <a:rPr lang="en-CA" dirty="0" err="1" smtClean="0"/>
              <a:t>onHandleWork</a:t>
            </a:r>
            <a:r>
              <a:rPr lang="en-CA" dirty="0" smtClean="0"/>
              <a:t>() and then stops itself</a:t>
            </a:r>
          </a:p>
          <a:p>
            <a:r>
              <a:rPr lang="en-CA" dirty="0" smtClean="0"/>
              <a:t>The next step is to report the results of the work back using a </a:t>
            </a:r>
            <a:r>
              <a:rPr lang="en-CA" dirty="0" err="1" smtClean="0"/>
              <a:t>BroadcastReceiver</a:t>
            </a:r>
            <a:endParaRPr lang="en-CA" dirty="0"/>
          </a:p>
        </p:txBody>
      </p:sp>
      <p:sp>
        <p:nvSpPr>
          <p:cNvPr id="5" name="TextBox 4"/>
          <p:cNvSpPr txBox="1"/>
          <p:nvPr/>
        </p:nvSpPr>
        <p:spPr>
          <a:xfrm>
            <a:off x="0" y="6553200"/>
            <a:ext cx="7994073" cy="369332"/>
          </a:xfrm>
          <a:prstGeom prst="rect">
            <a:avLst/>
          </a:prstGeom>
          <a:noFill/>
        </p:spPr>
        <p:txBody>
          <a:bodyPr wrap="square" rtlCol="0">
            <a:spAutoFit/>
          </a:bodyPr>
          <a:lstStyle/>
          <a:p>
            <a:r>
              <a:rPr lang="en-CA" dirty="0">
                <a:hlinkClick r:id="rId2"/>
              </a:rPr>
              <a:t>https://developer.android.com/training/run-background-service/send-request</a:t>
            </a:r>
            <a:endParaRPr lang="en-CA" dirty="0"/>
          </a:p>
        </p:txBody>
      </p:sp>
      <p:pic>
        <p:nvPicPr>
          <p:cNvPr id="6" name="Picture 5"/>
          <p:cNvPicPr>
            <a:picLocks noChangeAspect="1"/>
          </p:cNvPicPr>
          <p:nvPr/>
        </p:nvPicPr>
        <p:blipFill>
          <a:blip r:embed="rId3"/>
          <a:stretch>
            <a:fillRect/>
          </a:stretch>
        </p:blipFill>
        <p:spPr>
          <a:xfrm>
            <a:off x="6260955" y="2030413"/>
            <a:ext cx="4988162" cy="1654896"/>
          </a:xfrm>
          <a:prstGeom prst="rect">
            <a:avLst/>
          </a:prstGeom>
        </p:spPr>
      </p:pic>
      <p:pic>
        <p:nvPicPr>
          <p:cNvPr id="7" name="Picture 6"/>
          <p:cNvPicPr>
            <a:picLocks noChangeAspect="1"/>
          </p:cNvPicPr>
          <p:nvPr/>
        </p:nvPicPr>
        <p:blipFill>
          <a:blip r:embed="rId4"/>
          <a:stretch>
            <a:fillRect/>
          </a:stretch>
        </p:blipFill>
        <p:spPr>
          <a:xfrm>
            <a:off x="5610225" y="4475163"/>
            <a:ext cx="6581775" cy="600075"/>
          </a:xfrm>
          <a:prstGeom prst="rect">
            <a:avLst/>
          </a:prstGeom>
        </p:spPr>
      </p:pic>
    </p:spTree>
    <p:extLst>
      <p:ext uri="{BB962C8B-B14F-4D97-AF65-F5344CB8AC3E}">
        <p14:creationId xmlns:p14="http://schemas.microsoft.com/office/powerpoint/2010/main" val="383452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Services overview</a:t>
            </a:r>
            <a:endParaRPr lang="en-CA" dirty="0"/>
          </a:p>
        </p:txBody>
      </p:sp>
      <p:sp>
        <p:nvSpPr>
          <p:cNvPr id="3" name="Content Placeholder 2"/>
          <p:cNvSpPr>
            <a:spLocks noGrp="1"/>
          </p:cNvSpPr>
          <p:nvPr>
            <p:ph idx="1"/>
          </p:nvPr>
        </p:nvSpPr>
        <p:spPr/>
        <p:txBody>
          <a:bodyPr/>
          <a:lstStyle/>
          <a:p>
            <a:r>
              <a:rPr lang="en-CA" dirty="0" smtClean="0"/>
              <a:t>A service is an application component that can perform long-running operations in the background, and doesn’t provide any UI</a:t>
            </a:r>
          </a:p>
          <a:p>
            <a:r>
              <a:rPr lang="en-CA" dirty="0" smtClean="0"/>
              <a:t>Services continue to run in the background even if the user switches to another app</a:t>
            </a:r>
          </a:p>
          <a:p>
            <a:r>
              <a:rPr lang="en-CA" dirty="0" smtClean="0"/>
              <a:t>Components can bind to services, interacting and performing inter-process communication (IPC), example: services can handle network transactions, play music, file IO, or talk to a content provider, all from the background</a:t>
            </a:r>
          </a:p>
          <a:p>
            <a:endParaRPr lang="en-CA" dirty="0" smtClean="0"/>
          </a:p>
          <a:p>
            <a:endParaRPr lang="en-CA" dirty="0"/>
          </a:p>
        </p:txBody>
      </p:sp>
      <p:sp>
        <p:nvSpPr>
          <p:cNvPr id="4" name="TextBox 3"/>
          <p:cNvSpPr txBox="1"/>
          <p:nvPr/>
        </p:nvSpPr>
        <p:spPr>
          <a:xfrm>
            <a:off x="0" y="6539345"/>
            <a:ext cx="8825345" cy="369332"/>
          </a:xfrm>
          <a:prstGeom prst="rect">
            <a:avLst/>
          </a:prstGeom>
          <a:noFill/>
        </p:spPr>
        <p:txBody>
          <a:bodyPr wrap="square" rtlCol="0">
            <a:spAutoFit/>
          </a:bodyPr>
          <a:lstStyle/>
          <a:p>
            <a:r>
              <a:rPr lang="en-CA" dirty="0" smtClean="0">
                <a:hlinkClick r:id="rId2"/>
              </a:rPr>
              <a:t>https://developer.android.com/guide/components/services</a:t>
            </a:r>
            <a:endParaRPr lang="en-CA" dirty="0"/>
          </a:p>
        </p:txBody>
      </p:sp>
    </p:spTree>
    <p:extLst>
      <p:ext uri="{BB962C8B-B14F-4D97-AF65-F5344CB8AC3E}">
        <p14:creationId xmlns:p14="http://schemas.microsoft.com/office/powerpoint/2010/main" val="2085574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Report work status</a:t>
            </a:r>
            <a:endParaRPr lang="en-CA" dirty="0"/>
          </a:p>
        </p:txBody>
      </p:sp>
      <p:sp>
        <p:nvSpPr>
          <p:cNvPr id="3" name="Content Placeholder 2"/>
          <p:cNvSpPr>
            <a:spLocks noGrp="1"/>
          </p:cNvSpPr>
          <p:nvPr>
            <p:ph idx="1"/>
          </p:nvPr>
        </p:nvSpPr>
        <p:spPr>
          <a:xfrm>
            <a:off x="838200" y="1825625"/>
            <a:ext cx="6162675" cy="4351338"/>
          </a:xfrm>
        </p:spPr>
        <p:txBody>
          <a:bodyPr>
            <a:normAutofit fontScale="77500" lnSpcReduction="20000"/>
          </a:bodyPr>
          <a:lstStyle/>
          <a:p>
            <a:r>
              <a:rPr lang="en-CA" dirty="0" smtClean="0"/>
              <a:t>We often want to report the status of a background service to the component that started the service</a:t>
            </a:r>
          </a:p>
          <a:p>
            <a:r>
              <a:rPr lang="en-CA" dirty="0" smtClean="0"/>
              <a:t>Receive status updates from background services using </a:t>
            </a:r>
            <a:r>
              <a:rPr lang="en-CA" dirty="0" err="1" smtClean="0"/>
              <a:t>LocalBroadcastManager</a:t>
            </a:r>
            <a:r>
              <a:rPr lang="en-CA" dirty="0" smtClean="0"/>
              <a:t>, which limits broadcast Intent objects to components in your own app</a:t>
            </a:r>
          </a:p>
          <a:p>
            <a:r>
              <a:rPr lang="en-CA" dirty="0" smtClean="0"/>
              <a:t>To send status of a work request from </a:t>
            </a:r>
            <a:r>
              <a:rPr lang="en-CA" dirty="0" err="1" smtClean="0"/>
              <a:t>JobIntentService</a:t>
            </a:r>
            <a:r>
              <a:rPr lang="en-CA" dirty="0" smtClean="0"/>
              <a:t> to other components, first create an Intent containing the status in its extended data, can also add action and data URI to the intent</a:t>
            </a:r>
          </a:p>
          <a:p>
            <a:r>
              <a:rPr lang="en-CA" dirty="0" smtClean="0"/>
              <a:t>Next, send Intent by calling </a:t>
            </a:r>
            <a:r>
              <a:rPr lang="en-CA" dirty="0" err="1" smtClean="0"/>
              <a:t>LocalBroadcastManager.sendBroadcast</a:t>
            </a:r>
            <a:r>
              <a:rPr lang="en-CA" dirty="0" smtClean="0"/>
              <a:t>(), which sends the intent to any component in your application registered to receive it</a:t>
            </a:r>
            <a:endParaRPr lang="en-CA" dirty="0"/>
          </a:p>
        </p:txBody>
      </p:sp>
      <p:sp>
        <p:nvSpPr>
          <p:cNvPr id="4" name="TextBox 3"/>
          <p:cNvSpPr txBox="1"/>
          <p:nvPr/>
        </p:nvSpPr>
        <p:spPr>
          <a:xfrm>
            <a:off x="110836" y="6488668"/>
            <a:ext cx="10183091" cy="369332"/>
          </a:xfrm>
          <a:prstGeom prst="rect">
            <a:avLst/>
          </a:prstGeom>
          <a:noFill/>
        </p:spPr>
        <p:txBody>
          <a:bodyPr wrap="square" rtlCol="0">
            <a:spAutoFit/>
          </a:bodyPr>
          <a:lstStyle/>
          <a:p>
            <a:r>
              <a:rPr lang="en-CA" dirty="0">
                <a:hlinkClick r:id="rId2"/>
              </a:rPr>
              <a:t>https://developer.android.com/training/run-background-service/report-status</a:t>
            </a:r>
            <a:endParaRPr lang="en-CA" dirty="0"/>
          </a:p>
        </p:txBody>
      </p:sp>
      <p:pic>
        <p:nvPicPr>
          <p:cNvPr id="5" name="Picture 4"/>
          <p:cNvPicPr>
            <a:picLocks noChangeAspect="1"/>
          </p:cNvPicPr>
          <p:nvPr/>
        </p:nvPicPr>
        <p:blipFill>
          <a:blip r:embed="rId3"/>
          <a:stretch>
            <a:fillRect/>
          </a:stretch>
        </p:blipFill>
        <p:spPr>
          <a:xfrm>
            <a:off x="7000875" y="1513920"/>
            <a:ext cx="5191125" cy="4448175"/>
          </a:xfrm>
          <a:prstGeom prst="rect">
            <a:avLst/>
          </a:prstGeom>
        </p:spPr>
      </p:pic>
    </p:spTree>
    <p:extLst>
      <p:ext uri="{BB962C8B-B14F-4D97-AF65-F5344CB8AC3E}">
        <p14:creationId xmlns:p14="http://schemas.microsoft.com/office/powerpoint/2010/main" val="3491381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04418" cy="1325563"/>
          </a:xfrm>
        </p:spPr>
        <p:txBody>
          <a:bodyPr/>
          <a:lstStyle/>
          <a:p>
            <a:r>
              <a:rPr lang="en-CA" dirty="0" smtClean="0"/>
              <a:t>Receive status broadcasts from </a:t>
            </a:r>
            <a:r>
              <a:rPr lang="en-CA" dirty="0" err="1" smtClean="0"/>
              <a:t>JobIntentService</a:t>
            </a:r>
            <a:endParaRPr lang="en-CA" dirty="0"/>
          </a:p>
        </p:txBody>
      </p:sp>
      <p:sp>
        <p:nvSpPr>
          <p:cNvPr id="3" name="Content Placeholder 2"/>
          <p:cNvSpPr>
            <a:spLocks noGrp="1"/>
          </p:cNvSpPr>
          <p:nvPr>
            <p:ph idx="1"/>
          </p:nvPr>
        </p:nvSpPr>
        <p:spPr>
          <a:xfrm>
            <a:off x="838200" y="1825625"/>
            <a:ext cx="5381625" cy="4351338"/>
          </a:xfrm>
        </p:spPr>
        <p:txBody>
          <a:bodyPr>
            <a:normAutofit lnSpcReduction="10000"/>
          </a:bodyPr>
          <a:lstStyle/>
          <a:p>
            <a:r>
              <a:rPr lang="en-CA" dirty="0" smtClean="0"/>
              <a:t>Use subclass of </a:t>
            </a:r>
            <a:r>
              <a:rPr lang="en-CA" dirty="0" err="1" smtClean="0"/>
              <a:t>BroadcastReceiver</a:t>
            </a:r>
            <a:r>
              <a:rPr lang="en-CA" dirty="0" smtClean="0"/>
              <a:t>, in subclass, implement </a:t>
            </a:r>
            <a:r>
              <a:rPr lang="en-CA" dirty="0" err="1" smtClean="0"/>
              <a:t>onReceive</a:t>
            </a:r>
            <a:r>
              <a:rPr lang="en-CA" dirty="0" smtClean="0"/>
              <a:t>() callback, which will be invoked by </a:t>
            </a:r>
            <a:r>
              <a:rPr lang="en-CA" dirty="0" err="1" smtClean="0"/>
              <a:t>LocalBroadcastManager</a:t>
            </a:r>
            <a:r>
              <a:rPr lang="en-CA" dirty="0" smtClean="0"/>
              <a:t> when it receives an intent. </a:t>
            </a:r>
          </a:p>
          <a:p>
            <a:r>
              <a:rPr lang="en-CA" dirty="0" err="1" smtClean="0"/>
              <a:t>LocalBroadcastManager</a:t>
            </a:r>
            <a:r>
              <a:rPr lang="en-CA" dirty="0" smtClean="0"/>
              <a:t> passes incoming intent to </a:t>
            </a:r>
            <a:r>
              <a:rPr lang="en-CA" dirty="0" err="1" smtClean="0"/>
              <a:t>onReceive</a:t>
            </a:r>
            <a:r>
              <a:rPr lang="en-CA" dirty="0" smtClean="0"/>
              <a:t>()</a:t>
            </a:r>
          </a:p>
          <a:p>
            <a:r>
              <a:rPr lang="en-CA" dirty="0" smtClean="0"/>
              <a:t>Create an </a:t>
            </a:r>
            <a:r>
              <a:rPr lang="en-CA" dirty="0" err="1" smtClean="0"/>
              <a:t>IntentFilter</a:t>
            </a:r>
            <a:r>
              <a:rPr lang="en-CA" dirty="0" smtClean="0"/>
              <a:t> to define filters matching specific actions, categories, and data. </a:t>
            </a:r>
            <a:endParaRPr lang="en-CA" dirty="0"/>
          </a:p>
        </p:txBody>
      </p:sp>
      <p:sp>
        <p:nvSpPr>
          <p:cNvPr id="4" name="TextBox 3"/>
          <p:cNvSpPr txBox="1"/>
          <p:nvPr/>
        </p:nvSpPr>
        <p:spPr>
          <a:xfrm>
            <a:off x="110836" y="6488668"/>
            <a:ext cx="10183091" cy="369332"/>
          </a:xfrm>
          <a:prstGeom prst="rect">
            <a:avLst/>
          </a:prstGeom>
          <a:noFill/>
        </p:spPr>
        <p:txBody>
          <a:bodyPr wrap="square" rtlCol="0">
            <a:spAutoFit/>
          </a:bodyPr>
          <a:lstStyle/>
          <a:p>
            <a:r>
              <a:rPr lang="en-CA" dirty="0">
                <a:hlinkClick r:id="rId2"/>
              </a:rPr>
              <a:t>https://developer.android.com/training/run-background-service/report-status</a:t>
            </a:r>
            <a:endParaRPr lang="en-CA" dirty="0"/>
          </a:p>
        </p:txBody>
      </p:sp>
      <p:pic>
        <p:nvPicPr>
          <p:cNvPr id="5" name="Picture 4"/>
          <p:cNvPicPr>
            <a:picLocks noChangeAspect="1"/>
          </p:cNvPicPr>
          <p:nvPr/>
        </p:nvPicPr>
        <p:blipFill>
          <a:blip r:embed="rId3"/>
          <a:stretch>
            <a:fillRect/>
          </a:stretch>
        </p:blipFill>
        <p:spPr>
          <a:xfrm>
            <a:off x="6219825" y="1362929"/>
            <a:ext cx="5972175" cy="2352675"/>
          </a:xfrm>
          <a:prstGeom prst="rect">
            <a:avLst/>
          </a:prstGeom>
        </p:spPr>
      </p:pic>
      <p:pic>
        <p:nvPicPr>
          <p:cNvPr id="6" name="Picture 5"/>
          <p:cNvPicPr>
            <a:picLocks noChangeAspect="1"/>
          </p:cNvPicPr>
          <p:nvPr/>
        </p:nvPicPr>
        <p:blipFill>
          <a:blip r:embed="rId4"/>
          <a:stretch>
            <a:fillRect/>
          </a:stretch>
        </p:blipFill>
        <p:spPr>
          <a:xfrm>
            <a:off x="7475393" y="3827740"/>
            <a:ext cx="4467225" cy="2505075"/>
          </a:xfrm>
          <a:prstGeom prst="rect">
            <a:avLst/>
          </a:prstGeom>
        </p:spPr>
      </p:pic>
    </p:spTree>
    <p:extLst>
      <p:ext uri="{BB962C8B-B14F-4D97-AF65-F5344CB8AC3E}">
        <p14:creationId xmlns:p14="http://schemas.microsoft.com/office/powerpoint/2010/main" val="1256300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CA" dirty="0" smtClean="0"/>
              <a:t>Receive status broadcasts from </a:t>
            </a:r>
            <a:r>
              <a:rPr lang="en-CA" dirty="0" err="1" smtClean="0"/>
              <a:t>JobIntentService</a:t>
            </a:r>
            <a:endParaRPr lang="en-CA" dirty="0"/>
          </a:p>
        </p:txBody>
      </p:sp>
      <p:sp>
        <p:nvSpPr>
          <p:cNvPr id="3" name="Content Placeholder 2"/>
          <p:cNvSpPr>
            <a:spLocks noGrp="1"/>
          </p:cNvSpPr>
          <p:nvPr>
            <p:ph idx="1"/>
          </p:nvPr>
        </p:nvSpPr>
        <p:spPr>
          <a:xfrm>
            <a:off x="838199" y="1825625"/>
            <a:ext cx="6047510" cy="4351338"/>
          </a:xfrm>
        </p:spPr>
        <p:txBody>
          <a:bodyPr>
            <a:normAutofit fontScale="77500" lnSpcReduction="20000"/>
          </a:bodyPr>
          <a:lstStyle/>
          <a:p>
            <a:r>
              <a:rPr lang="en-CA" dirty="0" smtClean="0"/>
              <a:t>To register </a:t>
            </a:r>
            <a:r>
              <a:rPr lang="en-CA" dirty="0" err="1" smtClean="0"/>
              <a:t>BroadcastReceiver</a:t>
            </a:r>
            <a:r>
              <a:rPr lang="en-CA" dirty="0" smtClean="0"/>
              <a:t> and </a:t>
            </a:r>
            <a:r>
              <a:rPr lang="en-CA" dirty="0" err="1" smtClean="0"/>
              <a:t>IntentFilter</a:t>
            </a:r>
            <a:r>
              <a:rPr lang="en-CA" dirty="0" smtClean="0"/>
              <a:t> with the system, get an instance of </a:t>
            </a:r>
            <a:r>
              <a:rPr lang="en-CA" dirty="0" err="1" smtClean="0"/>
              <a:t>LocalBroadcastManager</a:t>
            </a:r>
            <a:r>
              <a:rPr lang="en-CA" dirty="0" smtClean="0"/>
              <a:t> and call its </a:t>
            </a:r>
            <a:r>
              <a:rPr lang="en-CA" dirty="0" err="1" smtClean="0"/>
              <a:t>registerReceiver</a:t>
            </a:r>
            <a:r>
              <a:rPr lang="en-CA" dirty="0" smtClean="0"/>
              <a:t>() method</a:t>
            </a:r>
          </a:p>
          <a:p>
            <a:r>
              <a:rPr lang="en-CA" dirty="0" smtClean="0"/>
              <a:t>A single </a:t>
            </a:r>
            <a:r>
              <a:rPr lang="en-CA" dirty="0" err="1" smtClean="0"/>
              <a:t>BroadcastReceiver</a:t>
            </a:r>
            <a:r>
              <a:rPr lang="en-CA" dirty="0" smtClean="0"/>
              <a:t> can handle more than one type of Intent, allowing you to run different code for each intent action. Simply define another </a:t>
            </a:r>
            <a:r>
              <a:rPr lang="en-CA" dirty="0" err="1" smtClean="0"/>
              <a:t>IntentFilter</a:t>
            </a:r>
            <a:r>
              <a:rPr lang="en-CA" dirty="0" smtClean="0"/>
              <a:t> for the same </a:t>
            </a:r>
            <a:r>
              <a:rPr lang="en-CA" dirty="0" err="1" smtClean="0"/>
              <a:t>BroadcastReceiver</a:t>
            </a:r>
            <a:r>
              <a:rPr lang="en-CA" dirty="0" smtClean="0"/>
              <a:t>, create the </a:t>
            </a:r>
            <a:r>
              <a:rPr lang="en-CA" dirty="0" err="1" smtClean="0"/>
              <a:t>IntentFilter</a:t>
            </a:r>
            <a:r>
              <a:rPr lang="en-CA" dirty="0" smtClean="0"/>
              <a:t>, and repeat the call to </a:t>
            </a:r>
            <a:r>
              <a:rPr lang="en-CA" dirty="0" err="1" smtClean="0"/>
              <a:t>registerReceiver</a:t>
            </a:r>
            <a:r>
              <a:rPr lang="en-CA" dirty="0" smtClean="0"/>
              <a:t>() </a:t>
            </a:r>
          </a:p>
          <a:p>
            <a:r>
              <a:rPr lang="fr-CA" dirty="0" err="1" smtClean="0"/>
              <a:t>Sending</a:t>
            </a:r>
            <a:r>
              <a:rPr lang="fr-CA" dirty="0" smtClean="0"/>
              <a:t> a broadcast </a:t>
            </a:r>
            <a:r>
              <a:rPr lang="fr-CA" dirty="0" err="1" smtClean="0"/>
              <a:t>int</a:t>
            </a:r>
            <a:r>
              <a:rPr lang="en-CA" dirty="0" err="1" smtClean="0"/>
              <a:t>ent</a:t>
            </a:r>
            <a:r>
              <a:rPr lang="en-CA" dirty="0" smtClean="0"/>
              <a:t> does not start or resume an Activity, rather, </a:t>
            </a:r>
            <a:r>
              <a:rPr lang="en-CA" dirty="0" err="1" smtClean="0"/>
              <a:t>BroadcastReceiver</a:t>
            </a:r>
            <a:r>
              <a:rPr lang="en-CA" dirty="0" smtClean="0"/>
              <a:t> receives and processes Intent objects even when your app is in the background. You can use a notification to notify the user about received broadcasts, but never start an activity in response to an incoming broadcast Intent.</a:t>
            </a:r>
            <a:endParaRPr lang="en-CA" dirty="0"/>
          </a:p>
        </p:txBody>
      </p:sp>
      <p:sp>
        <p:nvSpPr>
          <p:cNvPr id="4" name="TextBox 3"/>
          <p:cNvSpPr txBox="1"/>
          <p:nvPr/>
        </p:nvSpPr>
        <p:spPr>
          <a:xfrm>
            <a:off x="110836" y="6488668"/>
            <a:ext cx="10183091" cy="369332"/>
          </a:xfrm>
          <a:prstGeom prst="rect">
            <a:avLst/>
          </a:prstGeom>
          <a:noFill/>
        </p:spPr>
        <p:txBody>
          <a:bodyPr wrap="square" rtlCol="0">
            <a:spAutoFit/>
          </a:bodyPr>
          <a:lstStyle/>
          <a:p>
            <a:r>
              <a:rPr lang="en-CA" dirty="0">
                <a:hlinkClick r:id="rId2"/>
              </a:rPr>
              <a:t>https://developer.android.com/training/run-background-service/report-status</a:t>
            </a:r>
            <a:endParaRPr lang="en-CA" dirty="0"/>
          </a:p>
        </p:txBody>
      </p:sp>
      <p:pic>
        <p:nvPicPr>
          <p:cNvPr id="6" name="Picture 5"/>
          <p:cNvPicPr>
            <a:picLocks noChangeAspect="1"/>
          </p:cNvPicPr>
          <p:nvPr/>
        </p:nvPicPr>
        <p:blipFill>
          <a:blip r:embed="rId3"/>
          <a:stretch>
            <a:fillRect/>
          </a:stretch>
        </p:blipFill>
        <p:spPr>
          <a:xfrm>
            <a:off x="7163230" y="2002393"/>
            <a:ext cx="4543425" cy="1323975"/>
          </a:xfrm>
          <a:prstGeom prst="rect">
            <a:avLst/>
          </a:prstGeom>
        </p:spPr>
      </p:pic>
      <p:pic>
        <p:nvPicPr>
          <p:cNvPr id="7" name="Picture 6"/>
          <p:cNvPicPr>
            <a:picLocks noChangeAspect="1"/>
          </p:cNvPicPr>
          <p:nvPr/>
        </p:nvPicPr>
        <p:blipFill>
          <a:blip r:embed="rId4"/>
          <a:stretch>
            <a:fillRect/>
          </a:stretch>
        </p:blipFill>
        <p:spPr>
          <a:xfrm>
            <a:off x="7163230" y="3889653"/>
            <a:ext cx="4867275" cy="1628775"/>
          </a:xfrm>
          <a:prstGeom prst="rect">
            <a:avLst/>
          </a:prstGeom>
        </p:spPr>
      </p:pic>
    </p:spTree>
    <p:extLst>
      <p:ext uri="{BB962C8B-B14F-4D97-AF65-F5344CB8AC3E}">
        <p14:creationId xmlns:p14="http://schemas.microsoft.com/office/powerpoint/2010/main" val="471951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Bound services</a:t>
            </a:r>
            <a:endParaRPr lang="en-CA" dirty="0"/>
          </a:p>
        </p:txBody>
      </p:sp>
      <p:sp>
        <p:nvSpPr>
          <p:cNvPr id="3" name="Content Placeholder 2"/>
          <p:cNvSpPr>
            <a:spLocks noGrp="1"/>
          </p:cNvSpPr>
          <p:nvPr>
            <p:ph idx="1"/>
          </p:nvPr>
        </p:nvSpPr>
        <p:spPr/>
        <p:txBody>
          <a:bodyPr/>
          <a:lstStyle/>
          <a:p>
            <a:r>
              <a:rPr lang="en-CA" dirty="0" smtClean="0"/>
              <a:t>Overview: a bound service is the server in a client-server interface. </a:t>
            </a:r>
          </a:p>
          <a:p>
            <a:r>
              <a:rPr lang="en-CA" dirty="0" smtClean="0"/>
              <a:t>Allows components (Activities) to bind to the service, send requests, receive responses, and perform inter-process communication (IPC)</a:t>
            </a:r>
          </a:p>
          <a:p>
            <a:r>
              <a:rPr lang="en-CA" dirty="0" smtClean="0"/>
              <a:t>Typically only lives while it serves another component and does not run indefinitely</a:t>
            </a:r>
          </a:p>
          <a:p>
            <a:endParaRPr lang="en-CA" dirty="0"/>
          </a:p>
        </p:txBody>
      </p:sp>
      <p:sp>
        <p:nvSpPr>
          <p:cNvPr id="4" name="TextBox 3"/>
          <p:cNvSpPr txBox="1"/>
          <p:nvPr/>
        </p:nvSpPr>
        <p:spPr>
          <a:xfrm>
            <a:off x="110836" y="6497782"/>
            <a:ext cx="9102437" cy="369332"/>
          </a:xfrm>
          <a:prstGeom prst="rect">
            <a:avLst/>
          </a:prstGeom>
          <a:noFill/>
        </p:spPr>
        <p:txBody>
          <a:bodyPr wrap="square" rtlCol="0">
            <a:spAutoFit/>
          </a:bodyPr>
          <a:lstStyle/>
          <a:p>
            <a:r>
              <a:rPr lang="en-CA" dirty="0">
                <a:hlinkClick r:id="rId2"/>
              </a:rPr>
              <a:t>https://developer.android.com/guide/components/bound-services</a:t>
            </a:r>
            <a:endParaRPr lang="en-CA" dirty="0"/>
          </a:p>
        </p:txBody>
      </p:sp>
    </p:spTree>
    <p:extLst>
      <p:ext uri="{BB962C8B-B14F-4D97-AF65-F5344CB8AC3E}">
        <p14:creationId xmlns:p14="http://schemas.microsoft.com/office/powerpoint/2010/main" val="3613873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Binding to a started service</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You can create a service that is both started and bound (start using </a:t>
            </a:r>
            <a:r>
              <a:rPr lang="en-CA" dirty="0" err="1" smtClean="0"/>
              <a:t>startService</a:t>
            </a:r>
            <a:r>
              <a:rPr lang="en-CA" dirty="0" smtClean="0"/>
              <a:t>(), and then bind using </a:t>
            </a:r>
            <a:r>
              <a:rPr lang="en-CA" dirty="0" err="1" smtClean="0"/>
              <a:t>bindService</a:t>
            </a:r>
            <a:r>
              <a:rPr lang="en-CA" dirty="0" smtClean="0"/>
              <a:t>())</a:t>
            </a:r>
          </a:p>
          <a:p>
            <a:r>
              <a:rPr lang="en-CA" dirty="0" smtClean="0"/>
              <a:t>In the above case, service will persist as long as either 1) clients remain bound or 2) </a:t>
            </a:r>
            <a:r>
              <a:rPr lang="en-CA" dirty="0" err="1" smtClean="0"/>
              <a:t>stopSelf</a:t>
            </a:r>
            <a:r>
              <a:rPr lang="en-CA" dirty="0" smtClean="0"/>
              <a:t>() or </a:t>
            </a:r>
            <a:r>
              <a:rPr lang="en-CA" dirty="0" err="1" smtClean="0"/>
              <a:t>stopService</a:t>
            </a:r>
            <a:r>
              <a:rPr lang="en-CA" dirty="0" smtClean="0"/>
              <a:t>() have not been called</a:t>
            </a:r>
          </a:p>
          <a:p>
            <a:r>
              <a:rPr lang="en-CA" dirty="0" smtClean="0"/>
              <a:t>Must implement </a:t>
            </a:r>
            <a:r>
              <a:rPr lang="en-CA" dirty="0" err="1" smtClean="0"/>
              <a:t>onBind</a:t>
            </a:r>
            <a:r>
              <a:rPr lang="en-CA" dirty="0" smtClean="0"/>
              <a:t>() AND </a:t>
            </a:r>
            <a:r>
              <a:rPr lang="en-CA" dirty="0" err="1" smtClean="0"/>
              <a:t>onStartCommand</a:t>
            </a:r>
            <a:r>
              <a:rPr lang="en-CA" dirty="0" smtClean="0"/>
              <a:t>() for a bound, started service. </a:t>
            </a:r>
          </a:p>
          <a:p>
            <a:r>
              <a:rPr lang="en-CA" dirty="0" smtClean="0"/>
              <a:t>Example: music player will start a service to run indefinitely when the user exits the Activity, but also allow binding, so when the user returns to the music player Activity, it can re-bind to the started service and regain control of the playback	</a:t>
            </a:r>
          </a:p>
          <a:p>
            <a:r>
              <a:rPr lang="en-CA" dirty="0" smtClean="0"/>
              <a:t>Client binds to service by calling </a:t>
            </a:r>
            <a:r>
              <a:rPr lang="en-CA" dirty="0" err="1" smtClean="0"/>
              <a:t>bindService</a:t>
            </a:r>
            <a:r>
              <a:rPr lang="en-CA" dirty="0" smtClean="0"/>
              <a:t>(). Client must provide implementation of </a:t>
            </a:r>
            <a:r>
              <a:rPr lang="en-CA" dirty="0" err="1" smtClean="0"/>
              <a:t>ServiceConnection</a:t>
            </a:r>
            <a:r>
              <a:rPr lang="en-CA" dirty="0" smtClean="0"/>
              <a:t>, which monitors the connection with the service. Once the client is bound, the system calls </a:t>
            </a:r>
            <a:r>
              <a:rPr lang="en-CA" dirty="0" err="1" smtClean="0"/>
              <a:t>onServiceConnected</a:t>
            </a:r>
            <a:r>
              <a:rPr lang="en-CA" dirty="0" smtClean="0"/>
              <a:t> is called in </a:t>
            </a:r>
            <a:r>
              <a:rPr lang="en-CA" dirty="0" err="1" smtClean="0"/>
              <a:t>ServiceConnection</a:t>
            </a:r>
            <a:r>
              <a:rPr lang="en-CA" dirty="0" smtClean="0"/>
              <a:t>, providing an </a:t>
            </a:r>
            <a:r>
              <a:rPr lang="en-CA" dirty="0" err="1" smtClean="0"/>
              <a:t>IBinder</a:t>
            </a:r>
            <a:r>
              <a:rPr lang="en-CA" dirty="0" smtClean="0"/>
              <a:t> argument allowing the client to communicate with the bound service</a:t>
            </a:r>
          </a:p>
          <a:p>
            <a:r>
              <a:rPr lang="en-CA" dirty="0" smtClean="0"/>
              <a:t>The same </a:t>
            </a:r>
            <a:r>
              <a:rPr lang="en-CA" dirty="0" err="1" smtClean="0"/>
              <a:t>IBinder</a:t>
            </a:r>
            <a:r>
              <a:rPr lang="en-CA" dirty="0" smtClean="0"/>
              <a:t> is delivered to all subsequent clients that connect to the service</a:t>
            </a:r>
          </a:p>
          <a:p>
            <a:endParaRPr lang="en-CA" dirty="0"/>
          </a:p>
        </p:txBody>
      </p:sp>
      <p:sp>
        <p:nvSpPr>
          <p:cNvPr id="4" name="TextBox 3"/>
          <p:cNvSpPr txBox="1"/>
          <p:nvPr/>
        </p:nvSpPr>
        <p:spPr>
          <a:xfrm>
            <a:off x="110836" y="6497782"/>
            <a:ext cx="9102437" cy="369332"/>
          </a:xfrm>
          <a:prstGeom prst="rect">
            <a:avLst/>
          </a:prstGeom>
          <a:noFill/>
        </p:spPr>
        <p:txBody>
          <a:bodyPr wrap="square" rtlCol="0">
            <a:spAutoFit/>
          </a:bodyPr>
          <a:lstStyle/>
          <a:p>
            <a:r>
              <a:rPr lang="en-CA" dirty="0">
                <a:hlinkClick r:id="rId2"/>
              </a:rPr>
              <a:t>https://developer.android.com/guide/components/bound-services</a:t>
            </a:r>
            <a:endParaRPr lang="en-CA" dirty="0"/>
          </a:p>
        </p:txBody>
      </p:sp>
    </p:spTree>
    <p:extLst>
      <p:ext uri="{BB962C8B-B14F-4D97-AF65-F5344CB8AC3E}">
        <p14:creationId xmlns:p14="http://schemas.microsoft.com/office/powerpoint/2010/main" val="3978071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a bound service:</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When creating a service that provides binding, you must provide an </a:t>
            </a:r>
            <a:r>
              <a:rPr lang="en-CA" dirty="0" err="1" smtClean="0"/>
              <a:t>IBinder</a:t>
            </a:r>
            <a:r>
              <a:rPr lang="en-CA" dirty="0" smtClean="0"/>
              <a:t> that provides the programming interface clients can use to interact with the service, this can be done in 3 ways:</a:t>
            </a:r>
          </a:p>
          <a:p>
            <a:r>
              <a:rPr lang="en-CA" dirty="0" smtClean="0"/>
              <a:t>1) </a:t>
            </a:r>
            <a:r>
              <a:rPr lang="en-CA" b="1" dirty="0" smtClean="0"/>
              <a:t>Extend the Binder class </a:t>
            </a:r>
            <a:r>
              <a:rPr lang="en-CA" dirty="0" smtClean="0"/>
              <a:t>– if the service is private to the client and runs in the same process, you should create your interface by extending Binder and returning an instance of it from </a:t>
            </a:r>
            <a:r>
              <a:rPr lang="en-CA" dirty="0" err="1" smtClean="0"/>
              <a:t>onBind</a:t>
            </a:r>
            <a:r>
              <a:rPr lang="en-CA" dirty="0" smtClean="0"/>
              <a:t>(). The client receives the Binder and can use it to directly access public methods in Binder implementation or Service. This is the preferred method, the only reason you wouldn’t use it is because your service is used by other applications or across processes.</a:t>
            </a:r>
          </a:p>
          <a:p>
            <a:r>
              <a:rPr lang="en-CA" dirty="0" smtClean="0"/>
              <a:t>2) </a:t>
            </a:r>
            <a:r>
              <a:rPr lang="en-CA" b="1" dirty="0" smtClean="0"/>
              <a:t>Using a messenger </a:t>
            </a:r>
            <a:r>
              <a:rPr lang="en-CA" dirty="0" smtClean="0"/>
              <a:t>– when you need your interface to work across different processes, you can use a Messenger. The service will define a Handler that responds to different types of Message objects. This Handler is the basis for a Messenger that can then share an </a:t>
            </a:r>
            <a:r>
              <a:rPr lang="en-CA" dirty="0" err="1" smtClean="0"/>
              <a:t>IBinder</a:t>
            </a:r>
            <a:r>
              <a:rPr lang="en-CA" dirty="0" smtClean="0"/>
              <a:t> with the client, allowing the client to send commands to the service using Message objects. This is the simplest way to do IPC because Messenger queues all requests into a single thread.</a:t>
            </a:r>
          </a:p>
          <a:p>
            <a:r>
              <a:rPr lang="en-CA" dirty="0" smtClean="0"/>
              <a:t>3) </a:t>
            </a:r>
            <a:r>
              <a:rPr lang="en-CA" b="1" dirty="0" smtClean="0"/>
              <a:t>Using AIDL </a:t>
            </a:r>
            <a:r>
              <a:rPr lang="en-CA" dirty="0" smtClean="0"/>
              <a:t>– Android Interface Definition Language (AIDL) decomposes objects into primitives that the OS can understand and marshals them across processes to perform IPC. The Messenger technique is based on AIDL as its underlying structure. To use AIDL directly, however, must create a .</a:t>
            </a:r>
            <a:r>
              <a:rPr lang="en-CA" dirty="0" err="1" smtClean="0"/>
              <a:t>aidl</a:t>
            </a:r>
            <a:r>
              <a:rPr lang="en-CA" dirty="0" smtClean="0"/>
              <a:t> file defining the programming interface, the Android SDK tools uses this file to generate an abstract class that implements the interface and handles IPC, which you can then extend within your service. Most apps shouldn’t use AIDL to create bound service (complicated, multithreading)</a:t>
            </a:r>
            <a:endParaRPr lang="en-CA" dirty="0"/>
          </a:p>
        </p:txBody>
      </p:sp>
      <p:sp>
        <p:nvSpPr>
          <p:cNvPr id="4" name="TextBox 3"/>
          <p:cNvSpPr txBox="1"/>
          <p:nvPr/>
        </p:nvSpPr>
        <p:spPr>
          <a:xfrm>
            <a:off x="110836" y="6497782"/>
            <a:ext cx="9102437" cy="369332"/>
          </a:xfrm>
          <a:prstGeom prst="rect">
            <a:avLst/>
          </a:prstGeom>
          <a:noFill/>
        </p:spPr>
        <p:txBody>
          <a:bodyPr wrap="square" rtlCol="0">
            <a:spAutoFit/>
          </a:bodyPr>
          <a:lstStyle/>
          <a:p>
            <a:r>
              <a:rPr lang="en-CA" dirty="0">
                <a:hlinkClick r:id="rId2"/>
              </a:rPr>
              <a:t>https://developer.android.com/guide/components/bound-services</a:t>
            </a:r>
            <a:endParaRPr lang="en-CA" dirty="0"/>
          </a:p>
        </p:txBody>
      </p:sp>
    </p:spTree>
    <p:extLst>
      <p:ext uri="{BB962C8B-B14F-4D97-AF65-F5344CB8AC3E}">
        <p14:creationId xmlns:p14="http://schemas.microsoft.com/office/powerpoint/2010/main" val="296669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Extending Binder class (intra-process)</a:t>
            </a:r>
            <a:endParaRPr lang="en-CA" dirty="0"/>
          </a:p>
        </p:txBody>
      </p:sp>
      <p:sp>
        <p:nvSpPr>
          <p:cNvPr id="3" name="Content Placeholder 2"/>
          <p:cNvSpPr>
            <a:spLocks noGrp="1"/>
          </p:cNvSpPr>
          <p:nvPr>
            <p:ph idx="1"/>
          </p:nvPr>
        </p:nvSpPr>
        <p:spPr>
          <a:xfrm>
            <a:off x="838200" y="1825625"/>
            <a:ext cx="5019675" cy="4351338"/>
          </a:xfrm>
        </p:spPr>
        <p:txBody>
          <a:bodyPr>
            <a:normAutofit fontScale="70000" lnSpcReduction="20000"/>
          </a:bodyPr>
          <a:lstStyle/>
          <a:p>
            <a:r>
              <a:rPr lang="en-CA" dirty="0" smtClean="0"/>
              <a:t>If your service doesn’t communicate across processes, you can implement your own Binder to provide direct access to public Service methods</a:t>
            </a:r>
          </a:p>
          <a:p>
            <a:r>
              <a:rPr lang="en-CA" dirty="0" smtClean="0"/>
              <a:t>1) in your service, create an instance of Binder that does one of the following:	</a:t>
            </a:r>
          </a:p>
          <a:p>
            <a:pPr lvl="1"/>
            <a:r>
              <a:rPr lang="en-CA" dirty="0" smtClean="0"/>
              <a:t>A) contains public methods the client can call</a:t>
            </a:r>
          </a:p>
          <a:p>
            <a:pPr lvl="1"/>
            <a:r>
              <a:rPr lang="en-CA" dirty="0" smtClean="0"/>
              <a:t>B) returns the current Service instance, which has public methods the client can call</a:t>
            </a:r>
          </a:p>
          <a:p>
            <a:pPr lvl="1"/>
            <a:r>
              <a:rPr lang="en-CA" dirty="0" smtClean="0"/>
              <a:t>C) returns an instance of another class hosted by the service with public methods the client can call</a:t>
            </a:r>
          </a:p>
          <a:p>
            <a:r>
              <a:rPr lang="en-CA" dirty="0" smtClean="0"/>
              <a:t>2) return this instance of Binder from </a:t>
            </a:r>
            <a:r>
              <a:rPr lang="en-CA" dirty="0" err="1" smtClean="0"/>
              <a:t>onBind</a:t>
            </a:r>
            <a:r>
              <a:rPr lang="en-CA" dirty="0" smtClean="0"/>
              <a:t>() callback</a:t>
            </a:r>
          </a:p>
          <a:p>
            <a:r>
              <a:rPr lang="en-CA" dirty="0" smtClean="0"/>
              <a:t>3) in the client, receive the Binder from </a:t>
            </a:r>
            <a:r>
              <a:rPr lang="en-CA" dirty="0" err="1" smtClean="0"/>
              <a:t>onServiceConnected</a:t>
            </a:r>
            <a:r>
              <a:rPr lang="en-CA" dirty="0" smtClean="0"/>
              <a:t>() and make calls to the bound service using methods provided</a:t>
            </a:r>
          </a:p>
          <a:p>
            <a:endParaRPr lang="en-CA" dirty="0"/>
          </a:p>
        </p:txBody>
      </p:sp>
      <p:sp>
        <p:nvSpPr>
          <p:cNvPr id="4" name="TextBox 3"/>
          <p:cNvSpPr txBox="1"/>
          <p:nvPr/>
        </p:nvSpPr>
        <p:spPr>
          <a:xfrm>
            <a:off x="110836" y="6497782"/>
            <a:ext cx="9102437" cy="369332"/>
          </a:xfrm>
          <a:prstGeom prst="rect">
            <a:avLst/>
          </a:prstGeom>
          <a:noFill/>
        </p:spPr>
        <p:txBody>
          <a:bodyPr wrap="square" rtlCol="0">
            <a:spAutoFit/>
          </a:bodyPr>
          <a:lstStyle/>
          <a:p>
            <a:r>
              <a:rPr lang="en-CA" dirty="0">
                <a:hlinkClick r:id="rId2"/>
              </a:rPr>
              <a:t>https://developer.android.com/guide/components/bound-services</a:t>
            </a:r>
            <a:endParaRPr lang="en-CA" dirty="0"/>
          </a:p>
        </p:txBody>
      </p:sp>
      <p:pic>
        <p:nvPicPr>
          <p:cNvPr id="5" name="Picture 4"/>
          <p:cNvPicPr>
            <a:picLocks noChangeAspect="1"/>
          </p:cNvPicPr>
          <p:nvPr/>
        </p:nvPicPr>
        <p:blipFill>
          <a:blip r:embed="rId3"/>
          <a:stretch>
            <a:fillRect/>
          </a:stretch>
        </p:blipFill>
        <p:spPr>
          <a:xfrm>
            <a:off x="5857875" y="1294098"/>
            <a:ext cx="6334125" cy="4772025"/>
          </a:xfrm>
          <a:prstGeom prst="rect">
            <a:avLst/>
          </a:prstGeom>
        </p:spPr>
      </p:pic>
      <p:sp>
        <p:nvSpPr>
          <p:cNvPr id="6" name="TextBox 5"/>
          <p:cNvSpPr txBox="1"/>
          <p:nvPr/>
        </p:nvSpPr>
        <p:spPr>
          <a:xfrm>
            <a:off x="6497782" y="5982993"/>
            <a:ext cx="5694218" cy="646331"/>
          </a:xfrm>
          <a:prstGeom prst="rect">
            <a:avLst/>
          </a:prstGeom>
          <a:noFill/>
        </p:spPr>
        <p:txBody>
          <a:bodyPr wrap="square" rtlCol="0">
            <a:spAutoFit/>
          </a:bodyPr>
          <a:lstStyle/>
          <a:p>
            <a:r>
              <a:rPr lang="en-CA" dirty="0" smtClean="0"/>
              <a:t>Example: service that provides clients with access to methods in the service through a Binder implementation</a:t>
            </a:r>
            <a:endParaRPr lang="en-CA" dirty="0"/>
          </a:p>
        </p:txBody>
      </p:sp>
    </p:spTree>
    <p:extLst>
      <p:ext uri="{BB962C8B-B14F-4D97-AF65-F5344CB8AC3E}">
        <p14:creationId xmlns:p14="http://schemas.microsoft.com/office/powerpoint/2010/main" val="2717762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activity</a:t>
            </a:r>
            <a:endParaRPr lang="en-CA" dirty="0"/>
          </a:p>
        </p:txBody>
      </p:sp>
      <p:sp>
        <p:nvSpPr>
          <p:cNvPr id="4" name="TextBox 3"/>
          <p:cNvSpPr txBox="1"/>
          <p:nvPr/>
        </p:nvSpPr>
        <p:spPr>
          <a:xfrm>
            <a:off x="110836" y="6497782"/>
            <a:ext cx="9102437" cy="369332"/>
          </a:xfrm>
          <a:prstGeom prst="rect">
            <a:avLst/>
          </a:prstGeom>
          <a:noFill/>
        </p:spPr>
        <p:txBody>
          <a:bodyPr wrap="square" rtlCol="0">
            <a:spAutoFit/>
          </a:bodyPr>
          <a:lstStyle/>
          <a:p>
            <a:r>
              <a:rPr lang="en-CA" dirty="0">
                <a:hlinkClick r:id="rId2"/>
              </a:rPr>
              <a:t>https://developer.android.com/guide/components/bound-services</a:t>
            </a:r>
            <a:endParaRPr lang="en-CA" dirty="0"/>
          </a:p>
        </p:txBody>
      </p:sp>
      <p:pic>
        <p:nvPicPr>
          <p:cNvPr id="5" name="Picture 4"/>
          <p:cNvPicPr>
            <a:picLocks noChangeAspect="1"/>
          </p:cNvPicPr>
          <p:nvPr/>
        </p:nvPicPr>
        <p:blipFill>
          <a:blip r:embed="rId3"/>
          <a:stretch>
            <a:fillRect/>
          </a:stretch>
        </p:blipFill>
        <p:spPr>
          <a:xfrm>
            <a:off x="264968" y="1312069"/>
            <a:ext cx="5019675" cy="4238625"/>
          </a:xfrm>
          <a:prstGeom prst="rect">
            <a:avLst/>
          </a:prstGeom>
        </p:spPr>
      </p:pic>
      <p:pic>
        <p:nvPicPr>
          <p:cNvPr id="6" name="Picture 5"/>
          <p:cNvPicPr>
            <a:picLocks noChangeAspect="1"/>
          </p:cNvPicPr>
          <p:nvPr/>
        </p:nvPicPr>
        <p:blipFill>
          <a:blip r:embed="rId4"/>
          <a:stretch>
            <a:fillRect/>
          </a:stretch>
        </p:blipFill>
        <p:spPr>
          <a:xfrm>
            <a:off x="5381625" y="0"/>
            <a:ext cx="6810375" cy="5172075"/>
          </a:xfrm>
          <a:prstGeom prst="rect">
            <a:avLst/>
          </a:prstGeom>
        </p:spPr>
      </p:pic>
      <p:sp>
        <p:nvSpPr>
          <p:cNvPr id="7" name="TextBox 6"/>
          <p:cNvSpPr txBox="1"/>
          <p:nvPr/>
        </p:nvSpPr>
        <p:spPr>
          <a:xfrm>
            <a:off x="110836" y="5735782"/>
            <a:ext cx="11984182" cy="646331"/>
          </a:xfrm>
          <a:prstGeom prst="rect">
            <a:avLst/>
          </a:prstGeom>
          <a:noFill/>
        </p:spPr>
        <p:txBody>
          <a:bodyPr wrap="square" rtlCol="0">
            <a:spAutoFit/>
          </a:bodyPr>
          <a:lstStyle/>
          <a:p>
            <a:r>
              <a:rPr lang="en-CA" dirty="0" smtClean="0"/>
              <a:t>This activity binds to </a:t>
            </a:r>
            <a:r>
              <a:rPr lang="en-CA" dirty="0" err="1" smtClean="0"/>
              <a:t>LocalService</a:t>
            </a:r>
            <a:r>
              <a:rPr lang="en-CA" dirty="0" smtClean="0"/>
              <a:t> and calls </a:t>
            </a:r>
            <a:r>
              <a:rPr lang="en-CA" dirty="0" err="1" smtClean="0"/>
              <a:t>getRandomNumber</a:t>
            </a:r>
            <a:r>
              <a:rPr lang="en-CA" dirty="0" smtClean="0"/>
              <a:t>() when a button is clicked. Shows how the client binds to the service using an implementation of </a:t>
            </a:r>
            <a:r>
              <a:rPr lang="en-CA" dirty="0" err="1" smtClean="0"/>
              <a:t>ServiceConnection</a:t>
            </a:r>
            <a:r>
              <a:rPr lang="en-CA" dirty="0" smtClean="0"/>
              <a:t> and the </a:t>
            </a:r>
            <a:r>
              <a:rPr lang="en-CA" dirty="0" err="1" smtClean="0"/>
              <a:t>onServiceConnected</a:t>
            </a:r>
            <a:r>
              <a:rPr lang="en-CA" dirty="0" smtClean="0"/>
              <a:t> callback</a:t>
            </a:r>
            <a:endParaRPr lang="en-CA" dirty="0"/>
          </a:p>
        </p:txBody>
      </p:sp>
      <p:cxnSp>
        <p:nvCxnSpPr>
          <p:cNvPr id="11" name="Straight Arrow Connector 10"/>
          <p:cNvCxnSpPr/>
          <p:nvPr/>
        </p:nvCxnSpPr>
        <p:spPr>
          <a:xfrm flipV="1">
            <a:off x="5084618" y="0"/>
            <a:ext cx="297007" cy="55506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0161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a messenger for IPC</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You can use a Messenger if you need your service to communicate with other processes, allowing you to do IPC without AIDL</a:t>
            </a:r>
          </a:p>
          <a:p>
            <a:r>
              <a:rPr lang="en-CA" dirty="0" smtClean="0"/>
              <a:t>Most applications don’t need explicit multi-threading using AIDL.</a:t>
            </a:r>
          </a:p>
          <a:p>
            <a:r>
              <a:rPr lang="en-CA" dirty="0" smtClean="0"/>
              <a:t>How to use Messenger: </a:t>
            </a:r>
          </a:p>
          <a:p>
            <a:pPr lvl="1"/>
            <a:r>
              <a:rPr lang="en-CA" dirty="0" smtClean="0"/>
              <a:t>1) implement a Handler in your service that receives a callback for each call from a client</a:t>
            </a:r>
          </a:p>
          <a:p>
            <a:pPr lvl="1"/>
            <a:r>
              <a:rPr lang="en-CA" dirty="0" smtClean="0"/>
              <a:t>2) The service uses Handler to create Messenger object (which is a reference to the Handler</a:t>
            </a:r>
          </a:p>
          <a:p>
            <a:pPr lvl="1"/>
            <a:r>
              <a:rPr lang="en-CA" dirty="0" smtClean="0"/>
              <a:t>3) The Messenger creates an </a:t>
            </a:r>
            <a:r>
              <a:rPr lang="en-CA" dirty="0" err="1" smtClean="0"/>
              <a:t>IBinder</a:t>
            </a:r>
            <a:r>
              <a:rPr lang="en-CA" dirty="0" smtClean="0"/>
              <a:t> that the service returns to clients from </a:t>
            </a:r>
            <a:r>
              <a:rPr lang="en-CA" dirty="0" err="1" smtClean="0"/>
              <a:t>onBind</a:t>
            </a:r>
            <a:r>
              <a:rPr lang="en-CA" dirty="0" smtClean="0"/>
              <a:t>()</a:t>
            </a:r>
          </a:p>
          <a:p>
            <a:pPr lvl="1"/>
            <a:r>
              <a:rPr lang="en-CA" dirty="0" smtClean="0"/>
              <a:t>4) Clients use the </a:t>
            </a:r>
            <a:r>
              <a:rPr lang="en-CA" dirty="0" err="1" smtClean="0"/>
              <a:t>IBinder</a:t>
            </a:r>
            <a:r>
              <a:rPr lang="en-CA" dirty="0" smtClean="0"/>
              <a:t> to instantiate Messenger (referencing service’s Handler), which the client uses to send Message objects to the service</a:t>
            </a:r>
          </a:p>
          <a:p>
            <a:pPr lvl="1"/>
            <a:r>
              <a:rPr lang="en-CA" dirty="0" smtClean="0"/>
              <a:t>5) the service receives each Message in its Handler’s </a:t>
            </a:r>
            <a:r>
              <a:rPr lang="en-CA" dirty="0" err="1" smtClean="0"/>
              <a:t>handleMessage</a:t>
            </a:r>
            <a:r>
              <a:rPr lang="en-CA" dirty="0" smtClean="0"/>
              <a:t>() method</a:t>
            </a:r>
          </a:p>
          <a:p>
            <a:r>
              <a:rPr lang="en-CA" dirty="0" smtClean="0"/>
              <a:t>In this way, the client does not directly call methods on the service, instead, the client delivers Message objects that the service receives in its Handler </a:t>
            </a:r>
            <a:endParaRPr lang="en-CA" dirty="0"/>
          </a:p>
        </p:txBody>
      </p:sp>
      <p:sp>
        <p:nvSpPr>
          <p:cNvPr id="4" name="TextBox 3"/>
          <p:cNvSpPr txBox="1"/>
          <p:nvPr/>
        </p:nvSpPr>
        <p:spPr>
          <a:xfrm>
            <a:off x="110836" y="6497782"/>
            <a:ext cx="9102437" cy="369332"/>
          </a:xfrm>
          <a:prstGeom prst="rect">
            <a:avLst/>
          </a:prstGeom>
          <a:noFill/>
        </p:spPr>
        <p:txBody>
          <a:bodyPr wrap="square" rtlCol="0">
            <a:spAutoFit/>
          </a:bodyPr>
          <a:lstStyle/>
          <a:p>
            <a:r>
              <a:rPr lang="en-CA" dirty="0">
                <a:hlinkClick r:id="rId2"/>
              </a:rPr>
              <a:t>https://developer.android.com/guide/components/bound-services</a:t>
            </a:r>
            <a:endParaRPr lang="en-CA" dirty="0"/>
          </a:p>
        </p:txBody>
      </p:sp>
    </p:spTree>
    <p:extLst>
      <p:ext uri="{BB962C8B-B14F-4D97-AF65-F5344CB8AC3E}">
        <p14:creationId xmlns:p14="http://schemas.microsoft.com/office/powerpoint/2010/main" val="946578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Service using Messenger interface</a:t>
            </a:r>
            <a:endParaRPr lang="en-CA" dirty="0"/>
          </a:p>
        </p:txBody>
      </p:sp>
      <p:sp>
        <p:nvSpPr>
          <p:cNvPr id="4" name="TextBox 3"/>
          <p:cNvSpPr txBox="1"/>
          <p:nvPr/>
        </p:nvSpPr>
        <p:spPr>
          <a:xfrm>
            <a:off x="110836" y="6497782"/>
            <a:ext cx="9102437" cy="369332"/>
          </a:xfrm>
          <a:prstGeom prst="rect">
            <a:avLst/>
          </a:prstGeom>
          <a:noFill/>
        </p:spPr>
        <p:txBody>
          <a:bodyPr wrap="square" rtlCol="0">
            <a:spAutoFit/>
          </a:bodyPr>
          <a:lstStyle/>
          <a:p>
            <a:r>
              <a:rPr lang="en-CA" dirty="0">
                <a:hlinkClick r:id="rId2"/>
              </a:rPr>
              <a:t>https://developer.android.com/guide/components/bound-services</a:t>
            </a:r>
            <a:endParaRPr lang="en-CA" dirty="0"/>
          </a:p>
        </p:txBody>
      </p:sp>
      <p:pic>
        <p:nvPicPr>
          <p:cNvPr id="5" name="Picture 4"/>
          <p:cNvPicPr>
            <a:picLocks noChangeAspect="1"/>
          </p:cNvPicPr>
          <p:nvPr/>
        </p:nvPicPr>
        <p:blipFill>
          <a:blip r:embed="rId3"/>
          <a:stretch>
            <a:fillRect/>
          </a:stretch>
        </p:blipFill>
        <p:spPr>
          <a:xfrm>
            <a:off x="0" y="1460355"/>
            <a:ext cx="6171079" cy="4268257"/>
          </a:xfrm>
          <a:prstGeom prst="rect">
            <a:avLst/>
          </a:prstGeom>
        </p:spPr>
      </p:pic>
      <p:pic>
        <p:nvPicPr>
          <p:cNvPr id="6" name="Picture 5"/>
          <p:cNvPicPr>
            <a:picLocks noChangeAspect="1"/>
          </p:cNvPicPr>
          <p:nvPr/>
        </p:nvPicPr>
        <p:blipFill>
          <a:blip r:embed="rId4"/>
          <a:stretch>
            <a:fillRect/>
          </a:stretch>
        </p:blipFill>
        <p:spPr>
          <a:xfrm>
            <a:off x="6317691" y="1440251"/>
            <a:ext cx="5874309" cy="2557463"/>
          </a:xfrm>
          <a:prstGeom prst="rect">
            <a:avLst/>
          </a:prstGeom>
        </p:spPr>
      </p:pic>
      <p:cxnSp>
        <p:nvCxnSpPr>
          <p:cNvPr id="8" name="Straight Arrow Connector 7"/>
          <p:cNvCxnSpPr/>
          <p:nvPr/>
        </p:nvCxnSpPr>
        <p:spPr>
          <a:xfrm flipV="1">
            <a:off x="6096000" y="1460355"/>
            <a:ext cx="221691" cy="4268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6317691" y="4239491"/>
            <a:ext cx="5652636" cy="1200329"/>
          </a:xfrm>
          <a:prstGeom prst="rect">
            <a:avLst/>
          </a:prstGeom>
          <a:noFill/>
        </p:spPr>
        <p:txBody>
          <a:bodyPr wrap="square" rtlCol="0">
            <a:spAutoFit/>
          </a:bodyPr>
          <a:lstStyle/>
          <a:p>
            <a:r>
              <a:rPr lang="en-CA" dirty="0" smtClean="0"/>
              <a:t>Service receives incoming message in the </a:t>
            </a:r>
            <a:r>
              <a:rPr lang="en-CA" dirty="0" err="1" smtClean="0"/>
              <a:t>handleMessage</a:t>
            </a:r>
            <a:r>
              <a:rPr lang="en-CA" dirty="0" smtClean="0"/>
              <a:t>() method of the Handler, and then decides what to do based on </a:t>
            </a:r>
            <a:r>
              <a:rPr lang="en-CA" dirty="0" err="1" smtClean="0"/>
              <a:t>msg.what</a:t>
            </a:r>
            <a:endParaRPr lang="en-CA" dirty="0" smtClean="0"/>
          </a:p>
          <a:p>
            <a:endParaRPr lang="en-CA" dirty="0"/>
          </a:p>
        </p:txBody>
      </p:sp>
    </p:spTree>
    <p:extLst>
      <p:ext uri="{BB962C8B-B14F-4D97-AF65-F5344CB8AC3E}">
        <p14:creationId xmlns:p14="http://schemas.microsoft.com/office/powerpoint/2010/main" val="36525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Three types of service</a:t>
            </a:r>
            <a:endParaRPr lang="en-CA" dirty="0"/>
          </a:p>
        </p:txBody>
      </p:sp>
      <p:sp>
        <p:nvSpPr>
          <p:cNvPr id="3" name="Content Placeholder 2"/>
          <p:cNvSpPr>
            <a:spLocks noGrp="1"/>
          </p:cNvSpPr>
          <p:nvPr>
            <p:ph idx="1"/>
          </p:nvPr>
        </p:nvSpPr>
        <p:spPr/>
        <p:txBody>
          <a:bodyPr>
            <a:normAutofit fontScale="77500" lnSpcReduction="20000"/>
          </a:bodyPr>
          <a:lstStyle/>
          <a:p>
            <a:r>
              <a:rPr lang="en-CA" b="1" dirty="0" smtClean="0"/>
              <a:t>Foreground service: </a:t>
            </a:r>
            <a:r>
              <a:rPr lang="en-CA" dirty="0" smtClean="0"/>
              <a:t>performs an operation noticeable to user, for example audio player playing audio (audio is audible to user). Must display a notification, and continue running even when user is not interacting with app. </a:t>
            </a:r>
          </a:p>
          <a:p>
            <a:r>
              <a:rPr lang="en-CA" b="1" dirty="0" smtClean="0"/>
              <a:t>Background service: </a:t>
            </a:r>
            <a:r>
              <a:rPr lang="en-CA" dirty="0" smtClean="0"/>
              <a:t>performs an operation not directly noticed by the user, example: an app uses a service to compress its storage, this type of work usually done in background</a:t>
            </a:r>
          </a:p>
          <a:p>
            <a:r>
              <a:rPr lang="en-CA" b="1" dirty="0" smtClean="0"/>
              <a:t>Bound service: </a:t>
            </a:r>
            <a:r>
              <a:rPr lang="en-CA" dirty="0" smtClean="0"/>
              <a:t>a service is bound when an application component binds to it by calling </a:t>
            </a:r>
            <a:r>
              <a:rPr lang="en-CA" dirty="0" err="1" smtClean="0"/>
              <a:t>bindService</a:t>
            </a:r>
            <a:r>
              <a:rPr lang="en-CA" dirty="0" smtClean="0"/>
              <a:t>(). Bound services offer client-server interface allowing components to interact with the service, send requests, receive results, within and across processes using IPC. Bound services run only when they have at least one component bound.</a:t>
            </a:r>
          </a:p>
          <a:p>
            <a:r>
              <a:rPr lang="en-CA" dirty="0" smtClean="0"/>
              <a:t>Services can be started to run indefinitely </a:t>
            </a:r>
            <a:r>
              <a:rPr lang="en-CA" dirty="0" err="1" smtClean="0"/>
              <a:t>onStartCommand</a:t>
            </a:r>
            <a:r>
              <a:rPr lang="en-CA" dirty="0" smtClean="0"/>
              <a:t>() and also allow binding </a:t>
            </a:r>
            <a:r>
              <a:rPr lang="en-CA" dirty="0" err="1" smtClean="0"/>
              <a:t>onBind</a:t>
            </a:r>
            <a:r>
              <a:rPr lang="en-CA" dirty="0" smtClean="0"/>
              <a:t>(), just be sure to implement these methods</a:t>
            </a:r>
          </a:p>
          <a:p>
            <a:r>
              <a:rPr lang="en-CA" dirty="0" smtClean="0"/>
              <a:t>Services are started using Intents, but you can declare your service private in the manifest file to block access from other apps</a:t>
            </a:r>
          </a:p>
          <a:p>
            <a:r>
              <a:rPr lang="fr-CA" dirty="0" smtClean="0"/>
              <a:t>Services </a:t>
            </a:r>
            <a:r>
              <a:rPr lang="fr-CA" dirty="0" err="1" smtClean="0"/>
              <a:t>run</a:t>
            </a:r>
            <a:r>
              <a:rPr lang="fr-CA" dirty="0" smtClean="0"/>
              <a:t> in the main thread of </a:t>
            </a:r>
            <a:r>
              <a:rPr lang="fr-CA" dirty="0" err="1" smtClean="0"/>
              <a:t>hosting</a:t>
            </a:r>
            <a:r>
              <a:rPr lang="fr-CA" dirty="0" smtClean="0"/>
              <a:t> </a:t>
            </a:r>
            <a:r>
              <a:rPr lang="fr-CA" dirty="0" err="1" smtClean="0"/>
              <a:t>process</a:t>
            </a:r>
            <a:r>
              <a:rPr lang="fr-CA" dirty="0" smtClean="0"/>
              <a:t> </a:t>
            </a:r>
            <a:r>
              <a:rPr lang="en-CA" dirty="0" smtClean="0"/>
              <a:t>by default, if your service performs CPU intensive work or blocking operations, create a new thread for it </a:t>
            </a:r>
            <a:endParaRPr lang="en-CA" dirty="0"/>
          </a:p>
        </p:txBody>
      </p:sp>
      <p:sp>
        <p:nvSpPr>
          <p:cNvPr id="4" name="TextBox 3"/>
          <p:cNvSpPr txBox="1"/>
          <p:nvPr/>
        </p:nvSpPr>
        <p:spPr>
          <a:xfrm>
            <a:off x="0" y="6539345"/>
            <a:ext cx="8825345" cy="369332"/>
          </a:xfrm>
          <a:prstGeom prst="rect">
            <a:avLst/>
          </a:prstGeom>
          <a:noFill/>
        </p:spPr>
        <p:txBody>
          <a:bodyPr wrap="square" rtlCol="0">
            <a:spAutoFit/>
          </a:bodyPr>
          <a:lstStyle/>
          <a:p>
            <a:r>
              <a:rPr lang="en-CA" dirty="0" smtClean="0">
                <a:hlinkClick r:id="rId2"/>
              </a:rPr>
              <a:t>https://developer.android.com/guide/components/services</a:t>
            </a:r>
            <a:endParaRPr lang="en-CA" dirty="0"/>
          </a:p>
        </p:txBody>
      </p:sp>
    </p:spTree>
    <p:extLst>
      <p:ext uri="{BB962C8B-B14F-4D97-AF65-F5344CB8AC3E}">
        <p14:creationId xmlns:p14="http://schemas.microsoft.com/office/powerpoint/2010/main" val="8846882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a messenger in the client</a:t>
            </a:r>
            <a:endParaRPr lang="en-CA" dirty="0"/>
          </a:p>
        </p:txBody>
      </p:sp>
      <p:sp>
        <p:nvSpPr>
          <p:cNvPr id="4" name="TextBox 3"/>
          <p:cNvSpPr txBox="1"/>
          <p:nvPr/>
        </p:nvSpPr>
        <p:spPr>
          <a:xfrm>
            <a:off x="110836" y="6497782"/>
            <a:ext cx="9102437" cy="369332"/>
          </a:xfrm>
          <a:prstGeom prst="rect">
            <a:avLst/>
          </a:prstGeom>
          <a:noFill/>
        </p:spPr>
        <p:txBody>
          <a:bodyPr wrap="square" rtlCol="0">
            <a:spAutoFit/>
          </a:bodyPr>
          <a:lstStyle/>
          <a:p>
            <a:r>
              <a:rPr lang="en-CA" dirty="0">
                <a:hlinkClick r:id="rId2"/>
              </a:rPr>
              <a:t>https://developer.android.com/guide/components/bound-services</a:t>
            </a:r>
            <a:endParaRPr lang="en-CA" dirty="0"/>
          </a:p>
        </p:txBody>
      </p:sp>
      <p:pic>
        <p:nvPicPr>
          <p:cNvPr id="6" name="Picture 5"/>
          <p:cNvPicPr>
            <a:picLocks noChangeAspect="1"/>
          </p:cNvPicPr>
          <p:nvPr/>
        </p:nvPicPr>
        <p:blipFill>
          <a:blip r:embed="rId3"/>
          <a:stretch>
            <a:fillRect/>
          </a:stretch>
        </p:blipFill>
        <p:spPr>
          <a:xfrm>
            <a:off x="0" y="1412730"/>
            <a:ext cx="5457825" cy="4448175"/>
          </a:xfrm>
          <a:prstGeom prst="rect">
            <a:avLst/>
          </a:prstGeom>
        </p:spPr>
      </p:pic>
      <p:pic>
        <p:nvPicPr>
          <p:cNvPr id="7" name="Picture 6"/>
          <p:cNvPicPr>
            <a:picLocks noChangeAspect="1"/>
          </p:cNvPicPr>
          <p:nvPr/>
        </p:nvPicPr>
        <p:blipFill>
          <a:blip r:embed="rId4"/>
          <a:stretch>
            <a:fillRect/>
          </a:stretch>
        </p:blipFill>
        <p:spPr>
          <a:xfrm>
            <a:off x="6753225" y="1416194"/>
            <a:ext cx="5438775" cy="5400675"/>
          </a:xfrm>
          <a:prstGeom prst="rect">
            <a:avLst/>
          </a:prstGeom>
        </p:spPr>
      </p:pic>
      <p:cxnSp>
        <p:nvCxnSpPr>
          <p:cNvPr id="9" name="Straight Arrow Connector 8"/>
          <p:cNvCxnSpPr/>
          <p:nvPr/>
        </p:nvCxnSpPr>
        <p:spPr>
          <a:xfrm flipV="1">
            <a:off x="5334000" y="1412730"/>
            <a:ext cx="1419225" cy="4448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0" y="5851450"/>
            <a:ext cx="6580909" cy="646331"/>
          </a:xfrm>
          <a:prstGeom prst="rect">
            <a:avLst/>
          </a:prstGeom>
          <a:noFill/>
        </p:spPr>
        <p:txBody>
          <a:bodyPr wrap="square" rtlCol="0">
            <a:spAutoFit/>
          </a:bodyPr>
          <a:lstStyle/>
          <a:p>
            <a:r>
              <a:rPr lang="en-CA" dirty="0" smtClean="0"/>
              <a:t>Client creates a Messenger based on the </a:t>
            </a:r>
            <a:r>
              <a:rPr lang="en-CA" dirty="0" err="1" smtClean="0"/>
              <a:t>IBinder</a:t>
            </a:r>
            <a:r>
              <a:rPr lang="en-CA" dirty="0" smtClean="0"/>
              <a:t> returned by the service, and send messages using send(). </a:t>
            </a:r>
            <a:endParaRPr lang="en-CA" dirty="0"/>
          </a:p>
        </p:txBody>
      </p:sp>
    </p:spTree>
    <p:extLst>
      <p:ext uri="{BB962C8B-B14F-4D97-AF65-F5344CB8AC3E}">
        <p14:creationId xmlns:p14="http://schemas.microsoft.com/office/powerpoint/2010/main" val="971534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Binding to a service</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Application components (clients) can bind to a service by calling </a:t>
            </a:r>
            <a:r>
              <a:rPr lang="en-CA" dirty="0" err="1" smtClean="0"/>
              <a:t>bindService</a:t>
            </a:r>
            <a:r>
              <a:rPr lang="en-CA" dirty="0" smtClean="0"/>
              <a:t>(). Android will then call service’s </a:t>
            </a:r>
            <a:r>
              <a:rPr lang="en-CA" dirty="0" err="1" smtClean="0"/>
              <a:t>onBind</a:t>
            </a:r>
            <a:r>
              <a:rPr lang="en-CA" dirty="0" smtClean="0"/>
              <a:t>() method, returning an </a:t>
            </a:r>
            <a:r>
              <a:rPr lang="en-CA" dirty="0" err="1" smtClean="0"/>
              <a:t>IBinder</a:t>
            </a:r>
            <a:r>
              <a:rPr lang="en-CA" dirty="0" smtClean="0"/>
              <a:t> for interacting with the service</a:t>
            </a:r>
          </a:p>
          <a:p>
            <a:r>
              <a:rPr lang="en-CA" dirty="0" smtClean="0"/>
              <a:t>Binding is asynchronous, and </a:t>
            </a:r>
            <a:r>
              <a:rPr lang="en-CA" dirty="0" err="1" smtClean="0"/>
              <a:t>bindService</a:t>
            </a:r>
            <a:r>
              <a:rPr lang="en-CA" dirty="0" smtClean="0"/>
              <a:t>() returns immediately without returning the </a:t>
            </a:r>
            <a:r>
              <a:rPr lang="en-CA" dirty="0" err="1" smtClean="0"/>
              <a:t>IBinder</a:t>
            </a:r>
            <a:r>
              <a:rPr lang="en-CA" dirty="0" smtClean="0"/>
              <a:t> to the client. </a:t>
            </a:r>
          </a:p>
          <a:p>
            <a:r>
              <a:rPr lang="en-CA" dirty="0" smtClean="0"/>
              <a:t>To bind a service from your client:</a:t>
            </a:r>
          </a:p>
          <a:p>
            <a:pPr lvl="1"/>
            <a:r>
              <a:rPr lang="en-CA" dirty="0" smtClean="0"/>
              <a:t>1) implement </a:t>
            </a:r>
            <a:r>
              <a:rPr lang="en-CA" dirty="0" err="1" smtClean="0"/>
              <a:t>ServiceConnection</a:t>
            </a:r>
            <a:r>
              <a:rPr lang="en-CA" dirty="0" smtClean="0"/>
              <a:t>, and override </a:t>
            </a:r>
            <a:r>
              <a:rPr lang="en-CA" dirty="0" err="1" smtClean="0"/>
              <a:t>onServiceConnected</a:t>
            </a:r>
            <a:r>
              <a:rPr lang="en-CA" dirty="0" smtClean="0"/>
              <a:t>() and </a:t>
            </a:r>
            <a:r>
              <a:rPr lang="en-CA" dirty="0" err="1" smtClean="0"/>
              <a:t>onServiceDisconnected</a:t>
            </a:r>
            <a:r>
              <a:rPr lang="en-CA" dirty="0" smtClean="0"/>
              <a:t>(). </a:t>
            </a:r>
          </a:p>
          <a:p>
            <a:pPr lvl="1"/>
            <a:r>
              <a:rPr lang="en-CA" dirty="0" smtClean="0"/>
              <a:t>2) call </a:t>
            </a:r>
            <a:r>
              <a:rPr lang="en-CA" dirty="0" err="1" smtClean="0"/>
              <a:t>bindService</a:t>
            </a:r>
            <a:r>
              <a:rPr lang="en-CA" dirty="0" smtClean="0"/>
              <a:t>(), passing the </a:t>
            </a:r>
            <a:r>
              <a:rPr lang="en-CA" dirty="0" err="1" smtClean="0"/>
              <a:t>ServiceConnection</a:t>
            </a:r>
            <a:r>
              <a:rPr lang="en-CA" dirty="0" smtClean="0"/>
              <a:t> implementation</a:t>
            </a:r>
          </a:p>
          <a:p>
            <a:pPr lvl="1"/>
            <a:r>
              <a:rPr lang="en-CA" dirty="0" smtClean="0"/>
              <a:t>3) when the system triggers </a:t>
            </a:r>
            <a:r>
              <a:rPr lang="en-CA" dirty="0" err="1" smtClean="0"/>
              <a:t>onServiceConnected</a:t>
            </a:r>
            <a:r>
              <a:rPr lang="en-CA" dirty="0" smtClean="0"/>
              <a:t>() callback, you can begin making calls to the service, using the methods defined by the interface</a:t>
            </a:r>
          </a:p>
          <a:p>
            <a:pPr lvl="1"/>
            <a:r>
              <a:rPr lang="en-CA" dirty="0" smtClean="0"/>
              <a:t>4) call </a:t>
            </a:r>
            <a:r>
              <a:rPr lang="en-CA" dirty="0" err="1" smtClean="0"/>
              <a:t>unbindService</a:t>
            </a:r>
            <a:r>
              <a:rPr lang="en-CA" dirty="0" smtClean="0"/>
              <a:t>() to disconnect from the service	</a:t>
            </a:r>
            <a:endParaRPr lang="en-CA" dirty="0"/>
          </a:p>
        </p:txBody>
      </p:sp>
      <p:sp>
        <p:nvSpPr>
          <p:cNvPr id="4" name="TextBox 3"/>
          <p:cNvSpPr txBox="1"/>
          <p:nvPr/>
        </p:nvSpPr>
        <p:spPr>
          <a:xfrm>
            <a:off x="110836" y="6497782"/>
            <a:ext cx="9102437" cy="369332"/>
          </a:xfrm>
          <a:prstGeom prst="rect">
            <a:avLst/>
          </a:prstGeom>
          <a:noFill/>
        </p:spPr>
        <p:txBody>
          <a:bodyPr wrap="square" rtlCol="0">
            <a:spAutoFit/>
          </a:bodyPr>
          <a:lstStyle/>
          <a:p>
            <a:r>
              <a:rPr lang="en-CA" dirty="0">
                <a:hlinkClick r:id="rId2"/>
              </a:rPr>
              <a:t>https://developer.android.com/guide/components/bound-services</a:t>
            </a:r>
            <a:endParaRPr lang="en-CA" dirty="0"/>
          </a:p>
        </p:txBody>
      </p:sp>
    </p:spTree>
    <p:extLst>
      <p:ext uri="{BB962C8B-B14F-4D97-AF65-F5344CB8AC3E}">
        <p14:creationId xmlns:p14="http://schemas.microsoft.com/office/powerpoint/2010/main" val="855851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Connecting client to service example</a:t>
            </a:r>
            <a:endParaRPr lang="en-CA" dirty="0"/>
          </a:p>
        </p:txBody>
      </p:sp>
      <p:sp>
        <p:nvSpPr>
          <p:cNvPr id="3" name="Content Placeholder 2"/>
          <p:cNvSpPr>
            <a:spLocks noGrp="1"/>
          </p:cNvSpPr>
          <p:nvPr>
            <p:ph idx="1"/>
          </p:nvPr>
        </p:nvSpPr>
        <p:spPr>
          <a:xfrm>
            <a:off x="838199" y="1825625"/>
            <a:ext cx="5340928" cy="4351338"/>
          </a:xfrm>
        </p:spPr>
        <p:txBody>
          <a:bodyPr>
            <a:normAutofit lnSpcReduction="10000"/>
          </a:bodyPr>
          <a:lstStyle/>
          <a:p>
            <a:r>
              <a:rPr lang="en-CA" dirty="0" smtClean="0"/>
              <a:t>Cast the returned </a:t>
            </a:r>
            <a:r>
              <a:rPr lang="en-CA" dirty="0" err="1" smtClean="0"/>
              <a:t>IBinder</a:t>
            </a:r>
            <a:r>
              <a:rPr lang="en-CA" dirty="0" smtClean="0"/>
              <a:t> to the </a:t>
            </a:r>
            <a:r>
              <a:rPr lang="en-CA" dirty="0" err="1" smtClean="0"/>
              <a:t>LocalService</a:t>
            </a:r>
            <a:r>
              <a:rPr lang="en-CA" dirty="0" smtClean="0"/>
              <a:t> class and request the </a:t>
            </a:r>
            <a:r>
              <a:rPr lang="en-CA" dirty="0" err="1" smtClean="0"/>
              <a:t>LocalService</a:t>
            </a:r>
            <a:r>
              <a:rPr lang="en-CA" dirty="0" smtClean="0"/>
              <a:t> instance</a:t>
            </a:r>
          </a:p>
          <a:p>
            <a:r>
              <a:rPr lang="en-CA" dirty="0" smtClean="0"/>
              <a:t>The client can bind to a service by passing </a:t>
            </a:r>
            <a:r>
              <a:rPr lang="en-CA" dirty="0" err="1" smtClean="0"/>
              <a:t>ServiceConnection</a:t>
            </a:r>
            <a:r>
              <a:rPr lang="en-CA" dirty="0" smtClean="0"/>
              <a:t> to </a:t>
            </a:r>
            <a:r>
              <a:rPr lang="en-CA" dirty="0" err="1" smtClean="0"/>
              <a:t>bindService</a:t>
            </a:r>
            <a:r>
              <a:rPr lang="en-CA" dirty="0" smtClean="0"/>
              <a:t> </a:t>
            </a:r>
          </a:p>
          <a:p>
            <a:r>
              <a:rPr lang="en-CA" dirty="0" smtClean="0"/>
              <a:t>If you need to interact with service only while activity is visible, bind during activity’s </a:t>
            </a:r>
            <a:r>
              <a:rPr lang="en-CA" dirty="0" err="1" smtClean="0"/>
              <a:t>onStart</a:t>
            </a:r>
            <a:r>
              <a:rPr lang="en-CA" dirty="0" smtClean="0"/>
              <a:t>() and unbind during </a:t>
            </a:r>
            <a:r>
              <a:rPr lang="en-CA" dirty="0" err="1" smtClean="0"/>
              <a:t>onStop</a:t>
            </a:r>
            <a:r>
              <a:rPr lang="en-CA" dirty="0" smtClean="0"/>
              <a:t>()</a:t>
            </a:r>
            <a:endParaRPr lang="en-CA" dirty="0"/>
          </a:p>
        </p:txBody>
      </p:sp>
      <p:sp>
        <p:nvSpPr>
          <p:cNvPr id="4" name="TextBox 3"/>
          <p:cNvSpPr txBox="1"/>
          <p:nvPr/>
        </p:nvSpPr>
        <p:spPr>
          <a:xfrm>
            <a:off x="110836" y="6497782"/>
            <a:ext cx="9102437" cy="369332"/>
          </a:xfrm>
          <a:prstGeom prst="rect">
            <a:avLst/>
          </a:prstGeom>
          <a:noFill/>
        </p:spPr>
        <p:txBody>
          <a:bodyPr wrap="square" rtlCol="0">
            <a:spAutoFit/>
          </a:bodyPr>
          <a:lstStyle/>
          <a:p>
            <a:r>
              <a:rPr lang="en-CA" dirty="0">
                <a:hlinkClick r:id="rId2"/>
              </a:rPr>
              <a:t>https://developer.android.com/guide/components/bound-services</a:t>
            </a:r>
            <a:endParaRPr lang="en-CA" dirty="0"/>
          </a:p>
        </p:txBody>
      </p:sp>
      <p:pic>
        <p:nvPicPr>
          <p:cNvPr id="5" name="Picture 4"/>
          <p:cNvPicPr>
            <a:picLocks noChangeAspect="1"/>
          </p:cNvPicPr>
          <p:nvPr/>
        </p:nvPicPr>
        <p:blipFill>
          <a:blip r:embed="rId3"/>
          <a:stretch>
            <a:fillRect/>
          </a:stretch>
        </p:blipFill>
        <p:spPr>
          <a:xfrm>
            <a:off x="6334125" y="1368353"/>
            <a:ext cx="5857875" cy="3248025"/>
          </a:xfrm>
          <a:prstGeom prst="rect">
            <a:avLst/>
          </a:prstGeom>
        </p:spPr>
      </p:pic>
      <p:pic>
        <p:nvPicPr>
          <p:cNvPr id="6" name="Picture 5"/>
          <p:cNvPicPr>
            <a:picLocks noChangeAspect="1"/>
          </p:cNvPicPr>
          <p:nvPr/>
        </p:nvPicPr>
        <p:blipFill>
          <a:blip r:embed="rId4"/>
          <a:stretch>
            <a:fillRect/>
          </a:stretch>
        </p:blipFill>
        <p:spPr>
          <a:xfrm>
            <a:off x="7705725" y="4937197"/>
            <a:ext cx="4486275" cy="542925"/>
          </a:xfrm>
          <a:prstGeom prst="rect">
            <a:avLst/>
          </a:prstGeom>
        </p:spPr>
      </p:pic>
      <p:sp>
        <p:nvSpPr>
          <p:cNvPr id="7" name="TextBox 6"/>
          <p:cNvSpPr txBox="1"/>
          <p:nvPr/>
        </p:nvSpPr>
        <p:spPr>
          <a:xfrm>
            <a:off x="6608618" y="5763491"/>
            <a:ext cx="5347855" cy="646331"/>
          </a:xfrm>
          <a:prstGeom prst="rect">
            <a:avLst/>
          </a:prstGeom>
          <a:noFill/>
        </p:spPr>
        <p:txBody>
          <a:bodyPr wrap="square" rtlCol="0">
            <a:spAutoFit/>
          </a:bodyPr>
          <a:lstStyle/>
          <a:p>
            <a:r>
              <a:rPr lang="en-CA" dirty="0" smtClean="0"/>
              <a:t>Caution: make sure to use explicit intent to bind to a service, otherwise an exception will be thrown</a:t>
            </a:r>
            <a:endParaRPr lang="en-CA" dirty="0"/>
          </a:p>
        </p:txBody>
      </p:sp>
    </p:spTree>
    <p:extLst>
      <p:ext uri="{BB962C8B-B14F-4D97-AF65-F5344CB8AC3E}">
        <p14:creationId xmlns:p14="http://schemas.microsoft.com/office/powerpoint/2010/main" val="15262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Managing bound service lifecycle</a:t>
            </a:r>
            <a:endParaRPr lang="en-CA" dirty="0"/>
          </a:p>
        </p:txBody>
      </p:sp>
      <p:sp>
        <p:nvSpPr>
          <p:cNvPr id="3" name="Content Placeholder 2"/>
          <p:cNvSpPr>
            <a:spLocks noGrp="1"/>
          </p:cNvSpPr>
          <p:nvPr>
            <p:ph idx="1"/>
          </p:nvPr>
        </p:nvSpPr>
        <p:spPr>
          <a:xfrm>
            <a:off x="838200" y="1825625"/>
            <a:ext cx="5853545" cy="4351338"/>
          </a:xfrm>
        </p:spPr>
        <p:txBody>
          <a:bodyPr>
            <a:normAutofit fontScale="77500" lnSpcReduction="20000"/>
          </a:bodyPr>
          <a:lstStyle/>
          <a:p>
            <a:r>
              <a:rPr lang="en-CA" dirty="0" smtClean="0"/>
              <a:t>Android system destroys any service that is unbound from all clients (unless it was started using </a:t>
            </a:r>
            <a:r>
              <a:rPr lang="en-CA" dirty="0" err="1" smtClean="0"/>
              <a:t>onStartCommand</a:t>
            </a:r>
            <a:r>
              <a:rPr lang="en-CA" dirty="0" smtClean="0"/>
              <a:t>), therefore, purely bound services’ </a:t>
            </a:r>
            <a:r>
              <a:rPr lang="en-CA" dirty="0" err="1" smtClean="0"/>
              <a:t>lifecyle</a:t>
            </a:r>
            <a:r>
              <a:rPr lang="en-CA" dirty="0" smtClean="0"/>
              <a:t> is managed entirely by Android OS</a:t>
            </a:r>
          </a:p>
          <a:p>
            <a:r>
              <a:rPr lang="en-CA" dirty="0" smtClean="0"/>
              <a:t>However, if you implemented </a:t>
            </a:r>
            <a:r>
              <a:rPr lang="en-CA" dirty="0" err="1" smtClean="0"/>
              <a:t>onStartCommand</a:t>
            </a:r>
            <a:r>
              <a:rPr lang="en-CA" dirty="0" smtClean="0"/>
              <a:t>() callback, the service is considered started and must be explicitly stopped using </a:t>
            </a:r>
            <a:r>
              <a:rPr lang="en-CA" dirty="0" err="1" smtClean="0"/>
              <a:t>stopSelf</a:t>
            </a:r>
            <a:r>
              <a:rPr lang="en-CA" dirty="0" smtClean="0"/>
              <a:t>() or </a:t>
            </a:r>
            <a:r>
              <a:rPr lang="en-CA" dirty="0" err="1" smtClean="0"/>
              <a:t>stopService</a:t>
            </a:r>
            <a:r>
              <a:rPr lang="en-CA" dirty="0" smtClean="0"/>
              <a:t>()</a:t>
            </a:r>
            <a:endParaRPr lang="fr-CA" dirty="0" smtClean="0"/>
          </a:p>
          <a:p>
            <a:r>
              <a:rPr lang="fr-CA" dirty="0" smtClean="0"/>
              <a:t>If </a:t>
            </a:r>
            <a:r>
              <a:rPr lang="fr-CA" dirty="0" err="1" smtClean="0"/>
              <a:t>you</a:t>
            </a:r>
            <a:r>
              <a:rPr lang="fr-CA" dirty="0" smtClean="0"/>
              <a:t> service </a:t>
            </a:r>
            <a:r>
              <a:rPr lang="fr-CA" dirty="0" err="1" smtClean="0"/>
              <a:t>is</a:t>
            </a:r>
            <a:r>
              <a:rPr lang="fr-CA" dirty="0" smtClean="0"/>
              <a:t> </a:t>
            </a:r>
            <a:r>
              <a:rPr lang="fr-CA" dirty="0" err="1" smtClean="0"/>
              <a:t>started</a:t>
            </a:r>
            <a:r>
              <a:rPr lang="fr-CA" dirty="0" smtClean="0"/>
              <a:t> </a:t>
            </a:r>
            <a:r>
              <a:rPr lang="en-CA" dirty="0" smtClean="0"/>
              <a:t>and accepts binding, when the system calls </a:t>
            </a:r>
            <a:r>
              <a:rPr lang="en-CA" dirty="0" err="1" smtClean="0"/>
              <a:t>onUnbind</a:t>
            </a:r>
            <a:r>
              <a:rPr lang="en-CA" dirty="0" smtClean="0"/>
              <a:t>(), you can optionally return true if you would like to receive a call to </a:t>
            </a:r>
            <a:r>
              <a:rPr lang="en-CA" dirty="0" err="1" smtClean="0"/>
              <a:t>onRebind</a:t>
            </a:r>
            <a:r>
              <a:rPr lang="en-CA" dirty="0" smtClean="0"/>
              <a:t>() the next time a client binds to the service. </a:t>
            </a:r>
            <a:r>
              <a:rPr lang="en-CA" dirty="0" err="1" smtClean="0"/>
              <a:t>onRebind</a:t>
            </a:r>
            <a:r>
              <a:rPr lang="en-CA" dirty="0" smtClean="0"/>
              <a:t>() returns void, but the client still receives the </a:t>
            </a:r>
            <a:r>
              <a:rPr lang="en-CA" dirty="0" err="1" smtClean="0"/>
              <a:t>IBinder</a:t>
            </a:r>
            <a:r>
              <a:rPr lang="en-CA" dirty="0" smtClean="0"/>
              <a:t> in its </a:t>
            </a:r>
            <a:r>
              <a:rPr lang="en-CA" dirty="0" err="1" smtClean="0"/>
              <a:t>onServiceConnected</a:t>
            </a:r>
            <a:r>
              <a:rPr lang="en-CA" dirty="0" smtClean="0"/>
              <a:t> callback. (figure)</a:t>
            </a:r>
            <a:endParaRPr lang="en-CA" dirty="0"/>
          </a:p>
        </p:txBody>
      </p:sp>
      <p:sp>
        <p:nvSpPr>
          <p:cNvPr id="4" name="TextBox 3"/>
          <p:cNvSpPr txBox="1"/>
          <p:nvPr/>
        </p:nvSpPr>
        <p:spPr>
          <a:xfrm>
            <a:off x="110836" y="6497782"/>
            <a:ext cx="9102437" cy="369332"/>
          </a:xfrm>
          <a:prstGeom prst="rect">
            <a:avLst/>
          </a:prstGeom>
          <a:noFill/>
        </p:spPr>
        <p:txBody>
          <a:bodyPr wrap="square" rtlCol="0">
            <a:spAutoFit/>
          </a:bodyPr>
          <a:lstStyle/>
          <a:p>
            <a:r>
              <a:rPr lang="en-CA" dirty="0">
                <a:hlinkClick r:id="rId2"/>
              </a:rPr>
              <a:t>https://developer.android.com/guide/components/bound-services</a:t>
            </a:r>
            <a:endParaRPr lang="en-CA" dirty="0"/>
          </a:p>
        </p:txBody>
      </p:sp>
      <p:pic>
        <p:nvPicPr>
          <p:cNvPr id="2050" name="Picture 2" descr="https://developer.android.com/images/fundamentals/service_binding_tree_life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1741" y="1393898"/>
            <a:ext cx="5010150"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51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Choosing between service and thread</a:t>
            </a:r>
            <a:endParaRPr lang="en-CA" dirty="0"/>
          </a:p>
        </p:txBody>
      </p:sp>
      <p:sp>
        <p:nvSpPr>
          <p:cNvPr id="3" name="Content Placeholder 2"/>
          <p:cNvSpPr>
            <a:spLocks noGrp="1"/>
          </p:cNvSpPr>
          <p:nvPr>
            <p:ph idx="1"/>
          </p:nvPr>
        </p:nvSpPr>
        <p:spPr/>
        <p:txBody>
          <a:bodyPr/>
          <a:lstStyle/>
          <a:p>
            <a:r>
              <a:rPr lang="en-CA" dirty="0" smtClean="0"/>
              <a:t>Services are specific components that run in the background even when the user has left your app, only create a service if this is what you need</a:t>
            </a:r>
          </a:p>
          <a:p>
            <a:r>
              <a:rPr lang="en-CA" dirty="0" smtClean="0"/>
              <a:t>If you want to perform work outside your UI thread while your app is in the foreground, use a thread instead of a service</a:t>
            </a:r>
          </a:p>
          <a:p>
            <a:endParaRPr lang="en-CA" dirty="0"/>
          </a:p>
        </p:txBody>
      </p:sp>
      <p:sp>
        <p:nvSpPr>
          <p:cNvPr id="4" name="TextBox 3"/>
          <p:cNvSpPr txBox="1"/>
          <p:nvPr/>
        </p:nvSpPr>
        <p:spPr>
          <a:xfrm>
            <a:off x="0" y="6553200"/>
            <a:ext cx="7592291" cy="369332"/>
          </a:xfrm>
          <a:prstGeom prst="rect">
            <a:avLst/>
          </a:prstGeom>
          <a:noFill/>
        </p:spPr>
        <p:txBody>
          <a:bodyPr wrap="square" rtlCol="0">
            <a:spAutoFit/>
          </a:bodyPr>
          <a:lstStyle/>
          <a:p>
            <a:r>
              <a:rPr lang="en-CA" dirty="0">
                <a:hlinkClick r:id="rId2"/>
              </a:rPr>
              <a:t>https://developer.android.com/guide/components/services</a:t>
            </a:r>
            <a:endParaRPr lang="en-CA" dirty="0"/>
          </a:p>
        </p:txBody>
      </p:sp>
    </p:spTree>
    <p:extLst>
      <p:ext uri="{BB962C8B-B14F-4D97-AF65-F5344CB8AC3E}">
        <p14:creationId xmlns:p14="http://schemas.microsoft.com/office/powerpoint/2010/main" val="173346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Service basics</a:t>
            </a:r>
            <a:endParaRPr lang="en-CA" dirty="0"/>
          </a:p>
        </p:txBody>
      </p:sp>
      <p:sp>
        <p:nvSpPr>
          <p:cNvPr id="3" name="Content Placeholder 2"/>
          <p:cNvSpPr>
            <a:spLocks noGrp="1"/>
          </p:cNvSpPr>
          <p:nvPr>
            <p:ph idx="1"/>
          </p:nvPr>
        </p:nvSpPr>
        <p:spPr/>
        <p:txBody>
          <a:bodyPr>
            <a:normAutofit fontScale="77500" lnSpcReduction="20000"/>
          </a:bodyPr>
          <a:lstStyle/>
          <a:p>
            <a:r>
              <a:rPr lang="en-CA" dirty="0" smtClean="0"/>
              <a:t>Subclass Service, or use one of its existing subclasses, and override callback methods handling key components of the service lifestyle and providing mechanism that allows the component to bind to the service, if appropriate. </a:t>
            </a:r>
          </a:p>
          <a:p>
            <a:r>
              <a:rPr lang="en-CA" dirty="0" smtClean="0"/>
              <a:t>Most important </a:t>
            </a:r>
            <a:r>
              <a:rPr lang="en-CA" dirty="0" err="1" smtClean="0"/>
              <a:t>callbacks</a:t>
            </a:r>
            <a:r>
              <a:rPr lang="en-CA" dirty="0" smtClean="0"/>
              <a:t> to override:</a:t>
            </a:r>
          </a:p>
          <a:p>
            <a:r>
              <a:rPr lang="en-CA" b="1" dirty="0" err="1" smtClean="0"/>
              <a:t>onStartCommand</a:t>
            </a:r>
            <a:r>
              <a:rPr lang="en-CA" b="1" dirty="0" smtClean="0"/>
              <a:t>() </a:t>
            </a:r>
            <a:r>
              <a:rPr lang="en-CA" dirty="0" smtClean="0"/>
              <a:t>– invoked when system calls </a:t>
            </a:r>
            <a:r>
              <a:rPr lang="en-CA" dirty="0" err="1" smtClean="0"/>
              <a:t>startService</a:t>
            </a:r>
            <a:r>
              <a:rPr lang="en-CA" dirty="0" smtClean="0"/>
              <a:t>() or another component (activity) requests the service. Service is started and runs indefinitely in the background. If implemented, need to also call </a:t>
            </a:r>
            <a:r>
              <a:rPr lang="en-CA" dirty="0" err="1" smtClean="0"/>
              <a:t>stopSelf</a:t>
            </a:r>
            <a:r>
              <a:rPr lang="en-CA" dirty="0" smtClean="0"/>
              <a:t>() or </a:t>
            </a:r>
            <a:r>
              <a:rPr lang="en-CA" dirty="0" err="1" smtClean="0"/>
              <a:t>stopService</a:t>
            </a:r>
            <a:r>
              <a:rPr lang="en-CA" dirty="0" smtClean="0"/>
              <a:t>() when work completes</a:t>
            </a:r>
          </a:p>
          <a:p>
            <a:r>
              <a:rPr lang="en-CA" b="1" dirty="0" err="1" smtClean="0"/>
              <a:t>onBind</a:t>
            </a:r>
            <a:r>
              <a:rPr lang="en-CA" b="1" dirty="0" smtClean="0"/>
              <a:t>() </a:t>
            </a:r>
            <a:r>
              <a:rPr lang="en-CA" dirty="0" smtClean="0"/>
              <a:t>– invoked when system calls </a:t>
            </a:r>
            <a:r>
              <a:rPr lang="en-CA" dirty="0" err="1" smtClean="0"/>
              <a:t>bindService</a:t>
            </a:r>
            <a:r>
              <a:rPr lang="en-CA" dirty="0" smtClean="0"/>
              <a:t>() or when another component wants to bind to the service. Must return an </a:t>
            </a:r>
            <a:r>
              <a:rPr lang="en-CA" dirty="0" err="1" smtClean="0"/>
              <a:t>IBinder</a:t>
            </a:r>
            <a:r>
              <a:rPr lang="en-CA" dirty="0" smtClean="0"/>
              <a:t>, that clients will use to communicate with the service, return null if you don’t want to allow binding</a:t>
            </a:r>
          </a:p>
          <a:p>
            <a:r>
              <a:rPr lang="en-CA" b="1" dirty="0" err="1" smtClean="0"/>
              <a:t>onCreate</a:t>
            </a:r>
            <a:r>
              <a:rPr lang="en-CA" b="1" dirty="0" smtClean="0"/>
              <a:t>() </a:t>
            </a:r>
            <a:r>
              <a:rPr lang="en-CA" dirty="0" smtClean="0"/>
              <a:t>– called before </a:t>
            </a:r>
            <a:r>
              <a:rPr lang="en-CA" dirty="0" err="1" smtClean="0"/>
              <a:t>onStartCommand</a:t>
            </a:r>
            <a:r>
              <a:rPr lang="en-CA" dirty="0" smtClean="0"/>
              <a:t>(), system invokes this method to perform one-time setup procedures when the service is initially created, not called if service already running</a:t>
            </a:r>
          </a:p>
          <a:p>
            <a:r>
              <a:rPr lang="en-CA" b="1" dirty="0" err="1" smtClean="0"/>
              <a:t>onDestroy</a:t>
            </a:r>
            <a:r>
              <a:rPr lang="en-CA" b="1" dirty="0" smtClean="0"/>
              <a:t>() </a:t>
            </a:r>
            <a:r>
              <a:rPr lang="en-CA" dirty="0" smtClean="0"/>
              <a:t>– invoked by system when service is no longer used and about to be destroyed. Clean up resources here (threads, listeners, receivers).</a:t>
            </a:r>
            <a:endParaRPr lang="en-CA" dirty="0"/>
          </a:p>
        </p:txBody>
      </p:sp>
      <p:sp>
        <p:nvSpPr>
          <p:cNvPr id="4" name="TextBox 3"/>
          <p:cNvSpPr txBox="1"/>
          <p:nvPr/>
        </p:nvSpPr>
        <p:spPr>
          <a:xfrm>
            <a:off x="0" y="6553200"/>
            <a:ext cx="7592291" cy="369332"/>
          </a:xfrm>
          <a:prstGeom prst="rect">
            <a:avLst/>
          </a:prstGeom>
          <a:noFill/>
        </p:spPr>
        <p:txBody>
          <a:bodyPr wrap="square" rtlCol="0">
            <a:spAutoFit/>
          </a:bodyPr>
          <a:lstStyle/>
          <a:p>
            <a:r>
              <a:rPr lang="en-CA" dirty="0">
                <a:hlinkClick r:id="rId2"/>
              </a:rPr>
              <a:t>https://developer.android.com/guide/components/services</a:t>
            </a:r>
            <a:endParaRPr lang="en-CA" dirty="0"/>
          </a:p>
        </p:txBody>
      </p:sp>
    </p:spTree>
    <p:extLst>
      <p:ext uri="{BB962C8B-B14F-4D97-AF65-F5344CB8AC3E}">
        <p14:creationId xmlns:p14="http://schemas.microsoft.com/office/powerpoint/2010/main" val="224292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Android handles services</a:t>
            </a:r>
            <a:endParaRPr lang="en-CA" dirty="0"/>
          </a:p>
        </p:txBody>
      </p:sp>
      <p:sp>
        <p:nvSpPr>
          <p:cNvPr id="3" name="Content Placeholder 2"/>
          <p:cNvSpPr>
            <a:spLocks noGrp="1"/>
          </p:cNvSpPr>
          <p:nvPr>
            <p:ph idx="1"/>
          </p:nvPr>
        </p:nvSpPr>
        <p:spPr/>
        <p:txBody>
          <a:bodyPr/>
          <a:lstStyle/>
          <a:p>
            <a:r>
              <a:rPr lang="en-CA" dirty="0" smtClean="0"/>
              <a:t>If service is started using </a:t>
            </a:r>
            <a:r>
              <a:rPr lang="en-CA" dirty="0" err="1" smtClean="0"/>
              <a:t>startService</a:t>
            </a:r>
            <a:r>
              <a:rPr lang="en-CA" dirty="0" smtClean="0"/>
              <a:t>(), it continues to run until it stops itself with </a:t>
            </a:r>
            <a:r>
              <a:rPr lang="en-CA" dirty="0" err="1" smtClean="0"/>
              <a:t>stopSelf</a:t>
            </a:r>
            <a:r>
              <a:rPr lang="en-CA" dirty="0" smtClean="0"/>
              <a:t>() or another component calls </a:t>
            </a:r>
            <a:r>
              <a:rPr lang="en-CA" dirty="0" err="1" smtClean="0"/>
              <a:t>stopService</a:t>
            </a:r>
            <a:r>
              <a:rPr lang="en-CA" dirty="0" smtClean="0"/>
              <a:t>()</a:t>
            </a:r>
          </a:p>
          <a:p>
            <a:r>
              <a:rPr lang="en-CA" dirty="0" smtClean="0"/>
              <a:t>If started using </a:t>
            </a:r>
            <a:r>
              <a:rPr lang="en-CA" dirty="0" err="1" smtClean="0"/>
              <a:t>bindService</a:t>
            </a:r>
            <a:r>
              <a:rPr lang="en-CA" dirty="0" smtClean="0"/>
              <a:t>(), service runs only as long as component is bound to it, and is destroyed after clients unbind</a:t>
            </a:r>
          </a:p>
          <a:p>
            <a:r>
              <a:rPr lang="en-CA" dirty="0" smtClean="0"/>
              <a:t>Android stops a service when resources are low and it needs to recover memory/RAM for the foreground app</a:t>
            </a:r>
          </a:p>
          <a:p>
            <a:r>
              <a:rPr lang="en-CA" dirty="0" smtClean="0"/>
              <a:t>Services are less likely to be killed when bound to foreground activity</a:t>
            </a:r>
          </a:p>
          <a:p>
            <a:r>
              <a:rPr lang="en-CA" dirty="0" smtClean="0"/>
              <a:t>If service is started using </a:t>
            </a:r>
            <a:r>
              <a:rPr lang="en-CA" dirty="0" err="1" smtClean="0"/>
              <a:t>startService</a:t>
            </a:r>
            <a:r>
              <a:rPr lang="en-CA" dirty="0" smtClean="0"/>
              <a:t>() and is long-running, its priority is lowered over time, and becomes susceptible to being killed</a:t>
            </a:r>
            <a:endParaRPr lang="en-CA" dirty="0"/>
          </a:p>
        </p:txBody>
      </p:sp>
      <p:sp>
        <p:nvSpPr>
          <p:cNvPr id="4" name="TextBox 3"/>
          <p:cNvSpPr txBox="1"/>
          <p:nvPr/>
        </p:nvSpPr>
        <p:spPr>
          <a:xfrm>
            <a:off x="0" y="6553200"/>
            <a:ext cx="7592291" cy="369332"/>
          </a:xfrm>
          <a:prstGeom prst="rect">
            <a:avLst/>
          </a:prstGeom>
          <a:noFill/>
        </p:spPr>
        <p:txBody>
          <a:bodyPr wrap="square" rtlCol="0">
            <a:spAutoFit/>
          </a:bodyPr>
          <a:lstStyle/>
          <a:p>
            <a:r>
              <a:rPr lang="en-CA" dirty="0">
                <a:hlinkClick r:id="rId2"/>
              </a:rPr>
              <a:t>https://developer.android.com/guide/components/services</a:t>
            </a:r>
            <a:endParaRPr lang="en-CA" dirty="0"/>
          </a:p>
        </p:txBody>
      </p:sp>
    </p:spTree>
    <p:extLst>
      <p:ext uri="{BB962C8B-B14F-4D97-AF65-F5344CB8AC3E}">
        <p14:creationId xmlns:p14="http://schemas.microsoft.com/office/powerpoint/2010/main" val="109449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Declaring a service</a:t>
            </a:r>
            <a:endParaRPr lang="en-CA" dirty="0"/>
          </a:p>
        </p:txBody>
      </p:sp>
      <p:sp>
        <p:nvSpPr>
          <p:cNvPr id="3" name="Content Placeholder 2"/>
          <p:cNvSpPr>
            <a:spLocks noGrp="1"/>
          </p:cNvSpPr>
          <p:nvPr>
            <p:ph idx="1"/>
          </p:nvPr>
        </p:nvSpPr>
        <p:spPr>
          <a:xfrm>
            <a:off x="838201" y="1825625"/>
            <a:ext cx="6989618" cy="4339648"/>
          </a:xfrm>
        </p:spPr>
        <p:txBody>
          <a:bodyPr>
            <a:normAutofit fontScale="77500" lnSpcReduction="20000"/>
          </a:bodyPr>
          <a:lstStyle/>
          <a:p>
            <a:r>
              <a:rPr lang="en-CA" dirty="0" smtClean="0"/>
              <a:t>Must declare all services in your application’s manifest file, as you do for activities and other components</a:t>
            </a:r>
          </a:p>
          <a:p>
            <a:r>
              <a:rPr lang="en-CA" dirty="0" smtClean="0"/>
              <a:t>Add a &lt;service&gt; element as child of &lt;application&gt;</a:t>
            </a:r>
          </a:p>
          <a:p>
            <a:r>
              <a:rPr lang="en-CA" dirty="0" err="1" smtClean="0"/>
              <a:t>android:name</a:t>
            </a:r>
            <a:r>
              <a:rPr lang="en-CA" dirty="0" smtClean="0"/>
              <a:t> is the only required attribute, but you can add other attributes such as permissions required to start the service, and the processes in which the service can run</a:t>
            </a:r>
          </a:p>
          <a:p>
            <a:r>
              <a:rPr lang="en-CA" dirty="0" smtClean="0"/>
              <a:t>Do not declare intent filters for your service, and always start your services using explicit intents (you cannot be sure which service will respond to the intent and often the user cannot see which services was started)</a:t>
            </a:r>
          </a:p>
          <a:p>
            <a:r>
              <a:rPr lang="en-CA" dirty="0" err="1" smtClean="0"/>
              <a:t>android:exported</a:t>
            </a:r>
            <a:r>
              <a:rPr lang="en-CA" dirty="0" smtClean="0"/>
              <a:t> to false stops other apps from accessing your service</a:t>
            </a:r>
            <a:endParaRPr lang="en-CA" dirty="0"/>
          </a:p>
        </p:txBody>
      </p:sp>
      <p:sp>
        <p:nvSpPr>
          <p:cNvPr id="4" name="TextBox 3"/>
          <p:cNvSpPr txBox="1"/>
          <p:nvPr/>
        </p:nvSpPr>
        <p:spPr>
          <a:xfrm>
            <a:off x="0" y="6553200"/>
            <a:ext cx="7592291" cy="369332"/>
          </a:xfrm>
          <a:prstGeom prst="rect">
            <a:avLst/>
          </a:prstGeom>
          <a:noFill/>
        </p:spPr>
        <p:txBody>
          <a:bodyPr wrap="square" rtlCol="0">
            <a:spAutoFit/>
          </a:bodyPr>
          <a:lstStyle/>
          <a:p>
            <a:r>
              <a:rPr lang="en-CA" dirty="0">
                <a:hlinkClick r:id="rId2"/>
              </a:rPr>
              <a:t>https://developer.android.com/guide/components/services</a:t>
            </a:r>
            <a:endParaRPr lang="en-CA" dirty="0"/>
          </a:p>
        </p:txBody>
      </p:sp>
      <p:pic>
        <p:nvPicPr>
          <p:cNvPr id="5" name="Picture 4"/>
          <p:cNvPicPr>
            <a:picLocks noChangeAspect="1"/>
          </p:cNvPicPr>
          <p:nvPr/>
        </p:nvPicPr>
        <p:blipFill>
          <a:blip r:embed="rId3"/>
          <a:stretch>
            <a:fillRect/>
          </a:stretch>
        </p:blipFill>
        <p:spPr>
          <a:xfrm>
            <a:off x="8007928" y="3060123"/>
            <a:ext cx="4123264" cy="1442604"/>
          </a:xfrm>
          <a:prstGeom prst="rect">
            <a:avLst/>
          </a:prstGeom>
        </p:spPr>
      </p:pic>
      <p:sp>
        <p:nvSpPr>
          <p:cNvPr id="6" name="TextBox 5"/>
          <p:cNvSpPr txBox="1"/>
          <p:nvPr/>
        </p:nvSpPr>
        <p:spPr>
          <a:xfrm>
            <a:off x="8520546" y="4502727"/>
            <a:ext cx="3610646" cy="369332"/>
          </a:xfrm>
          <a:prstGeom prst="rect">
            <a:avLst/>
          </a:prstGeom>
          <a:noFill/>
        </p:spPr>
        <p:txBody>
          <a:bodyPr wrap="square" rtlCol="0">
            <a:spAutoFit/>
          </a:bodyPr>
          <a:lstStyle/>
          <a:p>
            <a:r>
              <a:rPr lang="en-CA" dirty="0" smtClean="0"/>
              <a:t>Declaring a service in the manifest</a:t>
            </a:r>
            <a:endParaRPr lang="en-CA" dirty="0"/>
          </a:p>
        </p:txBody>
      </p:sp>
    </p:spTree>
    <p:extLst>
      <p:ext uri="{BB962C8B-B14F-4D97-AF65-F5344CB8AC3E}">
        <p14:creationId xmlns:p14="http://schemas.microsoft.com/office/powerpoint/2010/main" val="231052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a started service</a:t>
            </a:r>
            <a:endParaRPr lang="en-CA" dirty="0"/>
          </a:p>
        </p:txBody>
      </p:sp>
      <p:sp>
        <p:nvSpPr>
          <p:cNvPr id="3" name="Content Placeholder 2"/>
          <p:cNvSpPr>
            <a:spLocks noGrp="1"/>
          </p:cNvSpPr>
          <p:nvPr>
            <p:ph idx="1"/>
          </p:nvPr>
        </p:nvSpPr>
        <p:spPr/>
        <p:txBody>
          <a:bodyPr>
            <a:normAutofit fontScale="62500" lnSpcReduction="20000"/>
          </a:bodyPr>
          <a:lstStyle/>
          <a:p>
            <a:r>
              <a:rPr lang="en-CA" dirty="0" smtClean="0"/>
              <a:t>A started service is one that another component starts by calling </a:t>
            </a:r>
            <a:r>
              <a:rPr lang="en-CA" dirty="0" err="1" smtClean="0"/>
              <a:t>startService</a:t>
            </a:r>
            <a:r>
              <a:rPr lang="en-CA" dirty="0" smtClean="0"/>
              <a:t>(), resulting in </a:t>
            </a:r>
            <a:r>
              <a:rPr lang="en-CA" dirty="0" err="1" smtClean="0"/>
              <a:t>onStartCommand</a:t>
            </a:r>
            <a:r>
              <a:rPr lang="en-CA" dirty="0" smtClean="0"/>
              <a:t>() method being called</a:t>
            </a:r>
          </a:p>
          <a:p>
            <a:r>
              <a:rPr lang="en-CA" dirty="0" smtClean="0"/>
              <a:t>The started service’s lifecycle is independent of the component that started it, and can run indefinitely in the background, even if the component that started it gets destroyed. </a:t>
            </a:r>
          </a:p>
          <a:p>
            <a:r>
              <a:rPr lang="en-CA" dirty="0" smtClean="0"/>
              <a:t>The started service should stop itself by calling </a:t>
            </a:r>
            <a:r>
              <a:rPr lang="en-CA" dirty="0" err="1" smtClean="0"/>
              <a:t>stopSelf</a:t>
            </a:r>
            <a:r>
              <a:rPr lang="en-CA" dirty="0" smtClean="0"/>
              <a:t>(), or can be stopped by another component calling </a:t>
            </a:r>
            <a:r>
              <a:rPr lang="en-CA" dirty="0" err="1" smtClean="0"/>
              <a:t>stopService</a:t>
            </a:r>
            <a:r>
              <a:rPr lang="en-CA" dirty="0" smtClean="0"/>
              <a:t>()</a:t>
            </a:r>
          </a:p>
          <a:p>
            <a:r>
              <a:rPr lang="en-CA" dirty="0" smtClean="0"/>
              <a:t>An activity can start a service by calling </a:t>
            </a:r>
            <a:r>
              <a:rPr lang="en-CA" dirty="0" err="1" smtClean="0"/>
              <a:t>startService</a:t>
            </a:r>
            <a:r>
              <a:rPr lang="en-CA" dirty="0" smtClean="0"/>
              <a:t>() and passing an Intent that specifies the service and includes any data for it to use, which is received in </a:t>
            </a:r>
            <a:r>
              <a:rPr lang="en-CA" dirty="0" err="1" smtClean="0"/>
              <a:t>hte</a:t>
            </a:r>
            <a:r>
              <a:rPr lang="en-CA" dirty="0" smtClean="0"/>
              <a:t> </a:t>
            </a:r>
            <a:r>
              <a:rPr lang="en-CA" dirty="0" err="1" smtClean="0"/>
              <a:t>onStartCommand</a:t>
            </a:r>
            <a:r>
              <a:rPr lang="en-CA" dirty="0" smtClean="0"/>
              <a:t>() method</a:t>
            </a:r>
          </a:p>
          <a:p>
            <a:r>
              <a:rPr lang="en-CA" dirty="0" smtClean="0"/>
              <a:t>Example: an activity needs to save some data to an online database. The activity can start a companion service and deliver it the data by passing an intent to </a:t>
            </a:r>
            <a:r>
              <a:rPr lang="en-CA" dirty="0" err="1" smtClean="0"/>
              <a:t>startService</a:t>
            </a:r>
            <a:r>
              <a:rPr lang="en-CA" dirty="0" smtClean="0"/>
              <a:t>(), the service receives the intent in </a:t>
            </a:r>
            <a:r>
              <a:rPr lang="en-CA" dirty="0" err="1" smtClean="0"/>
              <a:t>onStartCommand</a:t>
            </a:r>
            <a:r>
              <a:rPr lang="en-CA" dirty="0" smtClean="0"/>
              <a:t>(), connects to the internet, performs the transaction, and then stops/destroys itself.</a:t>
            </a:r>
          </a:p>
          <a:p>
            <a:r>
              <a:rPr lang="en-CA" dirty="0" smtClean="0"/>
              <a:t>Two classes can be extended to create a started service:</a:t>
            </a:r>
          </a:p>
          <a:p>
            <a:r>
              <a:rPr lang="en-CA" b="1" dirty="0" smtClean="0"/>
              <a:t>Service</a:t>
            </a:r>
            <a:r>
              <a:rPr lang="en-CA" dirty="0" smtClean="0"/>
              <a:t> – the base class for all services, when extending this class its important to create a new thread in which the service can do its work, as Service uses the application’s main thread by default</a:t>
            </a:r>
          </a:p>
          <a:p>
            <a:r>
              <a:rPr lang="en-CA" b="1" dirty="0" err="1" smtClean="0"/>
              <a:t>IntentService</a:t>
            </a:r>
            <a:r>
              <a:rPr lang="en-CA" dirty="0" smtClean="0"/>
              <a:t> – a subclass of Service that uses a worker thread to handle all of the start requests, one at a time. Override </a:t>
            </a:r>
            <a:r>
              <a:rPr lang="en-CA" dirty="0" err="1" smtClean="0"/>
              <a:t>onHandleIntent</a:t>
            </a:r>
            <a:r>
              <a:rPr lang="en-CA" dirty="0" smtClean="0"/>
              <a:t>, which receives the intent for each start request so you can complete the background work</a:t>
            </a:r>
            <a:endParaRPr lang="en-CA" dirty="0"/>
          </a:p>
        </p:txBody>
      </p:sp>
      <p:sp>
        <p:nvSpPr>
          <p:cNvPr id="4" name="TextBox 3"/>
          <p:cNvSpPr txBox="1"/>
          <p:nvPr/>
        </p:nvSpPr>
        <p:spPr>
          <a:xfrm>
            <a:off x="0" y="6553200"/>
            <a:ext cx="7592291" cy="369332"/>
          </a:xfrm>
          <a:prstGeom prst="rect">
            <a:avLst/>
          </a:prstGeom>
          <a:noFill/>
        </p:spPr>
        <p:txBody>
          <a:bodyPr wrap="square" rtlCol="0">
            <a:spAutoFit/>
          </a:bodyPr>
          <a:lstStyle/>
          <a:p>
            <a:r>
              <a:rPr lang="en-CA" dirty="0">
                <a:hlinkClick r:id="rId2"/>
              </a:rPr>
              <a:t>https://developer.android.com/guide/components/services</a:t>
            </a:r>
            <a:endParaRPr lang="en-CA" dirty="0"/>
          </a:p>
        </p:txBody>
      </p:sp>
    </p:spTree>
    <p:extLst>
      <p:ext uri="{BB962C8B-B14F-4D97-AF65-F5344CB8AC3E}">
        <p14:creationId xmlns:p14="http://schemas.microsoft.com/office/powerpoint/2010/main" val="121563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Extending </a:t>
            </a:r>
            <a:r>
              <a:rPr lang="en-CA" dirty="0" err="1" smtClean="0"/>
              <a:t>IntentService</a:t>
            </a:r>
            <a:endParaRPr lang="en-CA" dirty="0"/>
          </a:p>
        </p:txBody>
      </p:sp>
      <p:sp>
        <p:nvSpPr>
          <p:cNvPr id="3" name="Content Placeholder 2"/>
          <p:cNvSpPr>
            <a:spLocks noGrp="1"/>
          </p:cNvSpPr>
          <p:nvPr>
            <p:ph idx="1"/>
          </p:nvPr>
        </p:nvSpPr>
        <p:spPr>
          <a:xfrm>
            <a:off x="838201" y="1825625"/>
            <a:ext cx="5391150" cy="4351338"/>
          </a:xfrm>
        </p:spPr>
        <p:txBody>
          <a:bodyPr>
            <a:normAutofit fontScale="77500" lnSpcReduction="20000"/>
          </a:bodyPr>
          <a:lstStyle/>
          <a:p>
            <a:r>
              <a:rPr lang="en-CA" dirty="0" err="1" smtClean="0"/>
              <a:t>IntentService</a:t>
            </a:r>
            <a:r>
              <a:rPr lang="en-CA" dirty="0" smtClean="0"/>
              <a:t> class does the following:</a:t>
            </a:r>
          </a:p>
          <a:p>
            <a:pPr lvl="1"/>
            <a:r>
              <a:rPr lang="en-CA" dirty="0" smtClean="0"/>
              <a:t>Creates a default worker thread that executes all the intents delivered to </a:t>
            </a:r>
            <a:r>
              <a:rPr lang="en-CA" dirty="0" err="1" smtClean="0"/>
              <a:t>onStartCommand</a:t>
            </a:r>
            <a:r>
              <a:rPr lang="en-CA" dirty="0" smtClean="0"/>
              <a:t>() separately from application’s main thread</a:t>
            </a:r>
          </a:p>
          <a:p>
            <a:pPr lvl="1"/>
            <a:r>
              <a:rPr lang="en-CA" dirty="0" smtClean="0"/>
              <a:t>Creates a work queue that passes one intent at a time to your </a:t>
            </a:r>
            <a:r>
              <a:rPr lang="en-CA" dirty="0" err="1" smtClean="0"/>
              <a:t>onHandleIntent</a:t>
            </a:r>
            <a:r>
              <a:rPr lang="en-CA" dirty="0" smtClean="0"/>
              <a:t>() implementation, so you don’t have to worry about multi-threading issues</a:t>
            </a:r>
          </a:p>
          <a:p>
            <a:pPr lvl="1"/>
            <a:r>
              <a:rPr lang="en-CA" dirty="0" smtClean="0"/>
              <a:t>Stops the service after all start requests are handled, so you don’t have to call </a:t>
            </a:r>
            <a:r>
              <a:rPr lang="en-CA" dirty="0" err="1" smtClean="0"/>
              <a:t>stopSelf</a:t>
            </a:r>
            <a:r>
              <a:rPr lang="en-CA" dirty="0" smtClean="0"/>
              <a:t>()</a:t>
            </a:r>
          </a:p>
          <a:p>
            <a:pPr lvl="1"/>
            <a:r>
              <a:rPr lang="en-CA" dirty="0" smtClean="0"/>
              <a:t>Provides a default implementation of </a:t>
            </a:r>
            <a:r>
              <a:rPr lang="en-CA" dirty="0" err="1" smtClean="0"/>
              <a:t>onBind</a:t>
            </a:r>
            <a:r>
              <a:rPr lang="en-CA" dirty="0" smtClean="0"/>
              <a:t>() that returns null</a:t>
            </a:r>
          </a:p>
          <a:p>
            <a:pPr lvl="1"/>
            <a:r>
              <a:rPr lang="en-CA" dirty="0" smtClean="0"/>
              <a:t>Provides a default implementation of </a:t>
            </a:r>
            <a:r>
              <a:rPr lang="en-CA" dirty="0" err="1" smtClean="0"/>
              <a:t>onStartCommand</a:t>
            </a:r>
            <a:r>
              <a:rPr lang="en-CA" dirty="0" smtClean="0"/>
              <a:t>() that sends the intent to the work queue and then to </a:t>
            </a:r>
            <a:r>
              <a:rPr lang="en-CA" dirty="0" err="1" smtClean="0"/>
              <a:t>onHandleIntent</a:t>
            </a:r>
            <a:r>
              <a:rPr lang="en-CA" dirty="0" smtClean="0"/>
              <a:t>() implementation</a:t>
            </a:r>
          </a:p>
          <a:p>
            <a:r>
              <a:rPr lang="en-CA" dirty="0" smtClean="0"/>
              <a:t>To complete the work provided by client, implement </a:t>
            </a:r>
            <a:r>
              <a:rPr lang="en-CA" dirty="0" err="1" smtClean="0"/>
              <a:t>onHandleIntent</a:t>
            </a:r>
            <a:endParaRPr lang="en-CA" dirty="0"/>
          </a:p>
        </p:txBody>
      </p:sp>
      <p:sp>
        <p:nvSpPr>
          <p:cNvPr id="4" name="TextBox 3"/>
          <p:cNvSpPr txBox="1"/>
          <p:nvPr/>
        </p:nvSpPr>
        <p:spPr>
          <a:xfrm>
            <a:off x="0" y="6553200"/>
            <a:ext cx="7592291" cy="369332"/>
          </a:xfrm>
          <a:prstGeom prst="rect">
            <a:avLst/>
          </a:prstGeom>
          <a:noFill/>
        </p:spPr>
        <p:txBody>
          <a:bodyPr wrap="square" rtlCol="0">
            <a:spAutoFit/>
          </a:bodyPr>
          <a:lstStyle/>
          <a:p>
            <a:r>
              <a:rPr lang="en-CA" dirty="0">
                <a:hlinkClick r:id="rId2"/>
              </a:rPr>
              <a:t>https://developer.android.com/guide/components/services</a:t>
            </a:r>
            <a:endParaRPr lang="en-CA" dirty="0"/>
          </a:p>
        </p:txBody>
      </p:sp>
      <p:pic>
        <p:nvPicPr>
          <p:cNvPr id="5" name="Picture 4"/>
          <p:cNvPicPr>
            <a:picLocks noChangeAspect="1"/>
          </p:cNvPicPr>
          <p:nvPr/>
        </p:nvPicPr>
        <p:blipFill>
          <a:blip r:embed="rId3"/>
          <a:stretch>
            <a:fillRect/>
          </a:stretch>
        </p:blipFill>
        <p:spPr>
          <a:xfrm>
            <a:off x="6229350" y="1169301"/>
            <a:ext cx="5962650" cy="4819650"/>
          </a:xfrm>
          <a:prstGeom prst="rect">
            <a:avLst/>
          </a:prstGeom>
        </p:spPr>
      </p:pic>
    </p:spTree>
    <p:extLst>
      <p:ext uri="{BB962C8B-B14F-4D97-AF65-F5344CB8AC3E}">
        <p14:creationId xmlns:p14="http://schemas.microsoft.com/office/powerpoint/2010/main" val="3058160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3647</Words>
  <Application>Microsoft Office PowerPoint</Application>
  <PresentationFormat>Widescreen</PresentationFormat>
  <Paragraphs>208</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Services</vt:lpstr>
      <vt:lpstr>Services overview</vt:lpstr>
      <vt:lpstr>Three types of service</vt:lpstr>
      <vt:lpstr>Choosing between service and thread</vt:lpstr>
      <vt:lpstr>Service basics</vt:lpstr>
      <vt:lpstr>How Android handles services</vt:lpstr>
      <vt:lpstr>Declaring a service</vt:lpstr>
      <vt:lpstr>Creating a started service</vt:lpstr>
      <vt:lpstr>Extending IntentService</vt:lpstr>
      <vt:lpstr>Extending Service </vt:lpstr>
      <vt:lpstr>Starting a service</vt:lpstr>
      <vt:lpstr>Stopping a service</vt:lpstr>
      <vt:lpstr>Creating a bound service</vt:lpstr>
      <vt:lpstr>Running a service in the foreground</vt:lpstr>
      <vt:lpstr>Managing service lifecycle</vt:lpstr>
      <vt:lpstr>Implementing lifecycle callbacks</vt:lpstr>
      <vt:lpstr>Create a background service</vt:lpstr>
      <vt:lpstr>Handle incoming intents</vt:lpstr>
      <vt:lpstr>Send work requests to background service</vt:lpstr>
      <vt:lpstr>Report work status</vt:lpstr>
      <vt:lpstr>Receive status broadcasts from JobIntentService</vt:lpstr>
      <vt:lpstr>Receive status broadcasts from JobIntentService</vt:lpstr>
      <vt:lpstr>Bound services</vt:lpstr>
      <vt:lpstr>Binding to a started service</vt:lpstr>
      <vt:lpstr>Creating a bound service:</vt:lpstr>
      <vt:lpstr>Extending Binder class (intra-process)</vt:lpstr>
      <vt:lpstr>Example activity</vt:lpstr>
      <vt:lpstr>Using a messenger for IPC</vt:lpstr>
      <vt:lpstr>Example Service using Messenger interface</vt:lpstr>
      <vt:lpstr>Creating a messenger in the client</vt:lpstr>
      <vt:lpstr>Binding to a service</vt:lpstr>
      <vt:lpstr>Connecting client to service example</vt:lpstr>
      <vt:lpstr>Managing bound service lifecycle</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Services</dc:title>
  <dc:creator>Russell Butler</dc:creator>
  <cp:lastModifiedBy>Russell Butler</cp:lastModifiedBy>
  <cp:revision>36</cp:revision>
  <dcterms:created xsi:type="dcterms:W3CDTF">2019-07-25T16:03:53Z</dcterms:created>
  <dcterms:modified xsi:type="dcterms:W3CDTF">2019-07-29T16:12:23Z</dcterms:modified>
</cp:coreProperties>
</file>