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F6BA0-5A86-42FB-82D0-68108B3C0DD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A855-1E7F-4271-A7C9-F8EF2E36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A855-1E7F-4271-A7C9-F8EF2E3670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A855-1E7F-4271-A7C9-F8EF2E3670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B7-D97B-48EB-8C39-EAA4A8A6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511D-34FB-47DA-B22B-2D8182D0E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758F-3024-4F68-B6B5-D18E282E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47A4-29E2-4B8E-8C95-1D2C5280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77AA-0EC8-4664-A342-1FF4077D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CCE-24A2-41CA-812F-0142D47A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E3E57-F47D-4552-9838-3474615C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2EB4-15D4-458A-A92C-78CDC38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71A6-8185-44B1-A9C5-D146DA5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1827-0A17-4192-A50D-87FB3D62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68CDC-EABA-4AFA-99CB-B4B9EE2E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CA042-9163-4907-9D35-5D52F4395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5764-FC90-4DF5-8CE3-2275E7B8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82BE-7EDB-4571-B973-294FA93B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04AE-5CA5-402B-9CED-4D634350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837-071B-4681-B1EF-A4A2BF5E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6345-7CE2-46A3-8BD0-28943CB2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BE0F-D757-4584-B961-A5370E6C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25B-185B-4AF3-A029-9D67592A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7DA2-2110-4C36-A66E-DC8AFB8F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922B-B213-4E9F-BA7E-CC5E67E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7B21-699F-494F-BDB8-D41C9BE4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ABE8-B187-4E96-A553-E31EA4F1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6369-A82A-48CD-B92E-B7F07E1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C53E-87E6-470E-9D3A-FA49164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37B8-814D-435C-9040-77BF3BA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80D6-506B-495F-9BAD-3D7241BD4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755B9-0368-44BC-B5CA-CFB97FDD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3E3-6072-4400-8628-7B3F8344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6B42-658B-4C4F-B004-228BD048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0F329-44F9-4598-BD56-00D0824F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39A-96E1-4F21-B518-ABC674F7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B3CA-8389-4AD4-AD85-F819917F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036E-DE1C-4A75-8BCD-A4AE56E9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9AFE3-5F9C-4D0D-B2BC-DD9504885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1CB4A-CE9A-465A-A78A-772731B4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D5E-E767-4D3E-8F06-4E9A4A9B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E93D4-8C16-4505-894D-1470C21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ABC2E-9386-4759-8DA4-00E379D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FEE-9A08-48E0-A274-DAEC803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58CF-40DA-4C11-ADD2-30FD094C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DCBBE-AD84-40A8-B96F-0E59EDF8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C92E-0FF7-40F8-8229-2716C0F3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1ED4E-9353-40F9-834E-E0B2BEE0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126C8-B346-467D-A387-E6712C4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AEF5-91CF-4ED5-93B8-F8C89DE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006E-E92B-4FE2-8EE0-2D93343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6CFB-C0A2-4748-968A-D5C9BEA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0F41A-3FE0-4900-B84D-8CBADF8B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4F68-F3F3-4FF1-8CC2-394A1301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5075-156C-4D01-A604-EFC4B8CB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43CA-472F-49FD-91AF-70491A5D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B64-7D7E-463F-B627-F4AE6F1C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95505-B557-49A8-B4C4-BB17F5747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4DFC-DA2D-4A16-A93A-B3F2ED7B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7FE4-4780-428D-A23A-3B2DBC04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4D63-E09D-426F-951B-9179ABEB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14BB3-8FE0-42BC-9F3C-34018B57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89674-4886-42FE-80C2-D7990984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A100-EDEF-4032-9269-264BAFD9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BFB3-A0AC-4F11-950E-54C931C79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DCD1-9A83-40E8-AE0A-4D3932D648F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40CD-F3FB-4132-8921-407F9133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B582-0451-44CA-9E73-210842E9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rchitectu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rchitectu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nalyz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openg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graphics/opengl/shap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graphics/opengl/dr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D2CF-EA71-4F76-962A-A2F5E55E1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8BAFF-8759-4363-9212-CF1C8E3BD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143820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FileProvider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FileProvider</a:t>
            </a:r>
            <a:r>
              <a:rPr lang="en-US" dirty="0"/>
              <a:t> to your app in manifest</a:t>
            </a:r>
          </a:p>
          <a:p>
            <a:r>
              <a:rPr lang="en-US" dirty="0"/>
              <a:t>Provider expects eligible paths in a dedicated resource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77A19-EBDE-44C9-B62A-01EE5A01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22" y="3083809"/>
            <a:ext cx="7340471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="android.support.v4.content.FileProvider"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:authorities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com.example.android.fileprovider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:grantUriPermissions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:resource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file_paths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4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photo to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photo accessible through system’s </a:t>
            </a:r>
            <a:r>
              <a:rPr lang="en-US" dirty="0" err="1"/>
              <a:t>MediaProvider</a:t>
            </a:r>
            <a:endParaRPr lang="en-US" dirty="0"/>
          </a:p>
          <a:p>
            <a:r>
              <a:rPr lang="en-US" dirty="0"/>
              <a:t>Invoke system’s media scanner to add your photo to </a:t>
            </a:r>
            <a:r>
              <a:rPr lang="en-US" dirty="0" err="1"/>
              <a:t>MediaProvider</a:t>
            </a:r>
            <a:endParaRPr lang="en-US" dirty="0"/>
          </a:p>
          <a:p>
            <a:r>
              <a:rPr lang="en-US" dirty="0"/>
              <a:t>Makes your photo available in Android Gallery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CC7289-C13C-4FDF-88BB-B71E5001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58" y="3669118"/>
            <a:ext cx="9302547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galleryAddPic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ACTION_MEDIA_SCANNER_SCAN_FILE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f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mediaScanIntent.setData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.sendBroadcast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Record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intent to capture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the video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6988C0-7D9D-4F51-A7A3-159612E1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6" y="2334789"/>
            <a:ext cx="8610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REQUEST_VIDEO_CAPTURE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dispatchTakeVideoIntent()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takeVideoIntent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ACTION_VIDEO_CAPTURE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(takeVideoIntent.resolveActivity(getPackageManager())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startActivityForResult(takeVideoIntent,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REQUEST_VIDEO_CAPTURE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44EDFD-8B56-42C3-B323-25AFF89D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6" y="4764656"/>
            <a:ext cx="9533379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intent)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REQUEST_VIDEO_CAPTURE &amp;&amp;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Uri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videoView.setVideoURI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Control the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camera hardware directly using framework APIs</a:t>
            </a:r>
          </a:p>
          <a:p>
            <a:r>
              <a:rPr lang="en-US" dirty="0"/>
              <a:t>Useful if you build specialized camera app or integrate camera in UI</a:t>
            </a:r>
          </a:p>
          <a:p>
            <a:r>
              <a:rPr lang="en-US" b="1" dirty="0"/>
              <a:t>Open the camera object:</a:t>
            </a:r>
          </a:p>
          <a:p>
            <a:r>
              <a:rPr lang="en-US" dirty="0"/>
              <a:t>First step is to get instance of Camera</a:t>
            </a:r>
          </a:p>
          <a:p>
            <a:r>
              <a:rPr lang="en-US" dirty="0"/>
              <a:t>Use separate thread</a:t>
            </a:r>
          </a:p>
          <a:p>
            <a:r>
              <a:rPr lang="en-US" dirty="0"/>
              <a:t>Call </a:t>
            </a:r>
            <a:r>
              <a:rPr lang="en-US" dirty="0" err="1"/>
              <a:t>Camera.open</a:t>
            </a:r>
            <a:r>
              <a:rPr lang="en-US" dirty="0"/>
              <a:t>() from try-catch block</a:t>
            </a:r>
          </a:p>
          <a:p>
            <a:r>
              <a:rPr lang="en-US" dirty="0"/>
              <a:t>Calling open without id returns rear-facing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camera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787BED-4861-4E62-8184-BADD38A2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22" y="1272198"/>
            <a:ext cx="814838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safeCameraOpen(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qOpened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releaseCameraAndPreview();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 = Camera.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qOpened = (camera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(getString(R.string.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"failed to open Camera"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qOpened;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releaseCameraAndPreview()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preview.setCamera(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camera.release();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2838" cy="1325563"/>
          </a:xfrm>
        </p:spPr>
        <p:txBody>
          <a:bodyPr/>
          <a:lstStyle/>
          <a:p>
            <a:r>
              <a:rPr lang="en-US" dirty="0"/>
              <a:t>Create camera preview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SurfaceView</a:t>
            </a:r>
            <a:r>
              <a:rPr lang="en-US" dirty="0"/>
              <a:t> to draw camera sensor preview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8FE58F-702D-4D04-8AC3-406F29F7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11" y="1762219"/>
            <a:ext cx="8379217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SurfaceHolder.Callback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SurfaceHolder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Preview(Context context)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Install a SurfaceHolder.Callback so we get notified when the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underlying surface is created and destroyed.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.getHolder();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.addCallback(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.setType(SurfaceHolder.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SURFACE_TYPE_PUSH_BUFFERS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E51B7-F80F-464E-9BB1-8FB86D0740D4}"/>
              </a:ext>
            </a:extLst>
          </p:cNvPr>
          <p:cNvSpPr txBox="1"/>
          <p:nvPr/>
        </p:nvSpPr>
        <p:spPr>
          <a:xfrm>
            <a:off x="3220307" y="5815173"/>
            <a:ext cx="837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Preview class uses </a:t>
            </a:r>
            <a:r>
              <a:rPr lang="en-US" dirty="0" err="1"/>
              <a:t>SurfaceHolder.Callback</a:t>
            </a:r>
            <a:r>
              <a:rPr lang="en-US" dirty="0"/>
              <a:t> to pass image data from hardware to app</a:t>
            </a:r>
          </a:p>
          <a:p>
            <a:r>
              <a:rPr lang="en-US" dirty="0"/>
              <a:t>Preview class must be passed to Camera object before live image preview can start</a:t>
            </a:r>
          </a:p>
        </p:txBody>
      </p:sp>
    </p:spTree>
    <p:extLst>
      <p:ext uri="{BB962C8B-B14F-4D97-AF65-F5344CB8AC3E}">
        <p14:creationId xmlns:p14="http://schemas.microsoft.com/office/powerpoint/2010/main" val="379338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DC5AFD-A804-4E74-A64C-2945C998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1214809"/>
            <a:ext cx="9764211" cy="5401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camera)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camera) {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stopPreviewAndFreeCamera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camera;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List&lt;Size&gt;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mCamera.getParameters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getSupportedPreviewSizes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supportedPreviewSizes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mCamera.setPreviewDisplay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(holder);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start updating the preview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surface. Preview must be started before you can take a picture.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mCamera.startPreview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start preview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A042E-BAA3-4233-B877-87A6C26B82EC}"/>
              </a:ext>
            </a:extLst>
          </p:cNvPr>
          <p:cNvSpPr txBox="1"/>
          <p:nvPr/>
        </p:nvSpPr>
        <p:spPr>
          <a:xfrm>
            <a:off x="7078894" y="1027906"/>
            <a:ext cx="511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instance and its related preview must be created in specific order, camera first</a:t>
            </a:r>
          </a:p>
          <a:p>
            <a:r>
              <a:rPr lang="en-US" dirty="0"/>
              <a:t>Encapsulate camera initialization </a:t>
            </a:r>
          </a:p>
          <a:p>
            <a:r>
              <a:rPr lang="en-US" dirty="0"/>
              <a:t>Restart preview in </a:t>
            </a:r>
            <a:r>
              <a:rPr lang="en-US" dirty="0" err="1"/>
              <a:t>surfaceChanged</a:t>
            </a:r>
            <a:r>
              <a:rPr lang="en-US" dirty="0"/>
              <a:t>() callback</a:t>
            </a:r>
          </a:p>
        </p:txBody>
      </p:sp>
    </p:spTree>
    <p:extLst>
      <p:ext uri="{BB962C8B-B14F-4D97-AF65-F5344CB8AC3E}">
        <p14:creationId xmlns:p14="http://schemas.microsoft.com/office/powerpoint/2010/main" val="11560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camera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zoom level, exposure compensation, etc. (Camera app source)</a:t>
            </a:r>
          </a:p>
          <a:p>
            <a:r>
              <a:rPr lang="en-US" dirty="0"/>
              <a:t>Change preview size: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C633C8-D62C-42E0-9F6C-FC342BE1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42279"/>
            <a:ext cx="8956298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surfaceChanged(SurfaceHolder holder,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Now that the size is known, set up the camera parameters and begin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the preview.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Camera.Parameters parameters = mCamera.getParameters();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parameters.setPreviewSize(previewSize.width, previewSize.height);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requestLayout();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mCamera.setParameters(parameters);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startPreview() to start updating the preview surface.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Preview must be started before you can take a picture.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mCamera.startPreview();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9885AD9-81EA-4D64-AF00-F072FD6E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715" y="764024"/>
            <a:ext cx="8840882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surfaceDestroyed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holder)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Surface will be destroyed when we return, so stop the preview.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stop updating the preview surface.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mCamera.stopPreview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When this function returns,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null.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stopPreviewAndFreeCamera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stop updating the preview surface.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mCamera.stopPreview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release() to release the camera for use by other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applications. Applications should release the camera immediately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during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and re-open() it during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mCamera.release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03" y="57046"/>
            <a:ext cx="10515600" cy="623991"/>
          </a:xfrm>
        </p:spPr>
        <p:txBody>
          <a:bodyPr>
            <a:normAutofit fontScale="90000"/>
          </a:bodyPr>
          <a:lstStyle/>
          <a:p>
            <a:r>
              <a:rPr lang="en-US" dirty="0"/>
              <a:t>Stop preview and release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5EA0-628E-47AE-BB3F-2EBCFE14F11D}"/>
              </a:ext>
            </a:extLst>
          </p:cNvPr>
          <p:cNvSpPr txBox="1"/>
          <p:nvPr/>
        </p:nvSpPr>
        <p:spPr>
          <a:xfrm>
            <a:off x="554804" y="1058238"/>
            <a:ext cx="2065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up when your app is done with camera</a:t>
            </a:r>
          </a:p>
          <a:p>
            <a:endParaRPr lang="en-US" dirty="0"/>
          </a:p>
          <a:p>
            <a:r>
              <a:rPr lang="en-US" dirty="0"/>
              <a:t>If preview is destroyed, this is a strong indication to release the camera:</a:t>
            </a:r>
          </a:p>
        </p:txBody>
      </p:sp>
    </p:spTree>
    <p:extLst>
      <p:ext uri="{BB962C8B-B14F-4D97-AF65-F5344CB8AC3E}">
        <p14:creationId xmlns:p14="http://schemas.microsoft.com/office/powerpoint/2010/main" val="19899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Camera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CameraX</a:t>
            </a:r>
            <a:r>
              <a:rPr lang="en-US" dirty="0"/>
              <a:t> is a jetpack support library to make camera dev easier</a:t>
            </a:r>
          </a:p>
          <a:p>
            <a:r>
              <a:rPr lang="en-US" dirty="0"/>
              <a:t>Leverages camera2 (base camera API) with simple use-based approach</a:t>
            </a:r>
          </a:p>
          <a:p>
            <a:r>
              <a:rPr lang="en-US" b="1" dirty="0"/>
              <a:t>Primary benefits of </a:t>
            </a:r>
            <a:r>
              <a:rPr lang="en-US" b="1" dirty="0" err="1"/>
              <a:t>CameraX</a:t>
            </a:r>
            <a:r>
              <a:rPr lang="en-US" b="1" dirty="0"/>
              <a:t>:</a:t>
            </a:r>
          </a:p>
          <a:p>
            <a:r>
              <a:rPr lang="en-US" dirty="0"/>
              <a:t>Avoid device-specific nuances with following use-cases:</a:t>
            </a:r>
          </a:p>
          <a:p>
            <a:r>
              <a:rPr lang="en-US" dirty="0"/>
              <a:t>1) Preview – get the image on display</a:t>
            </a:r>
          </a:p>
          <a:p>
            <a:r>
              <a:rPr lang="en-US" dirty="0"/>
              <a:t>2) Image analysis – access buffer for use in your algorithms (</a:t>
            </a:r>
            <a:r>
              <a:rPr lang="en-US" dirty="0" err="1"/>
              <a:t>MLKit</a:t>
            </a:r>
            <a:r>
              <a:rPr lang="en-US" dirty="0"/>
              <a:t>)</a:t>
            </a:r>
          </a:p>
          <a:p>
            <a:r>
              <a:rPr lang="en-US" dirty="0"/>
              <a:t>3) Image capture – save high-quality images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321C-6ABC-4C42-819A-58905762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78"/>
            <a:ext cx="12192000" cy="960241"/>
          </a:xfrm>
        </p:spPr>
        <p:txBody>
          <a:bodyPr/>
          <a:lstStyle/>
          <a:p>
            <a:r>
              <a:rPr lang="en-US" dirty="0"/>
              <a:t>Plan for rest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793-EBEA-487E-A1E9-769D7C5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6318"/>
            <a:ext cx="12191999" cy="5871681"/>
          </a:xfrm>
        </p:spPr>
        <p:txBody>
          <a:bodyPr/>
          <a:lstStyle/>
          <a:p>
            <a:r>
              <a:rPr lang="en-US" dirty="0"/>
              <a:t>Wednesday November 13 – student evaluations + work on labs</a:t>
            </a:r>
          </a:p>
          <a:p>
            <a:r>
              <a:rPr lang="en-US" dirty="0"/>
              <a:t>Tuesday November 26 – last day of regular class</a:t>
            </a:r>
          </a:p>
          <a:p>
            <a:r>
              <a:rPr lang="en-US" dirty="0"/>
              <a:t>…meaning 5 total lectures remaining</a:t>
            </a:r>
          </a:p>
          <a:p>
            <a:r>
              <a:rPr lang="en-US" dirty="0"/>
              <a:t>Lab 10 – something involving URIs</a:t>
            </a:r>
          </a:p>
          <a:p>
            <a:r>
              <a:rPr lang="en-US" dirty="0"/>
              <a:t>More topics:</a:t>
            </a:r>
          </a:p>
          <a:p>
            <a:pPr lvl="1"/>
            <a:r>
              <a:rPr lang="en-US" dirty="0"/>
              <a:t>Maps (location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Unity (Games)</a:t>
            </a:r>
          </a:p>
          <a:p>
            <a:pPr lvl="1"/>
            <a:r>
              <a:rPr lang="en-US" dirty="0"/>
              <a:t>Camera, </a:t>
            </a:r>
            <a:r>
              <a:rPr lang="en-US" dirty="0" err="1"/>
              <a:t>CameraX</a:t>
            </a:r>
            <a:r>
              <a:rPr lang="en-US" dirty="0"/>
              <a:t> and 2D graphics</a:t>
            </a:r>
          </a:p>
          <a:p>
            <a:r>
              <a:rPr lang="en-US" dirty="0"/>
              <a:t>App store optimization (play store listing, reviews, analytics, revenue, etc.)</a:t>
            </a:r>
          </a:p>
          <a:p>
            <a:r>
              <a:rPr lang="en-US" dirty="0"/>
              <a:t>Today: Camera and 2D graphics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CameraX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89BA-6585-4CC0-9292-4A69747A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 with device’s camera through use-case abstraction</a:t>
            </a:r>
          </a:p>
          <a:p>
            <a:r>
              <a:rPr lang="en-US" dirty="0"/>
              <a:t>Combine use-cases: preview, analyze, and capture</a:t>
            </a:r>
          </a:p>
          <a:p>
            <a:r>
              <a:rPr lang="en-US" b="1" dirty="0"/>
              <a:t>API model:</a:t>
            </a:r>
          </a:p>
          <a:p>
            <a:r>
              <a:rPr lang="en-US" dirty="0"/>
              <a:t>To work with library, specify the following:</a:t>
            </a:r>
          </a:p>
          <a:p>
            <a:r>
              <a:rPr lang="en-US" dirty="0"/>
              <a:t>1) desired use-case with configuration options</a:t>
            </a:r>
          </a:p>
          <a:p>
            <a:r>
              <a:rPr lang="en-US" dirty="0"/>
              <a:t>2) what to do with output by attaching listeners</a:t>
            </a:r>
          </a:p>
          <a:p>
            <a:r>
              <a:rPr lang="en-US" dirty="0"/>
              <a:t>3) intended flow (when to enable camera, produce data)</a:t>
            </a:r>
          </a:p>
          <a:p>
            <a:pPr lvl="1"/>
            <a:r>
              <a:rPr lang="en-US" dirty="0"/>
              <a:t>Bind the use-case to Android Architecture Lifecycles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model example</a:t>
            </a:r>
            <a:br>
              <a:rPr lang="en-US" dirty="0"/>
            </a:br>
            <a:r>
              <a:rPr lang="en-US" dirty="0"/>
              <a:t>create preview use-case with config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https://developer.android.com/training/camerax/architecture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5333CF-A021-433A-B92F-F790B4F7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68324"/>
            <a:ext cx="8610049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PreviewConfig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PreviewConfig.Builder().build();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findViewById(R.id.textureView);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preview.setOnPreviewOutputUpdateListener(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Preview.OnPreviewOutputUpdateListener()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onUpdated(Preview.PreviewOutput previewOutput)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output data-handling is configured in a listener.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textureView.setSurfaceTexture(previewOutput.getSurfaceTexture());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Your custom code here.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 case is bound to an Android Lifecycle with the following code.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CameraX.bindToLifecycle((LifecycleOwner)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preview);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" y="41637"/>
            <a:ext cx="10515600" cy="1325563"/>
          </a:xfrm>
        </p:spPr>
        <p:txBody>
          <a:bodyPr/>
          <a:lstStyle/>
          <a:p>
            <a:r>
              <a:rPr lang="en-US" dirty="0"/>
              <a:t>Analyze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89BA-6585-4CC0-9292-4A69747A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8" y="1367200"/>
            <a:ext cx="10515600" cy="4351338"/>
          </a:xfrm>
        </p:spPr>
        <p:txBody>
          <a:bodyPr/>
          <a:lstStyle/>
          <a:p>
            <a:r>
              <a:rPr lang="en-US" dirty="0"/>
              <a:t>Image analysis use-case allows you to perform image processing, computer vision, and machine learning inference</a:t>
            </a:r>
          </a:p>
          <a:p>
            <a:r>
              <a:rPr lang="en-US" b="1" dirty="0"/>
              <a:t>Implementation: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https://developer.android.com/training/camerax/analyze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EA0E7E-15E7-48EA-9527-B0F39C32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7571"/>
            <a:ext cx="9098966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ImageAnalysisConfig.Builder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setTargetResolution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setImageReaderMode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ImageAnalysis.ImageReaderMode.ACQUIRE_LATEST_IMAGE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imageAnalysis.setAnalyzer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ImageAnalysis.Analyzer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ImageProxy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image,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rotationDegrees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insert your code here.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CameraX.bindToLifecycle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LifecycleOwner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preview);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85705-4693-49F3-AA1F-B23721971967}"/>
              </a:ext>
            </a:extLst>
          </p:cNvPr>
          <p:cNvSpPr txBox="1"/>
          <p:nvPr/>
        </p:nvSpPr>
        <p:spPr>
          <a:xfrm>
            <a:off x="9006850" y="2863620"/>
            <a:ext cx="3096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a method that takes </a:t>
            </a:r>
            <a:r>
              <a:rPr lang="en-US" dirty="0" err="1"/>
              <a:t>ImageProxy</a:t>
            </a:r>
            <a:r>
              <a:rPr lang="en-US" dirty="0"/>
              <a:t> parameter and rotation parameter to </a:t>
            </a:r>
            <a:r>
              <a:rPr lang="en-US" dirty="0" err="1"/>
              <a:t>setAnalyzer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Bind image analysis use-case, and a preview use-case to </a:t>
            </a:r>
            <a:r>
              <a:rPr lang="en-US" dirty="0" err="1"/>
              <a:t>LifecycleOwner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ACQUIRE_LATEST_IMAGE  - analyzer receives last available frame from camera when analyze is called</a:t>
            </a:r>
          </a:p>
        </p:txBody>
      </p:sp>
    </p:spTree>
    <p:extLst>
      <p:ext uri="{BB962C8B-B14F-4D97-AF65-F5344CB8AC3E}">
        <p14:creationId xmlns:p14="http://schemas.microsoft.com/office/powerpoint/2010/main" val="42161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D48-C17A-4C04-A704-A3C1971C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Images and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AC63-87D7-42C3-BF75-6C1FC62A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has various APIs for bitmaps, </a:t>
            </a:r>
            <a:r>
              <a:rPr lang="en-US" dirty="0" err="1"/>
              <a:t>drawables</a:t>
            </a:r>
            <a:r>
              <a:rPr lang="en-US" dirty="0"/>
              <a:t>, and other graphics</a:t>
            </a:r>
          </a:p>
          <a:p>
            <a:r>
              <a:rPr lang="en-US" dirty="0"/>
              <a:t>We will see:</a:t>
            </a:r>
          </a:p>
          <a:p>
            <a:r>
              <a:rPr lang="en-US" dirty="0"/>
              <a:t>1) </a:t>
            </a:r>
            <a:r>
              <a:rPr lang="en-US" dirty="0" err="1"/>
              <a:t>Drawables</a:t>
            </a:r>
            <a:endParaRPr lang="en-US" dirty="0"/>
          </a:p>
          <a:p>
            <a:r>
              <a:rPr lang="en-US" dirty="0"/>
              <a:t>2) Vector </a:t>
            </a:r>
            <a:r>
              <a:rPr lang="en-US" dirty="0" err="1"/>
              <a:t>drawables</a:t>
            </a:r>
            <a:endParaRPr lang="en-US" dirty="0"/>
          </a:p>
          <a:p>
            <a:r>
              <a:rPr lang="en-US" dirty="0"/>
              <a:t>3) OpenGL 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Drawable class/subclasses to draw shapes and images in your app</a:t>
            </a:r>
          </a:p>
          <a:p>
            <a:r>
              <a:rPr lang="en-US" dirty="0"/>
              <a:t>Drawable is </a:t>
            </a:r>
            <a:r>
              <a:rPr lang="en-US" i="1" dirty="0"/>
              <a:t>something that can be drawn</a:t>
            </a:r>
          </a:p>
          <a:p>
            <a:r>
              <a:rPr lang="en-US" dirty="0"/>
              <a:t>Two ways to define and instantiate a Drawable:</a:t>
            </a:r>
          </a:p>
          <a:p>
            <a:r>
              <a:rPr lang="en-US" dirty="0"/>
              <a:t>1) inflate an image resource (bitmap) saved in project</a:t>
            </a:r>
          </a:p>
          <a:p>
            <a:r>
              <a:rPr lang="en-US" dirty="0"/>
              <a:t>2) inflate XML resource defining drawable properties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drawable from resource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graphics to app by referencing image file in project resources</a:t>
            </a:r>
          </a:p>
          <a:p>
            <a:r>
              <a:rPr lang="en-US" dirty="0"/>
              <a:t>App icon, logo, game graphics</a:t>
            </a:r>
          </a:p>
          <a:p>
            <a:r>
              <a:rPr lang="en-US" dirty="0"/>
              <a:t>Add your file to res/drawable, giving it a </a:t>
            </a:r>
            <a:r>
              <a:rPr lang="en-US" dirty="0" err="1"/>
              <a:t>resourceID</a:t>
            </a:r>
            <a:endParaRPr lang="en-US" dirty="0"/>
          </a:p>
          <a:p>
            <a:pPr lvl="1"/>
            <a:r>
              <a:rPr lang="en-US" dirty="0"/>
              <a:t>my_image.png referenced as </a:t>
            </a:r>
            <a:r>
              <a:rPr lang="en-US" dirty="0" err="1"/>
              <a:t>my_image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C692C3-32E8-481C-A8F1-16665B54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43" y="1183987"/>
            <a:ext cx="9187130" cy="5401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which to add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Instantiate an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define its properties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i.setImageResource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R.drawable.my_image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i.setContentDescription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R.string.my_image_desc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bounds to match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Drawable's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dimensions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i.setAdjustViewBounds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i.setLayoutParams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the layout and set the layout as the content view.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480"/>
            <a:ext cx="10515600" cy="1325563"/>
          </a:xfrm>
        </p:spPr>
        <p:txBody>
          <a:bodyPr/>
          <a:lstStyle/>
          <a:p>
            <a:r>
              <a:rPr lang="en-US" dirty="0"/>
              <a:t>Create drawable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80363-48A9-40C2-958E-1896EC96037E}"/>
              </a:ext>
            </a:extLst>
          </p:cNvPr>
          <p:cNvSpPr txBox="1"/>
          <p:nvPr/>
        </p:nvSpPr>
        <p:spPr>
          <a:xfrm>
            <a:off x="6306351" y="352990"/>
            <a:ext cx="535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an </a:t>
            </a:r>
            <a:r>
              <a:rPr lang="en-US" dirty="0" err="1"/>
              <a:t>ImageView</a:t>
            </a:r>
            <a:r>
              <a:rPr lang="en-US" dirty="0"/>
              <a:t> that uses an image created from a drawable resource and adds it to the layout</a:t>
            </a:r>
          </a:p>
        </p:txBody>
      </p:sp>
    </p:spTree>
    <p:extLst>
      <p:ext uri="{BB962C8B-B14F-4D97-AF65-F5344CB8AC3E}">
        <p14:creationId xmlns:p14="http://schemas.microsoft.com/office/powerpoint/2010/main" val="38052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drawable resource to </a:t>
            </a:r>
            <a:r>
              <a:rPr lang="en-US" dirty="0" err="1"/>
              <a:t>ImageView</a:t>
            </a:r>
            <a:r>
              <a:rPr lang="en-US" dirty="0"/>
              <a:t> in 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081976-D8D6-46C4-9D8E-291E3001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94" y="2689261"/>
            <a:ext cx="895629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:src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my_image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:contentDescription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my_image_desc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drawables</a:t>
            </a:r>
            <a:r>
              <a:rPr lang="en-US" dirty="0"/>
              <a:t> from XML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drawable in XML then modify after instantiation</a:t>
            </a:r>
          </a:p>
          <a:p>
            <a:r>
              <a:rPr lang="en-US" dirty="0"/>
              <a:t>Save in res/drawable after defining in XML</a:t>
            </a:r>
          </a:p>
          <a:p>
            <a:r>
              <a:rPr lang="en-US" dirty="0"/>
              <a:t>Example: </a:t>
            </a:r>
            <a:r>
              <a:rPr lang="en-US" dirty="0" err="1"/>
              <a:t>TransitionDrawable</a:t>
            </a:r>
            <a:r>
              <a:rPr lang="en-US" dirty="0"/>
              <a:t> resource defined in XML:</a:t>
            </a:r>
          </a:p>
          <a:p>
            <a:r>
              <a:rPr lang="en-US" dirty="0"/>
              <a:t>Inherits from Drawable: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276E1A-34FC-42AE-BFEB-D38B6EE4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4272669"/>
            <a:ext cx="1111073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res/drawable/expand_collapse.xml --&gt;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="http://schemas.android.com/apk/res/android"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="@drawable/image_expand"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="@drawable/image_collapse"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and instantiate the drawable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507126"/>
            <a:ext cx="10515600" cy="4351338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Resources.getDrawable</a:t>
            </a:r>
            <a:r>
              <a:rPr lang="en-US" dirty="0"/>
              <a:t>(), passing ID of your XML file</a:t>
            </a:r>
          </a:p>
          <a:p>
            <a:r>
              <a:rPr lang="en-US" dirty="0"/>
              <a:t>Any Drawable subclass supporting inflate() can be defined/instantiated in this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156BF5-3CE8-45B4-81ED-A51D3DE0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89" y="2847076"/>
            <a:ext cx="11264622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ResourcesCompat.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R.drawable.expand_collapse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R.id.toggle_image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image.setImageDrawable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(transition);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Description of the initial state that the drawable represents.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image.setContentDescription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R.string.collapsed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Then you can call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object's methods.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transition.startTransition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After the transition is complete, change the image's content description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reflect the new state.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76BD-38EF-41DA-AC5E-53B39D24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70FB-9B5E-4D65-B181-EB0E48AD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provides full access to device camera hardware</a:t>
            </a:r>
          </a:p>
          <a:p>
            <a:r>
              <a:rPr lang="en-US" dirty="0"/>
              <a:t>Can build wide range of camera or vision-based apps</a:t>
            </a:r>
          </a:p>
          <a:p>
            <a:r>
              <a:rPr lang="en-US" dirty="0"/>
              <a:t>Can request existing app to capture photo</a:t>
            </a:r>
          </a:p>
          <a:p>
            <a:r>
              <a:rPr lang="en-US" i="1" dirty="0"/>
              <a:t>We will see:</a:t>
            </a:r>
          </a:p>
          <a:p>
            <a:r>
              <a:rPr lang="en-US" dirty="0"/>
              <a:t>1) Take photos</a:t>
            </a:r>
          </a:p>
          <a:p>
            <a:r>
              <a:rPr lang="en-US" dirty="0"/>
              <a:t>2) Record video</a:t>
            </a:r>
          </a:p>
          <a:p>
            <a:r>
              <a:rPr lang="en-US" dirty="0"/>
              <a:t>3) Control camera</a:t>
            </a:r>
          </a:p>
          <a:p>
            <a:r>
              <a:rPr lang="en-US" dirty="0"/>
              <a:t>4) Camera API</a:t>
            </a:r>
          </a:p>
        </p:txBody>
      </p:sp>
    </p:spTree>
    <p:extLst>
      <p:ext uri="{BB962C8B-B14F-4D97-AF65-F5344CB8AC3E}">
        <p14:creationId xmlns:p14="http://schemas.microsoft.com/office/powerpoint/2010/main" val="40670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51"/>
            <a:ext cx="10515600" cy="1325563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83AB17-2CCB-492D-B215-724C8FEB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71" y="373613"/>
            <a:ext cx="7157729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color and text size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.setARGB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draw(Canvas canvas)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drawable's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bounds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().width();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().height();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(width, height)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Draw a red circle in the center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canvas.drawCircle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(width/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method is required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method is required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getOpacity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Must be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PixelFormat.UNKNOWN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TRANSLUCENT, TRANSPARENT, or OPAQUE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PixelFormat.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5455578" cy="4351338"/>
          </a:xfrm>
        </p:spPr>
        <p:txBody>
          <a:bodyPr/>
          <a:lstStyle/>
          <a:p>
            <a:r>
              <a:rPr lang="en-US" dirty="0"/>
              <a:t>Extend Drawable to create custom drawings</a:t>
            </a:r>
          </a:p>
          <a:p>
            <a:r>
              <a:rPr lang="en-US" dirty="0"/>
              <a:t>Implement draw(Canvas) </a:t>
            </a:r>
          </a:p>
          <a:p>
            <a:r>
              <a:rPr lang="en-US" dirty="0"/>
              <a:t>Provide drawing instructions to canvas object</a:t>
            </a:r>
          </a:p>
          <a:p>
            <a:r>
              <a:rPr lang="en-US" dirty="0"/>
              <a:t>Simple subclass of Drawable that draws a circle:</a:t>
            </a:r>
          </a:p>
        </p:txBody>
      </p:sp>
    </p:spTree>
    <p:extLst>
      <p:ext uri="{BB962C8B-B14F-4D97-AF65-F5344CB8AC3E}">
        <p14:creationId xmlns:p14="http://schemas.microsoft.com/office/powerpoint/2010/main" val="23583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12B3-8B14-48F9-A88B-E05FC25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custom Drawable to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7DE6-0A66-4F43-B230-A4FC71CC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26" y="1407560"/>
            <a:ext cx="10515600" cy="523981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define instances of your custom drawable with XML:</a:t>
            </a:r>
          </a:p>
          <a:p>
            <a:pPr lvl="1"/>
            <a:r>
              <a:rPr lang="en-US" dirty="0"/>
              <a:t>Use fully-qualified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add tint to </a:t>
            </a:r>
            <a:r>
              <a:rPr lang="en-US" dirty="0" err="1"/>
              <a:t>drawables</a:t>
            </a:r>
            <a:r>
              <a:rPr lang="en-US" dirty="0"/>
              <a:t> and extract prominent color from bitmap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569111-C4C7-4F0F-A3DD-4C9908C6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" y="1919663"/>
            <a:ext cx="1218795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R.id.imageView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image.setImageDrawable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image.setContentDescription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R.string.my_image_desc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1CEFB1-1C70-49F7-8978-EF84A496E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51" y="4693191"/>
            <a:ext cx="112133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com.myapp.MyDrawable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="#ffff0000"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1F7CD-3D43-49FD-B40A-37F58E57B8AC}"/>
              </a:ext>
            </a:extLst>
          </p:cNvPr>
          <p:cNvSpPr txBox="1"/>
          <p:nvPr/>
        </p:nvSpPr>
        <p:spPr>
          <a:xfrm>
            <a:off x="12298" y="6492875"/>
            <a:ext cx="118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drawable is a vector graphic defined in an XML file as set of points, lines, curves, and associated color information</a:t>
            </a:r>
          </a:p>
          <a:p>
            <a:r>
              <a:rPr lang="en-US" dirty="0"/>
              <a:t>Major advantage is image scalability</a:t>
            </a:r>
          </a:p>
          <a:p>
            <a:pPr lvl="1"/>
            <a:r>
              <a:rPr lang="en-US" dirty="0"/>
              <a:t>Vector </a:t>
            </a:r>
            <a:r>
              <a:rPr lang="en-US" dirty="0" err="1"/>
              <a:t>drawables</a:t>
            </a:r>
            <a:r>
              <a:rPr lang="en-US" dirty="0"/>
              <a:t> can be scaled without loss of display quality</a:t>
            </a:r>
          </a:p>
          <a:p>
            <a:pPr lvl="1"/>
            <a:r>
              <a:rPr lang="en-US" dirty="0"/>
              <a:t>Works across many different displays/devices</a:t>
            </a:r>
          </a:p>
          <a:p>
            <a:r>
              <a:rPr lang="en-US" dirty="0"/>
              <a:t>class </a:t>
            </a:r>
            <a:r>
              <a:rPr lang="en-US" dirty="0" err="1"/>
              <a:t>VectorDrawable</a:t>
            </a:r>
            <a:r>
              <a:rPr lang="en-US" dirty="0"/>
              <a:t> defines a static drawable object</a:t>
            </a:r>
          </a:p>
          <a:p>
            <a:r>
              <a:rPr lang="en-US" dirty="0"/>
              <a:t>Similar to .</a:t>
            </a:r>
            <a:r>
              <a:rPr lang="en-US" dirty="0" err="1"/>
              <a:t>svg</a:t>
            </a:r>
            <a:r>
              <a:rPr lang="en-US" dirty="0"/>
              <a:t> format, each vector graphic defined as tree hierarchy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VectorDrawable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582" cy="4351338"/>
          </a:xfrm>
        </p:spPr>
        <p:txBody>
          <a:bodyPr/>
          <a:lstStyle/>
          <a:p>
            <a:r>
              <a:rPr lang="en-US" dirty="0"/>
              <a:t>Each vector graphic defined as tree hierarchy made out of </a:t>
            </a:r>
            <a:r>
              <a:rPr lang="en-US" i="1" dirty="0"/>
              <a:t>path </a:t>
            </a:r>
            <a:r>
              <a:rPr lang="en-US" dirty="0"/>
              <a:t>and </a:t>
            </a:r>
            <a:r>
              <a:rPr lang="en-US" i="1" dirty="0"/>
              <a:t>group </a:t>
            </a:r>
            <a:r>
              <a:rPr lang="en-US" dirty="0"/>
              <a:t>objects</a:t>
            </a:r>
          </a:p>
          <a:p>
            <a:r>
              <a:rPr lang="en-US" dirty="0"/>
              <a:t>Path contains geometry of object’s outline</a:t>
            </a:r>
          </a:p>
          <a:p>
            <a:r>
              <a:rPr lang="en-US" dirty="0"/>
              <a:t>Group contains details for transformation</a:t>
            </a:r>
          </a:p>
          <a:p>
            <a:r>
              <a:rPr lang="en-US" dirty="0"/>
              <a:t>Use Vector asset studio as simple way to add vector graphic to project as an XML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C212E5F-1B0C-4A9B-915C-AFC14DE9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82" y="2410619"/>
            <a:ext cx="4899901" cy="273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drawables</a:t>
            </a:r>
            <a:br>
              <a:rPr lang="en-US" dirty="0"/>
            </a:br>
            <a:r>
              <a:rPr lang="en-US" dirty="0"/>
              <a:t>render image of battery in charge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CCDC4C-A2CB-491C-BBC8-C6EE9DEC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450"/>
            <a:ext cx="1182407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res/drawable/battery_charging.xml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="http://schemas.android.com/apk/res/android"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intrinsic size of the drawable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android:height="24dp"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android:width="24dp"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size of the virtual canvas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android:viewportWidth="24.0"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android:viewportHeight="24.0"&gt;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="rotationGroup"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:pivotX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="10.0"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:pivotY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="10.0"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:rotation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="15.0"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="vect"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:fillColor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="#FF000000"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:pathData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="M15.67,4H14V2h-4v2H8.33C7.6,4 7,4.6 7,5.33V9h4.93L13,7v2h4V5.33C17,4.6 16.4,4 15.67,4z"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:fillAlpha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=".3"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="draw"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:fillColor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="#FF000000"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:pathData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="M13,12.5h2L11,20v-5.5H9L11.93,9H7v11.67C7,21.4 7.6,22 8.33,22h7.33c0.74,0 1.34,-0.6 1.34,-1.33V9h-4v3.5z"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E0F0B0AD-CEA8-4010-8414-CBEDBFAB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21" y="1027906"/>
            <a:ext cx="3155879" cy="31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Android includes support for high performance 2D and 3D graphics</a:t>
            </a:r>
          </a:p>
          <a:p>
            <a:r>
              <a:rPr lang="en-US" dirty="0"/>
              <a:t>OpenGL ES API</a:t>
            </a:r>
          </a:p>
          <a:p>
            <a:r>
              <a:rPr lang="en-US" dirty="0"/>
              <a:t>OpenGL is a cross-platform graphics API specifying a standard software interface for 3D graphics processing hardware</a:t>
            </a:r>
          </a:p>
          <a:p>
            <a:r>
              <a:rPr lang="en-US" dirty="0"/>
              <a:t>ES is a flavor of OpenGL intended for embedded devices</a:t>
            </a:r>
          </a:p>
          <a:p>
            <a:r>
              <a:rPr lang="en-US" b="1" dirty="0"/>
              <a:t>Foundational classes of OpenGL ES</a:t>
            </a:r>
          </a:p>
          <a:p>
            <a:r>
              <a:rPr lang="en-US" dirty="0" err="1"/>
              <a:t>GLSurfaceView</a:t>
            </a:r>
            <a:r>
              <a:rPr lang="en-US" dirty="0"/>
              <a:t> – a View where you can draw and manipulate objects</a:t>
            </a:r>
          </a:p>
          <a:p>
            <a:r>
              <a:rPr lang="en-US" dirty="0" err="1"/>
              <a:t>GLSurfaceView.Renderer</a:t>
            </a:r>
            <a:r>
              <a:rPr lang="en-US" dirty="0"/>
              <a:t> – interface defining methods required for drawing graphics in a </a:t>
            </a:r>
            <a:r>
              <a:rPr lang="en-US" dirty="0" err="1"/>
              <a:t>GLSurfaceView</a:t>
            </a:r>
            <a:endParaRPr lang="en-US" dirty="0"/>
          </a:p>
          <a:p>
            <a:pPr lvl="1"/>
            <a:r>
              <a:rPr lang="en-US" dirty="0" err="1"/>
              <a:t>onDrawFrame</a:t>
            </a:r>
            <a:r>
              <a:rPr lang="en-US" dirty="0"/>
              <a:t>() – system calls every redraw at specific framerate</a:t>
            </a:r>
          </a:p>
          <a:p>
            <a:pPr lvl="1"/>
            <a:r>
              <a:rPr lang="en-US" dirty="0"/>
              <a:t>Primary execution point for drawing and re-drawing graphics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graphics with OpenGL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Prepare environment: </a:t>
            </a:r>
          </a:p>
          <a:p>
            <a:endParaRPr lang="en-US" dirty="0"/>
          </a:p>
          <a:p>
            <a:r>
              <a:rPr lang="en-US" dirty="0"/>
              <a:t>Create an activity for OpenGL ES graphics</a:t>
            </a:r>
          </a:p>
          <a:p>
            <a:r>
              <a:rPr lang="en-US" dirty="0"/>
              <a:t>Instead of </a:t>
            </a:r>
            <a:r>
              <a:rPr lang="en-US" dirty="0" err="1"/>
              <a:t>TextView</a:t>
            </a:r>
            <a:r>
              <a:rPr lang="en-US" dirty="0"/>
              <a:t>, buttons, </a:t>
            </a:r>
            <a:r>
              <a:rPr lang="en-US" dirty="0" err="1"/>
              <a:t>etc</a:t>
            </a:r>
            <a:r>
              <a:rPr lang="en-US" dirty="0"/>
              <a:t>, add a </a:t>
            </a:r>
            <a:r>
              <a:rPr lang="en-US" dirty="0" err="1"/>
              <a:t>GLSurfaceView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FF3333-25B1-4F9A-A934-7B13C34B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22" y="2335206"/>
            <a:ext cx="861004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:glEsVersion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="0x00020000"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42EE2B-1B17-4D12-8593-484366F2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05" y="3861385"/>
            <a:ext cx="630172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OpenGLES20Activity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GLSurfaceView instance and set it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as the ContentView for this Activity.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GLSurfaceView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</a:t>
            </a:r>
            <a:r>
              <a:rPr lang="en-US" dirty="0"/>
              <a:t> is specialized view for drawing OpenGL ES graphics</a:t>
            </a:r>
          </a:p>
          <a:p>
            <a:r>
              <a:rPr lang="en-US" dirty="0"/>
              <a:t>Actual drawing of objects controlled by </a:t>
            </a:r>
            <a:r>
              <a:rPr lang="en-US" dirty="0" err="1"/>
              <a:t>GLSurfaceView.Renderer</a:t>
            </a:r>
            <a:endParaRPr lang="en-US" dirty="0"/>
          </a:p>
          <a:p>
            <a:r>
              <a:rPr lang="en-US" dirty="0"/>
              <a:t>Need to extend the class to respond to touch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745FC0-A290-427E-B714-D6D1E5C9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07" y="3545473"/>
            <a:ext cx="7109639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MyGLSurfaceView(Context context){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OpenGL ES 2.0 context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setEGLContextClientVersion(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Renderer for drawing on the GLSurfaceView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setRenderer(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renderer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GLSurfaceView.Renderer</a:t>
            </a:r>
            <a:r>
              <a:rPr lang="en-US" dirty="0"/>
              <a:t> controls drawing to </a:t>
            </a:r>
            <a:r>
              <a:rPr lang="en-US" dirty="0" err="1"/>
              <a:t>GLSurfaceView</a:t>
            </a:r>
            <a:endParaRPr lang="en-US" dirty="0"/>
          </a:p>
          <a:p>
            <a:r>
              <a:rPr lang="en-US" dirty="0"/>
              <a:t>3 basic methods</a:t>
            </a:r>
          </a:p>
          <a:p>
            <a:r>
              <a:rPr lang="en-US" dirty="0"/>
              <a:t>Draw black background: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B27A6A-48A7-4E82-A057-413D70CF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90" y="3343802"/>
            <a:ext cx="8263801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GLSurfaceView.Renderer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onSurfaceCreated(GL10 unused, EGLConfig config)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background frame color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glClearColor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onDrawFrame(GL10 unused)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Redraw background color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(GLES20.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GL_COLOR_BUFFER_BIT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onSurfaceChanged(GL10 unused,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glViewport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height);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743"/>
            <a:ext cx="38673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a triangle</a:t>
            </a:r>
          </a:p>
          <a:p>
            <a:r>
              <a:rPr lang="en-US" dirty="0"/>
              <a:t>OpenGL ES allows you to define drawn objects using coordinates in 3D space</a:t>
            </a:r>
          </a:p>
          <a:p>
            <a:r>
              <a:rPr lang="en-US" dirty="0"/>
              <a:t>Define vertex array of floating point numbers for coordinates</a:t>
            </a:r>
          </a:p>
          <a:p>
            <a:r>
              <a:rPr lang="en-US" dirty="0"/>
              <a:t>Point [0,0,0] specifies middle of </a:t>
            </a:r>
            <a:r>
              <a:rPr lang="en-US" dirty="0" err="1"/>
              <a:t>GLSurfaceView</a:t>
            </a:r>
            <a:r>
              <a:rPr lang="en-US" dirty="0"/>
              <a:t> frame</a:t>
            </a:r>
          </a:p>
          <a:p>
            <a:r>
              <a:rPr lang="en-US" dirty="0"/>
              <a:t>[1,1,0] is top right</a:t>
            </a:r>
          </a:p>
          <a:p>
            <a:r>
              <a:rPr lang="en-US" dirty="0"/>
              <a:t>[-1,-1,0] is bottom left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https://developer.android.com/training/graphics/opengl/shapes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B16E19-C399-4271-B09F-9706373C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64" y="841107"/>
            <a:ext cx="7042312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coordinates per vertex in this array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COORDS_PER_VERTEX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float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{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counterclockwise order: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0.622008459f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top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0.311004243f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bottom left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0.311004243f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bottom right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color with red, green, blue and alpha (opacity) values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{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0.63671875f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0.76953125f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0.22265625f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vertex byte buffer for shape coordinates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bb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allocateDirect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(number of coordinate values * 4 bytes per float)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 the device hardware's native byte order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bb.order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ByteOrder.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floating point buffer from the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bb.asFloatBuffer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the coordinates to the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FloatBuffer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buffer to read the first coordinate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Take 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see how to take photo by delegating task to other app</a:t>
            </a:r>
          </a:p>
          <a:p>
            <a:r>
              <a:rPr lang="en-US" dirty="0"/>
              <a:t>Suppose idea for app – sky photo based weather app </a:t>
            </a:r>
          </a:p>
          <a:p>
            <a:r>
              <a:rPr lang="en-US" dirty="0"/>
              <a:t>Don’t want to reinvent wheel – just get photo</a:t>
            </a:r>
          </a:p>
          <a:p>
            <a:r>
              <a:rPr lang="en-US" b="1" dirty="0"/>
              <a:t>Request the camera feature: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73F0B8-DE4B-45FC-9106-AE51CE7B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07" y="4001294"/>
            <a:ext cx="664797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="android.hardware.camera"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shapes takes significant amount of code</a:t>
            </a:r>
          </a:p>
          <a:p>
            <a:r>
              <a:rPr lang="en-US" dirty="0"/>
              <a:t>Initialize and load the shape </a:t>
            </a:r>
          </a:p>
          <a:p>
            <a:r>
              <a:rPr lang="en-US" dirty="0"/>
              <a:t>Drawing the shape itself must define following:</a:t>
            </a:r>
          </a:p>
          <a:p>
            <a:r>
              <a:rPr lang="en-US" dirty="0"/>
              <a:t>1) Vertex Shader – OpenGL ES graphics code for rendering vertices</a:t>
            </a:r>
          </a:p>
          <a:p>
            <a:r>
              <a:rPr lang="en-US" dirty="0"/>
              <a:t>2) Fragment Shader – code for rendering face of shape with color</a:t>
            </a:r>
          </a:p>
          <a:p>
            <a:r>
              <a:rPr lang="en-US" dirty="0"/>
              <a:t>3) Program – object containing </a:t>
            </a:r>
            <a:r>
              <a:rPr lang="en-US" i="1" dirty="0"/>
              <a:t>shaders </a:t>
            </a:r>
            <a:r>
              <a:rPr lang="en-US" dirty="0"/>
              <a:t>to use for drawing</a:t>
            </a:r>
          </a:p>
          <a:p>
            <a:r>
              <a:rPr lang="en-US" dirty="0"/>
              <a:t>Need to define shaders in GLSL and compile them before drawing</a:t>
            </a:r>
          </a:p>
          <a:p>
            <a:r>
              <a:rPr lang="en-US" dirty="0"/>
              <a:t>Create draw method that uses shaders to draw triangle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https://developer.android.com/training/graphics/opengl/draw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B484-1C2A-4D2E-9AF3-A296A22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– draw a triangle using OpenGL ES</a:t>
            </a:r>
            <a:br>
              <a:rPr lang="en-US" dirty="0"/>
            </a:br>
            <a:r>
              <a:rPr lang="en-US" dirty="0"/>
              <a:t>bonus: do same thing with canvas (slide 30)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D7CE2CA-E67D-4EA9-B578-2DC1F645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11" y="1827123"/>
            <a:ext cx="8294670" cy="466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photo with a camera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Intent to take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statement protects against null pointer exception (if no camera app)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52B9B4-546E-4B3B-AFF6-6B30BD4D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64" y="2546832"/>
            <a:ext cx="884088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thumbnail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returned in </a:t>
            </a:r>
            <a:r>
              <a:rPr lang="en-US" dirty="0" err="1"/>
              <a:t>onHandleIntent</a:t>
            </a:r>
            <a:r>
              <a:rPr lang="en-US" dirty="0"/>
              <a:t>() as small Bitmap under key “data”</a:t>
            </a:r>
          </a:p>
          <a:p>
            <a:r>
              <a:rPr lang="en-US" dirty="0"/>
              <a:t>Following code retrieves this Bitmap and displays it in </a:t>
            </a:r>
            <a:r>
              <a:rPr lang="en-US" dirty="0" err="1"/>
              <a:t>ImageView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DA9037-C661-440B-B292-275CDC2E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94106"/>
            <a:ext cx="930254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resultCode, Intent data)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(requestCode == REQUEST_IMAGE_CAPTURE &amp;&amp; resultCode ==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Bundle extras = data.getExtras();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Bitmap imageBitmap = (Bitmap) extras.get(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imageView.setImageBitmap(imageBitmap);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full-size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camera app saves full-size photo if provided with directory</a:t>
            </a:r>
          </a:p>
          <a:p>
            <a:r>
              <a:rPr lang="en-US" dirty="0"/>
              <a:t>Should save photo in public external storage</a:t>
            </a:r>
          </a:p>
          <a:p>
            <a:pPr lvl="1"/>
            <a:r>
              <a:rPr lang="en-US" dirty="0" err="1"/>
              <a:t>getExternalStoragePublicDirectory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DIRECTORY_PICTURES argument</a:t>
            </a:r>
          </a:p>
          <a:p>
            <a:r>
              <a:rPr lang="en-US" dirty="0"/>
              <a:t>Use </a:t>
            </a:r>
            <a:r>
              <a:rPr lang="en-US" dirty="0" err="1"/>
              <a:t>getExternalFilesDir</a:t>
            </a:r>
            <a:r>
              <a:rPr lang="en-US" dirty="0"/>
              <a:t>() if you want photos to be saved privately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file to save photo</a:t>
            </a:r>
            <a:br>
              <a:rPr lang="en-US" dirty="0"/>
            </a:br>
            <a:r>
              <a:rPr lang="en-US" dirty="0"/>
              <a:t>Uses collision-resistant file name (date)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449F2F-AECF-465C-806D-3F4A66AD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6" y="1690688"/>
            <a:ext cx="964879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createImageFile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image file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yyyyMMdd_HHmmss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).format(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"JPEG_"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storageDir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getExternalFilesDir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DIRECTORY_PICTURES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image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prefix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".jpg"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suffix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storageDir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directory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Save a file: path for use with ACTION_VIEW intents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image.getAbsolutePath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9311"/>
          </a:xfrm>
        </p:spPr>
        <p:txBody>
          <a:bodyPr/>
          <a:lstStyle/>
          <a:p>
            <a:r>
              <a:rPr lang="en-US" dirty="0"/>
              <a:t>Create and invoke intent to capture + save photo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1639C8-A851-4CBE-B909-6BAFC921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559" y="799311"/>
            <a:ext cx="884088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REQUEST_TAKE_PHOTO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dispatchTakePictureIntent()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takePictureIntent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Ensure that there's a camera activity to handle the intent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(takePictureIntent.resolveActivity(getPackageManager())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the File where the photo should go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photoFile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photoFile = createImageFile();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ex)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while creating the File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Continue only if the File was successfully created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(photoFile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Uri photoURI = FileProvider.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getUriForFile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"com.example.android.fileprovider"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photoFile);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takePictureIntent.putExtra(MediaStore.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EXTRA_OUTPUT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photoURI);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startActivityForResult(takePictureIntent,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REQUEST_TAKE_PHOTO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5089</Words>
  <Application>Microsoft Office PowerPoint</Application>
  <PresentationFormat>Widescreen</PresentationFormat>
  <Paragraphs>274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Office Theme</vt:lpstr>
      <vt:lpstr>C230 Developing Mobile Apps</vt:lpstr>
      <vt:lpstr>Plan for rest of the course</vt:lpstr>
      <vt:lpstr>Camera</vt:lpstr>
      <vt:lpstr>1) Take photos</vt:lpstr>
      <vt:lpstr>Take photo with a camera app</vt:lpstr>
      <vt:lpstr>Get thumbnail</vt:lpstr>
      <vt:lpstr>Save full-size photo</vt:lpstr>
      <vt:lpstr>Create file to save photo Uses collision-resistant file name (date)</vt:lpstr>
      <vt:lpstr>Create and invoke intent to capture + save photo </vt:lpstr>
      <vt:lpstr>Configure FileProvider</vt:lpstr>
      <vt:lpstr>Add photo to gallery</vt:lpstr>
      <vt:lpstr>2) Record videos</vt:lpstr>
      <vt:lpstr>3) Control the camera</vt:lpstr>
      <vt:lpstr>Open camera object</vt:lpstr>
      <vt:lpstr>Create camera preview use SurfaceView to draw camera sensor preview</vt:lpstr>
      <vt:lpstr>Set and start preview</vt:lpstr>
      <vt:lpstr>Modify camera settings</vt:lpstr>
      <vt:lpstr>Stop preview and release camera</vt:lpstr>
      <vt:lpstr>4) Camera API</vt:lpstr>
      <vt:lpstr>CameraX architecture</vt:lpstr>
      <vt:lpstr>API model example create preview use-case with config options</vt:lpstr>
      <vt:lpstr>Analyze images</vt:lpstr>
      <vt:lpstr>Images and graphics</vt:lpstr>
      <vt:lpstr>1) Drawables</vt:lpstr>
      <vt:lpstr>Create drawable from resource image</vt:lpstr>
      <vt:lpstr>Create drawable</vt:lpstr>
      <vt:lpstr>Add drawable resource to ImageView in XML</vt:lpstr>
      <vt:lpstr>Create drawables from XML resources</vt:lpstr>
      <vt:lpstr>Retrieve and instantiate the drawable</vt:lpstr>
      <vt:lpstr>Custom Drawables</vt:lpstr>
      <vt:lpstr>Add custom Drawable to ImageView</vt:lpstr>
      <vt:lpstr>Vector drawables</vt:lpstr>
      <vt:lpstr>class VectorDrawable</vt:lpstr>
      <vt:lpstr>Vector drawables render image of battery in charge mode</vt:lpstr>
      <vt:lpstr>OpenGL ES</vt:lpstr>
      <vt:lpstr>Displaying graphics with OpenGL ES</vt:lpstr>
      <vt:lpstr>Build a GLSurfaceView object</vt:lpstr>
      <vt:lpstr>Build a renderer class</vt:lpstr>
      <vt:lpstr>Define shapes</vt:lpstr>
      <vt:lpstr>Draw shapes</vt:lpstr>
      <vt:lpstr>Lab 9 – draw a triangle using OpenGL ES bonus: do same thing with canvas (slide 30)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C230 Developing Mobile Apps</dc:title>
  <dc:creator>Russell Butler</dc:creator>
  <cp:lastModifiedBy>Russell Butler</cp:lastModifiedBy>
  <cp:revision>56</cp:revision>
  <dcterms:created xsi:type="dcterms:W3CDTF">2019-11-10T19:57:22Z</dcterms:created>
  <dcterms:modified xsi:type="dcterms:W3CDTF">2019-11-11T20:36:42Z</dcterms:modified>
</cp:coreProperties>
</file>