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2" r:id="rId7"/>
    <p:sldId id="283" r:id="rId8"/>
    <p:sldId id="280" r:id="rId9"/>
    <p:sldId id="281" r:id="rId10"/>
    <p:sldId id="284" r:id="rId11"/>
    <p:sldId id="285" r:id="rId12"/>
    <p:sldId id="257" r:id="rId13"/>
    <p:sldId id="258" r:id="rId14"/>
    <p:sldId id="265" r:id="rId15"/>
    <p:sldId id="259" r:id="rId16"/>
    <p:sldId id="260" r:id="rId17"/>
    <p:sldId id="266" r:id="rId18"/>
    <p:sldId id="267" r:id="rId19"/>
    <p:sldId id="287" r:id="rId20"/>
    <p:sldId id="288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00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6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4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9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3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3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2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1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DCEA-6067-4029-8959-7E91435508C7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84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manifest/manifest-intr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run/emul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</a:t>
            </a:r>
            <a:br>
              <a:rPr lang="en-CA" dirty="0" smtClean="0"/>
            </a:br>
            <a:r>
              <a:rPr lang="en-CA" dirty="0" smtClean="0"/>
              <a:t>Developing </a:t>
            </a:r>
            <a:r>
              <a:rPr lang="en-CA" dirty="0" smtClean="0"/>
              <a:t>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6144"/>
          </a:xfrm>
        </p:spPr>
        <p:txBody>
          <a:bodyPr/>
          <a:lstStyle/>
          <a:p>
            <a:r>
              <a:rPr lang="en-CA" dirty="0" smtClean="0"/>
              <a:t>Lecture 2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162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024744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Generics allow you to write a single generic method (or class) declaration that can be called (or initialized) with arguments of different types</a:t>
            </a:r>
          </a:p>
          <a:p>
            <a:r>
              <a:rPr lang="en-CA" dirty="0" smtClean="0"/>
              <a:t>Enables you to specify, with a single method declaration, a set of related methods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36113" y="365125"/>
            <a:ext cx="7455887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GenericMethodTest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generic method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Display array elements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 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element);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arrays of Integer, Double and Character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Double[]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4.4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Character[]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'O'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"Array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contains:"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pass an Integer array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contains:"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pass a Double array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contains:"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pass a Character array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2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Generic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82" y="1729077"/>
            <a:ext cx="3456709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A generic class declaration looks like a non-generic class declaration, except that the class name is followed by a type parameter section</a:t>
            </a:r>
          </a:p>
          <a:p>
            <a:r>
              <a:rPr lang="en-CA" dirty="0" smtClean="0"/>
              <a:t>As with generic methods, type parameter section of generic class can have one or more type parameters separated by commas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43616" y="1415971"/>
            <a:ext cx="814838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Box&lt;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Box&lt;Integer&gt;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Box&lt;Integer&gt;();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Box&lt;String&gt;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Box&lt;String&gt;();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integerBox.add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stringBox.add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"Integer Value :%d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\n\n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integerBox.get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"String Value :%s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stringBox.get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Android Studio is the official integrated development environment (IDE) for Google’s Android operating system, built on </a:t>
            </a:r>
            <a:r>
              <a:rPr lang="en-CA" dirty="0" err="1" smtClean="0"/>
              <a:t>JetBrains</a:t>
            </a:r>
            <a:r>
              <a:rPr lang="en-CA" dirty="0" smtClean="0"/>
              <a:t>’ IntelliJ IDEA software and designed specifically for Android development</a:t>
            </a:r>
          </a:p>
          <a:p>
            <a:r>
              <a:rPr lang="en-CA" dirty="0" smtClean="0"/>
              <a:t>IntelliJ </a:t>
            </a:r>
            <a:r>
              <a:rPr lang="en-CA" dirty="0" smtClean="0"/>
              <a:t>IDEA is a Java </a:t>
            </a:r>
            <a:r>
              <a:rPr lang="en-CA" dirty="0" smtClean="0"/>
              <a:t>IDE developed by </a:t>
            </a:r>
            <a:r>
              <a:rPr lang="en-CA" dirty="0" err="1" smtClean="0"/>
              <a:t>JetBrains</a:t>
            </a:r>
            <a:endParaRPr lang="en-CA" dirty="0"/>
          </a:p>
          <a:p>
            <a:pPr lvl="1"/>
            <a:r>
              <a:rPr lang="en-CA" dirty="0" smtClean="0"/>
              <a:t>Code completion by analyzing context</a:t>
            </a:r>
          </a:p>
          <a:p>
            <a:pPr lvl="1"/>
            <a:r>
              <a:rPr lang="en-CA" dirty="0" smtClean="0"/>
              <a:t>Code navigation (jump directly to class or declaration)</a:t>
            </a:r>
          </a:p>
          <a:p>
            <a:pPr lvl="1"/>
            <a:r>
              <a:rPr lang="en-CA" dirty="0" smtClean="0"/>
              <a:t>Code refactoring (improve readability, reduce complexity)</a:t>
            </a:r>
          </a:p>
          <a:p>
            <a:pPr lvl="1"/>
            <a:r>
              <a:rPr lang="en-CA" dirty="0" err="1" smtClean="0"/>
              <a:t>Linting</a:t>
            </a:r>
            <a:r>
              <a:rPr lang="en-CA" dirty="0" smtClean="0"/>
              <a:t> (check adherence to coding standards, pinpoint possible logic errors)</a:t>
            </a:r>
          </a:p>
          <a:p>
            <a:pPr lvl="1"/>
            <a:r>
              <a:rPr lang="en-CA" dirty="0" smtClean="0"/>
              <a:t>Helpful suggestions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8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Choose activity type (Basic, maps, full screen, etc.) </a:t>
            </a:r>
          </a:p>
          <a:p>
            <a:r>
              <a:rPr lang="en-CA" dirty="0" smtClean="0"/>
              <a:t>Name</a:t>
            </a:r>
          </a:p>
          <a:p>
            <a:r>
              <a:rPr lang="en-CA" dirty="0" smtClean="0"/>
              <a:t>Package name</a:t>
            </a:r>
          </a:p>
          <a:p>
            <a:r>
              <a:rPr lang="en-CA" dirty="0" smtClean="0"/>
              <a:t>Save location</a:t>
            </a:r>
          </a:p>
          <a:p>
            <a:r>
              <a:rPr lang="en-CA" dirty="0" smtClean="0"/>
              <a:t>Language</a:t>
            </a:r>
          </a:p>
          <a:p>
            <a:r>
              <a:rPr lang="en-CA" dirty="0" smtClean="0"/>
              <a:t>Minimum API level</a:t>
            </a:r>
          </a:p>
          <a:p>
            <a:r>
              <a:rPr lang="en-CA" dirty="0" smtClean="0"/>
              <a:t>Support instant apps</a:t>
            </a:r>
          </a:p>
          <a:p>
            <a:r>
              <a:rPr lang="en-CA" dirty="0" smtClean="0"/>
              <a:t>Use androidx.*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9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</a:t>
            </a:r>
            <a:r>
              <a:rPr lang="en-CA" dirty="0" smtClean="0"/>
              <a:t> main files </a:t>
            </a:r>
          </a:p>
          <a:p>
            <a:pPr lvl="1"/>
            <a:r>
              <a:rPr lang="en-CA" dirty="0" smtClean="0"/>
              <a:t>MainActivity.java</a:t>
            </a:r>
          </a:p>
          <a:p>
            <a:pPr lvl="1"/>
            <a:r>
              <a:rPr lang="en-CA" dirty="0" smtClean="0"/>
              <a:t>activity_main.xml</a:t>
            </a:r>
          </a:p>
          <a:p>
            <a:pPr lvl="1"/>
            <a:r>
              <a:rPr lang="en-CA" dirty="0" smtClean="0"/>
              <a:t>AndroidManifest.xml	</a:t>
            </a:r>
          </a:p>
          <a:p>
            <a:pPr lvl="1"/>
            <a:r>
              <a:rPr lang="en-CA" dirty="0" err="1"/>
              <a:t>b</a:t>
            </a:r>
            <a:r>
              <a:rPr lang="en-CA" dirty="0" err="1" smtClean="0"/>
              <a:t>uild.gradle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MainActivity.java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019" y="-1"/>
            <a:ext cx="4287982" cy="67978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.appcomp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 smtClean="0"/>
              <a:t>import base class for activities that use the support library action bar features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android.os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import a mapping from String keys to various </a:t>
            </a:r>
            <a:r>
              <a:rPr lang="en-CA" dirty="0" err="1" smtClean="0"/>
              <a:t>Parcelable</a:t>
            </a:r>
            <a:r>
              <a:rPr lang="en-CA" dirty="0" smtClean="0"/>
              <a:t> values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default Activity to run app in (more on activities later)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base class for activities that use the support library action bar features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called when activity is  first created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contains </a:t>
            </a:r>
            <a:r>
              <a:rPr lang="en-CA" dirty="0"/>
              <a:t>data saved earlier if activity is being </a:t>
            </a:r>
            <a:r>
              <a:rPr lang="en-CA" dirty="0" smtClean="0"/>
              <a:t>re-initialized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assign Context to Activity, avoid </a:t>
            </a:r>
            <a:r>
              <a:rPr lang="en-CA" dirty="0" err="1" smtClean="0"/>
              <a:t>SuperNotCalledException</a:t>
            </a:r>
            <a:endParaRPr lang="en-CA" dirty="0" smtClean="0"/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assign visual design of activity through xml layout file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endParaRPr lang="en-US" altLang="en-US" b="1" i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790158"/>
            <a:ext cx="7793182" cy="369331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androidx.appcompat.app.AppCompatActivity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2436" y="6428509"/>
            <a:ext cx="592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What is the support library? What is the action bar?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0837" y="845127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MainActivity.java is the application file which ultimately gets converted into an executable and runs your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706"/>
          </a:xfrm>
        </p:spPr>
        <p:txBody>
          <a:bodyPr/>
          <a:lstStyle/>
          <a:p>
            <a:r>
              <a:rPr lang="en-CA" dirty="0" smtClean="0"/>
              <a:t>activity_main.xml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59584"/>
            <a:ext cx="7837402" cy="47705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490" y="0"/>
            <a:ext cx="414251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marL="457200" lvl="1" indent="0">
              <a:buNone/>
            </a:pPr>
            <a:r>
              <a:rPr lang="en-CA" dirty="0" smtClean="0"/>
              <a:t>character encoding for xml document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endParaRPr lang="en-US" alt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 err="1" smtClean="0"/>
              <a:t>constraintLayout</a:t>
            </a:r>
            <a:r>
              <a:rPr lang="en-CA" dirty="0" smtClean="0"/>
              <a:t> is a </a:t>
            </a:r>
            <a:r>
              <a:rPr lang="en-CA" dirty="0" err="1" smtClean="0"/>
              <a:t>ViewGroup</a:t>
            </a:r>
            <a:r>
              <a:rPr lang="en-CA" dirty="0" smtClean="0"/>
              <a:t> which allows you to flexibly position and size widgets 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defines </a:t>
            </a:r>
            <a:r>
              <a:rPr lang="en-CA" dirty="0" err="1" smtClean="0"/>
              <a:t>android:xxx</a:t>
            </a:r>
            <a:r>
              <a:rPr lang="en-CA" dirty="0" smtClean="0"/>
              <a:t> elements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b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 smtClean="0"/>
              <a:t>defines </a:t>
            </a:r>
            <a:r>
              <a:rPr lang="en-CA" dirty="0" err="1" smtClean="0"/>
              <a:t>app:xxx</a:t>
            </a:r>
            <a:r>
              <a:rPr lang="en-CA" dirty="0" smtClean="0"/>
              <a:t> attributes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defines additional namespace to help design UI, discarded at build time. 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Set to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dirty="0" smtClean="0">
                <a:cs typeface="Courier New" panose="02070309020205020404" pitchFamily="49" charset="0"/>
              </a:rPr>
              <a:t> or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altLang="en-US" dirty="0" smtClean="0">
                <a:cs typeface="Courier New" panose="02070309020205020404" pitchFamily="49" charset="0"/>
              </a:rPr>
              <a:t> or a number in dpi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Tells which activity the layout is associated, helps guess a default layout theme at design time (since themes are defined in manifest, and associated to activities not layouts)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A user interface element that displays text to the user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827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Why does http:.//schemas.* not exist? </a:t>
            </a:r>
            <a:r>
              <a:rPr lang="en-CA" sz="1200" i="1" dirty="0" smtClean="0"/>
              <a:t>“URIs </a:t>
            </a:r>
            <a:r>
              <a:rPr lang="en-CA" sz="1200" i="1" dirty="0"/>
              <a:t>as schema identifiers are not required to point to documents that exist.  There is no schema for the android xml files since the elements </a:t>
            </a:r>
            <a:r>
              <a:rPr lang="en-CA" sz="1200" i="1" dirty="0" smtClean="0"/>
              <a:t>or </a:t>
            </a:r>
            <a:r>
              <a:rPr lang="en-CA" sz="1200" i="1" dirty="0"/>
              <a:t>attributes are completely dependent on what classes and attributes your application defines</a:t>
            </a:r>
            <a:r>
              <a:rPr lang="en-CA" sz="1200" i="1" dirty="0" smtClean="0"/>
              <a:t>.” </a:t>
            </a:r>
            <a:r>
              <a:rPr lang="en-CA" sz="1200" dirty="0" smtClean="0"/>
              <a:t>-joe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3161"/>
            <a:ext cx="727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typical android app is comprised of one or more screens. You define what each screen looks like using an XML layout.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2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970"/>
            <a:ext cx="10515600" cy="832244"/>
          </a:xfrm>
        </p:spPr>
        <p:txBody>
          <a:bodyPr/>
          <a:lstStyle/>
          <a:p>
            <a:r>
              <a:rPr lang="en-CA" dirty="0" smtClean="0"/>
              <a:t>AndroidManifest.xml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2327" y="4907"/>
            <a:ext cx="3269674" cy="68530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App’s package name, used by build tools to determine location of code entities when building project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Declaration of the app. This element contains sub-elements that declare each of the application’s components and has attributes that affect all </a:t>
            </a:r>
            <a:r>
              <a:rPr lang="en-CA" dirty="0" smtClean="0"/>
              <a:t>components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Allow </a:t>
            </a:r>
            <a:r>
              <a:rPr lang="en-CA" dirty="0"/>
              <a:t>application data to be backed up during </a:t>
            </a:r>
            <a:r>
              <a:rPr lang="en-CA" dirty="0" err="1"/>
              <a:t>adb</a:t>
            </a:r>
            <a:r>
              <a:rPr lang="en-CA" dirty="0"/>
              <a:t> </a:t>
            </a:r>
            <a:r>
              <a:rPr lang="en-CA" dirty="0" smtClean="0"/>
              <a:t>backup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icon, label,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roundIcon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Specify icon, label, and round icon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err="1" smtClean="0"/>
              <a:t>Suports</a:t>
            </a:r>
            <a:r>
              <a:rPr lang="en-CA" dirty="0" smtClean="0"/>
              <a:t> right to left layouts (Arabic, Urdu, Hebrew, etc.)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 theme is a type of style that’s applied to an entire app, not just an individual view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Activity component, every app component you create must be declared in manifest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Intent filter declaration, when an app issues an intent to the system, the system locates the appropriate app based on the intent filter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" y="1639368"/>
            <a:ext cx="8922328" cy="4939814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:roundIcon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ic_launcher_round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"@style/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94492"/>
            <a:ext cx="882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manifest file describes the fundamental characteristics of the app and defines each of its components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23762"/>
            <a:ext cx="74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https://developer.android.com/guide/topics/manifest/manifest-intro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16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5854"/>
          </a:xfrm>
        </p:spPr>
        <p:txBody>
          <a:bodyPr>
            <a:normAutofit/>
          </a:bodyPr>
          <a:lstStyle/>
          <a:p>
            <a:r>
              <a:rPr lang="en-CA" dirty="0" err="1" smtClean="0"/>
              <a:t>build.gradle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565" y="0"/>
            <a:ext cx="5292436" cy="68448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Indicate that you are building an application, not a library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Version of the API the app is compiled against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Version of compiler to use 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Block to define manifest properties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Every android app has a unique application ID that looks like a java package name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Determine which of a user’s devices app can be installed 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Indicate to Android OS your app is tested up to this version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Positive integer used as internal version number, higher=more recent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User-friendly version name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Instrumentation runner, entry point into running your test suite. 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Detect and remove unused classes, fields, methods, and attributes from packaged app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Java class file </a:t>
            </a:r>
            <a:r>
              <a:rPr lang="en-CA" dirty="0" err="1" smtClean="0"/>
              <a:t>shrinker</a:t>
            </a:r>
            <a:r>
              <a:rPr lang="en-CA" dirty="0" smtClean="0"/>
              <a:t>, optimizer, obfuscator, and </a:t>
            </a:r>
            <a:r>
              <a:rPr lang="en-CA" dirty="0" err="1" smtClean="0"/>
              <a:t>preverifier</a:t>
            </a:r>
            <a:r>
              <a:rPr lang="en-CA" dirty="0" smtClean="0"/>
              <a:t>. Optimizes bytecode and removes unused instructions.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Modern software projects rarely build code in isolation. Projects reference modules for the purpose of reusing existing, proven functionality. 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658575"/>
            <a:ext cx="6899564" cy="618630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androidx.test.runner.AndroidJUnitRunner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buildTypes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getDefaultProguardFile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'proguard-android-optimize.txt'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'proguard-rules.pro'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fileTree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'libs'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include: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'*.jar'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'androidx.appcompat:appcompat:1.0.2'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'androidx.constraintlayout:constraintlayout:1.1.3'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'junit:junit:4.12'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'androidx.test:runner:1.2.0'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'androidx.test.espresso:espresso-core:3.2.0'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2163" y="781701"/>
            <a:ext cx="1863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Gradle</a:t>
            </a:r>
            <a:r>
              <a:rPr lang="en-CA" dirty="0" smtClean="0"/>
              <a:t> is a build system used to automate building, testing, deployment, etc. </a:t>
            </a:r>
            <a:r>
              <a:rPr lang="en-CA" dirty="0" err="1" smtClean="0"/>
              <a:t>build.gradle</a:t>
            </a:r>
            <a:r>
              <a:rPr lang="en-CA" dirty="0" smtClean="0"/>
              <a:t> is a script where you can automate these tasks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5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Android emulator simulates Android devices on your computer</a:t>
            </a:r>
          </a:p>
          <a:p>
            <a:r>
              <a:rPr lang="en-CA" dirty="0"/>
              <a:t>T</a:t>
            </a:r>
            <a:r>
              <a:rPr lang="en-CA" dirty="0" smtClean="0"/>
              <a:t>est your app on variety of devices/API levels without a physical device</a:t>
            </a:r>
          </a:p>
          <a:p>
            <a:r>
              <a:rPr lang="en-CA" dirty="0" smtClean="0"/>
              <a:t>Provides almost all capabilities of a real Android device</a:t>
            </a:r>
          </a:p>
          <a:p>
            <a:pPr lvl="1"/>
            <a:r>
              <a:rPr lang="en-CA" dirty="0" smtClean="0"/>
              <a:t>Simulate incoming calls/txt messages</a:t>
            </a:r>
          </a:p>
          <a:p>
            <a:pPr lvl="1"/>
            <a:r>
              <a:rPr lang="en-CA" dirty="0" smtClean="0"/>
              <a:t>Specify location of device</a:t>
            </a:r>
          </a:p>
          <a:p>
            <a:pPr lvl="1"/>
            <a:r>
              <a:rPr lang="en-CA" dirty="0" smtClean="0"/>
              <a:t>Simulate different network speeds</a:t>
            </a:r>
          </a:p>
          <a:p>
            <a:pPr lvl="1"/>
            <a:r>
              <a:rPr lang="en-CA" dirty="0" smtClean="0"/>
              <a:t>Simulate rotation and other sensors</a:t>
            </a:r>
          </a:p>
          <a:p>
            <a:pPr lvl="1"/>
            <a:r>
              <a:rPr lang="en-CA" dirty="0" smtClean="0"/>
              <a:t>Access Google Play Store, and much more</a:t>
            </a:r>
          </a:p>
          <a:p>
            <a:r>
              <a:rPr lang="en-CA" dirty="0" smtClean="0"/>
              <a:t>Lacks capabilities for: Bluetooth, NFC, SD card insert/eject, headphones</a:t>
            </a:r>
          </a:p>
          <a:p>
            <a:r>
              <a:rPr lang="en-CA" dirty="0" smtClean="0"/>
              <a:t>More info here: </a:t>
            </a:r>
            <a:r>
              <a:rPr lang="en-CA" dirty="0">
                <a:hlinkClick r:id="rId2"/>
              </a:rPr>
              <a:t>https://developer.android.com/studio/run/emulator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072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Admin:</a:t>
            </a:r>
          </a:p>
          <a:p>
            <a:pPr lvl="1"/>
            <a:r>
              <a:rPr lang="en-CA" dirty="0" smtClean="0"/>
              <a:t>First assignment will be released next week, will involve UI</a:t>
            </a:r>
          </a:p>
          <a:p>
            <a:pPr lvl="1"/>
            <a:r>
              <a:rPr lang="en-CA" dirty="0" smtClean="0"/>
              <a:t>Devices (smartwatch, oculus, phones, etc.) </a:t>
            </a:r>
          </a:p>
          <a:p>
            <a:r>
              <a:rPr lang="en-CA" dirty="0" smtClean="0"/>
              <a:t>Today:</a:t>
            </a:r>
          </a:p>
          <a:p>
            <a:r>
              <a:rPr lang="en-CA" dirty="0" smtClean="0"/>
              <a:t>Java </a:t>
            </a:r>
            <a:r>
              <a:rPr lang="en-CA" dirty="0"/>
              <a:t>refresher</a:t>
            </a:r>
          </a:p>
          <a:p>
            <a:r>
              <a:rPr lang="en-CA" dirty="0"/>
              <a:t>First project - Hello World</a:t>
            </a:r>
          </a:p>
          <a:p>
            <a:r>
              <a:rPr lang="en-CA" dirty="0" smtClean="0"/>
              <a:t>Android Studio</a:t>
            </a:r>
          </a:p>
          <a:p>
            <a:r>
              <a:rPr lang="en-CA" dirty="0" smtClean="0"/>
              <a:t>Second project – Tic Tac Toe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05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a toast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toast provides simple feedback about an operation in a small popup</a:t>
            </a:r>
          </a:p>
          <a:p>
            <a:r>
              <a:rPr lang="en-CA" dirty="0" smtClean="0"/>
              <a:t>Fills only the amount of space required for the message</a:t>
            </a:r>
          </a:p>
          <a:p>
            <a:r>
              <a:rPr lang="en-CA" dirty="0" smtClean="0"/>
              <a:t>Current activity remains visible and interactive</a:t>
            </a:r>
          </a:p>
          <a:p>
            <a:r>
              <a:rPr lang="en-CA" dirty="0" smtClean="0"/>
              <a:t>Automatically disappears after a timeout</a:t>
            </a:r>
          </a:p>
          <a:p>
            <a:r>
              <a:rPr lang="en-CA" dirty="0" smtClean="0"/>
              <a:t>Requires context, text, and duration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2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Tic Tac Toe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6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refresher (can also use </a:t>
            </a:r>
            <a:r>
              <a:rPr lang="en-CA" dirty="0" err="1" smtClean="0"/>
              <a:t>Kotlin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9164783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Java is a general purpose programming language that is class based and object-oriented</a:t>
            </a:r>
          </a:p>
          <a:p>
            <a:r>
              <a:rPr lang="en-CA" dirty="0" smtClean="0"/>
              <a:t>Intended to let application developer write once, run anywhere</a:t>
            </a:r>
          </a:p>
          <a:p>
            <a:pPr lvl="1"/>
            <a:r>
              <a:rPr lang="en-CA" dirty="0" smtClean="0"/>
              <a:t>Compiled java code runs on all platforms that support java </a:t>
            </a:r>
          </a:p>
          <a:p>
            <a:r>
              <a:rPr lang="en-CA" dirty="0" smtClean="0"/>
              <a:t>Similar </a:t>
            </a:r>
            <a:r>
              <a:rPr lang="en-CA" dirty="0" err="1" smtClean="0"/>
              <a:t>sytax</a:t>
            </a:r>
            <a:r>
              <a:rPr lang="en-CA" dirty="0" smtClean="0"/>
              <a:t> to C, C++, but fewer low-level facilities</a:t>
            </a:r>
          </a:p>
          <a:p>
            <a:pPr lvl="1"/>
            <a:r>
              <a:rPr lang="en-CA" dirty="0" smtClean="0"/>
              <a:t>Automatic garbage collection</a:t>
            </a:r>
          </a:p>
          <a:p>
            <a:r>
              <a:rPr lang="en-CA" dirty="0" smtClean="0"/>
              <a:t>9 million developers using java as of 2019</a:t>
            </a:r>
            <a:endParaRPr lang="en-CA" dirty="0"/>
          </a:p>
        </p:txBody>
      </p:sp>
      <p:pic>
        <p:nvPicPr>
          <p:cNvPr id="1026" name="Picture 2" descr="Java programming language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102" y="2549236"/>
            <a:ext cx="134302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5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popularity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24150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TIOBE programming language popularity index</a:t>
            </a:r>
          </a:p>
          <a:p>
            <a:pPr lvl="1"/>
            <a:r>
              <a:rPr lang="en-CA" dirty="0" smtClean="0"/>
              <a:t>Based on number of search engine results for queries containing name of language</a:t>
            </a:r>
          </a:p>
          <a:p>
            <a:r>
              <a:rPr lang="en-CA" dirty="0" smtClean="0"/>
              <a:t>Important for Android because 95% of the problems you run into will have solutions posted on Stack Overflow</a:t>
            </a:r>
            <a:endParaRPr lang="en-CA" dirty="0"/>
          </a:p>
        </p:txBody>
      </p:sp>
      <p:pic>
        <p:nvPicPr>
          <p:cNvPr id="2050" name="Picture 2" descr="https://upload.wikimedia.org/wikipedia/commons/f/f8/Tiobe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795246"/>
            <a:ext cx="8629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Things to know for this course: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Classes</a:t>
            </a:r>
          </a:p>
          <a:p>
            <a:r>
              <a:rPr lang="en-CA" dirty="0" smtClean="0"/>
              <a:t>Interfaces</a:t>
            </a:r>
          </a:p>
          <a:p>
            <a:r>
              <a:rPr lang="en-CA" dirty="0" smtClean="0"/>
              <a:t>Generics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09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Java is an object-oriented programming language</a:t>
            </a:r>
          </a:p>
          <a:p>
            <a:r>
              <a:rPr lang="en-CA" dirty="0" smtClean="0"/>
              <a:t>Everything in Java is associated with classes and objects, along with its attributes (fields) and methods</a:t>
            </a:r>
          </a:p>
          <a:p>
            <a:r>
              <a:rPr lang="en-CA" dirty="0" smtClean="0"/>
              <a:t>An object is created from a class</a:t>
            </a:r>
          </a:p>
          <a:p>
            <a:r>
              <a:rPr lang="en-CA" dirty="0" smtClean="0"/>
              <a:t>Can create multiple objects from one class</a:t>
            </a:r>
          </a:p>
          <a:p>
            <a:r>
              <a:rPr lang="en-CA" dirty="0"/>
              <a:t>C</a:t>
            </a:r>
            <a:r>
              <a:rPr lang="en-CA" dirty="0" smtClean="0"/>
              <a:t>an extend classes through inheritance</a:t>
            </a:r>
          </a:p>
          <a:p>
            <a:r>
              <a:rPr lang="en-CA" dirty="0" smtClean="0"/>
              <a:t>Can have </a:t>
            </a:r>
            <a:r>
              <a:rPr lang="en-CA" smtClean="0"/>
              <a:t>static methods/fields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3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8891" cy="1374775"/>
          </a:xfrm>
        </p:spPr>
        <p:txBody>
          <a:bodyPr/>
          <a:lstStyle/>
          <a:p>
            <a:r>
              <a:rPr lang="en-CA" dirty="0" smtClean="0"/>
              <a:t>You want to create a class to hold information about CS230 (no pun intended!)</a:t>
            </a:r>
          </a:p>
          <a:p>
            <a:r>
              <a:rPr lang="en-CA" dirty="0" smtClean="0"/>
              <a:t>public, private, static, final, get, set</a:t>
            </a:r>
            <a:endParaRPr lang="en-CA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5963" y="3335337"/>
            <a:ext cx="1003351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CS230{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studentNames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int 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MAX_STUDENTS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getStudentNames(){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//getter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studentNames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setStudentNames(String[] studentNames){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//setter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studentNames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studentNames;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CA" dirty="0" smtClean="0"/>
              <a:t>Interfaces in Java (you will be using them often!)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interface in the Java programming language is an abstract type used to specify the behavior that the class must implement</a:t>
            </a:r>
          </a:p>
          <a:p>
            <a:r>
              <a:rPr lang="en-CA" dirty="0" smtClean="0"/>
              <a:t>Declared using the interface keyword</a:t>
            </a:r>
          </a:p>
          <a:p>
            <a:r>
              <a:rPr lang="en-CA" dirty="0" smtClean="0"/>
              <a:t>Cannot be instantiated, but rather are implemented by a class</a:t>
            </a:r>
          </a:p>
          <a:p>
            <a:r>
              <a:rPr lang="en-CA" dirty="0" smtClean="0"/>
              <a:t>Benefits:</a:t>
            </a:r>
          </a:p>
          <a:p>
            <a:pPr lvl="1"/>
            <a:r>
              <a:rPr lang="en-CA" dirty="0" smtClean="0"/>
              <a:t>Simulate multiple inheritance</a:t>
            </a:r>
          </a:p>
          <a:p>
            <a:pPr lvl="1"/>
            <a:r>
              <a:rPr lang="en-CA" dirty="0" smtClean="0"/>
              <a:t>Unaffected by changes to class that implements them</a:t>
            </a:r>
          </a:p>
          <a:p>
            <a:pPr lvl="1"/>
            <a:r>
              <a:rPr lang="en-CA" dirty="0" smtClean="0"/>
              <a:t>Allow standard set of methods to be used across the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321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 example: Clickable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90018" cy="166572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You are creating a GUI, and you want to store all the different objects the user can interact with in the same array</a:t>
            </a:r>
          </a:p>
          <a:p>
            <a:r>
              <a:rPr lang="en-CA" dirty="0" smtClean="0"/>
              <a:t>Problem: you have many different types of objects (buttons, text viewers, sliders, etc.) </a:t>
            </a:r>
          </a:p>
          <a:p>
            <a:r>
              <a:rPr lang="en-CA" dirty="0" smtClean="0"/>
              <a:t>Solution: use an interface to define common methods across all the objects</a:t>
            </a:r>
          </a:p>
          <a:p>
            <a:endParaRPr lang="en-C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3392" y="3708827"/>
            <a:ext cx="449353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Clickable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doubleClick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01786" y="5339345"/>
            <a:ext cx="849463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Scrollable, Clickable {}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01786" y="6228917"/>
            <a:ext cx="38779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Clickable[]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guiObjects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9134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Step1: define the interface:</a:t>
            </a:r>
            <a:endParaRPr lang="en-CA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089748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Step2: implement the interface (and others):</a:t>
            </a:r>
            <a:endParaRPr lang="en-CA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93558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Step3: create your array to hold the interface type: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8134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1426</Words>
  <Application>Microsoft Office PowerPoint</Application>
  <PresentationFormat>Widescreen</PresentationFormat>
  <Paragraphs>195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CS230  Developing Mobile Apps</vt:lpstr>
      <vt:lpstr>Outline for today</vt:lpstr>
      <vt:lpstr>Java refresher (can also use Kotlin)</vt:lpstr>
      <vt:lpstr>Java popularity</vt:lpstr>
      <vt:lpstr>Things to know for this course:</vt:lpstr>
      <vt:lpstr>Classes</vt:lpstr>
      <vt:lpstr>Class example</vt:lpstr>
      <vt:lpstr>Interfaces in Java (you will be using them often!)</vt:lpstr>
      <vt:lpstr>Interface example: Clickable</vt:lpstr>
      <vt:lpstr>Generics</vt:lpstr>
      <vt:lpstr>Generic classes</vt:lpstr>
      <vt:lpstr>Android Studio</vt:lpstr>
      <vt:lpstr>Create project</vt:lpstr>
      <vt:lpstr>Hello world</vt:lpstr>
      <vt:lpstr>MainActivity.java </vt:lpstr>
      <vt:lpstr>activity_main.xml</vt:lpstr>
      <vt:lpstr>AndroidManifest.xml</vt:lpstr>
      <vt:lpstr>build.gradle</vt:lpstr>
      <vt:lpstr>Running Hello World</vt:lpstr>
      <vt:lpstr>Add a toast</vt:lpstr>
      <vt:lpstr>Tic Tac Toe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Russell Butler</dc:creator>
  <cp:lastModifiedBy>Russell Butler</cp:lastModifiedBy>
  <cp:revision>79</cp:revision>
  <dcterms:created xsi:type="dcterms:W3CDTF">2019-08-26T14:38:40Z</dcterms:created>
  <dcterms:modified xsi:type="dcterms:W3CDTF">2019-09-08T22:18:02Z</dcterms:modified>
</cp:coreProperties>
</file>