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564C6-5807-41D7-8488-8F6993F3A94D}" type="datetimeFigureOut">
              <a:rPr lang="en-CA" smtClean="0"/>
              <a:t>2019-07-30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1B38E-31B7-4AFC-AA1B-076DAD925154}" type="slidenum">
              <a:rPr lang="en-CA" smtClean="0"/>
              <a:t>‹#›</a:t>
            </a:fld>
            <a:endParaRPr lang="en-CA"/>
          </a:p>
        </p:txBody>
      </p:sp>
    </p:spTree>
    <p:extLst>
      <p:ext uri="{BB962C8B-B14F-4D97-AF65-F5344CB8AC3E}">
        <p14:creationId xmlns:p14="http://schemas.microsoft.com/office/powerpoint/2010/main" val="132870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A9499E9-EDDA-45FD-A7D0-D0BADAD57178}"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94930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9499E9-EDDA-45FD-A7D0-D0BADAD57178}"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39125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9499E9-EDDA-45FD-A7D0-D0BADAD57178}"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377751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9499E9-EDDA-45FD-A7D0-D0BADAD57178}"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97460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9499E9-EDDA-45FD-A7D0-D0BADAD57178}"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313854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A9499E9-EDDA-45FD-A7D0-D0BADAD57178}"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375009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A9499E9-EDDA-45FD-A7D0-D0BADAD57178}" type="datetimeFigureOut">
              <a:rPr lang="en-CA" smtClean="0"/>
              <a:t>2019-07-30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231198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A9499E9-EDDA-45FD-A7D0-D0BADAD57178}" type="datetimeFigureOut">
              <a:rPr lang="en-CA" smtClean="0"/>
              <a:t>2019-07-30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235409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499E9-EDDA-45FD-A7D0-D0BADAD57178}" type="datetimeFigureOut">
              <a:rPr lang="en-CA" smtClean="0"/>
              <a:t>2019-07-30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50628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499E9-EDDA-45FD-A7D0-D0BADAD57178}"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338373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499E9-EDDA-45FD-A7D0-D0BADAD57178}"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B784F2-7189-4A92-A571-E1755CC6D5DC}" type="slidenum">
              <a:rPr lang="en-CA" smtClean="0"/>
              <a:t>‹#›</a:t>
            </a:fld>
            <a:endParaRPr lang="en-CA"/>
          </a:p>
        </p:txBody>
      </p:sp>
    </p:spTree>
    <p:extLst>
      <p:ext uri="{BB962C8B-B14F-4D97-AF65-F5344CB8AC3E}">
        <p14:creationId xmlns:p14="http://schemas.microsoft.com/office/powerpoint/2010/main" val="277757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499E9-EDDA-45FD-A7D0-D0BADAD57178}" type="datetimeFigureOut">
              <a:rPr lang="en-CA" smtClean="0"/>
              <a:t>2019-07-30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784F2-7189-4A92-A571-E1755CC6D5DC}" type="slidenum">
              <a:rPr lang="en-CA" smtClean="0"/>
              <a:t>‹#›</a:t>
            </a:fld>
            <a:endParaRPr lang="en-CA"/>
          </a:p>
        </p:txBody>
      </p:sp>
    </p:spTree>
    <p:extLst>
      <p:ext uri="{BB962C8B-B14F-4D97-AF65-F5344CB8AC3E}">
        <p14:creationId xmlns:p14="http://schemas.microsoft.com/office/powerpoint/2010/main" val="350274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Broadcasts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312193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Restricting broadcasts with permissions</a:t>
            </a:r>
            <a:endParaRPr lang="en-CA" dirty="0"/>
          </a:p>
        </p:txBody>
      </p:sp>
      <p:sp>
        <p:nvSpPr>
          <p:cNvPr id="3" name="Content Placeholder 2"/>
          <p:cNvSpPr>
            <a:spLocks noGrp="1"/>
          </p:cNvSpPr>
          <p:nvPr>
            <p:ph idx="1"/>
          </p:nvPr>
        </p:nvSpPr>
        <p:spPr>
          <a:xfrm>
            <a:off x="838200" y="1825625"/>
            <a:ext cx="4869873" cy="4351338"/>
          </a:xfrm>
        </p:spPr>
        <p:txBody>
          <a:bodyPr>
            <a:normAutofit fontScale="92500" lnSpcReduction="20000"/>
          </a:bodyPr>
          <a:lstStyle/>
          <a:p>
            <a:r>
              <a:rPr lang="en-CA" dirty="0" smtClean="0"/>
              <a:t>Permissions allow you to restrict broadcasts to the set of apps that hold certain permissions, you can enforce permissions on the sender or the receiver of the broadcast</a:t>
            </a:r>
          </a:p>
          <a:p>
            <a:r>
              <a:rPr lang="en-CA" dirty="0" smtClean="0"/>
              <a:t>Sending with permissions: you can specify permission parameters when sending broadcasts, and only receivers who have been granted that permission through their manifest can receive the broadcast.</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pic>
        <p:nvPicPr>
          <p:cNvPr id="5" name="Picture 4"/>
          <p:cNvPicPr>
            <a:picLocks noChangeAspect="1"/>
          </p:cNvPicPr>
          <p:nvPr/>
        </p:nvPicPr>
        <p:blipFill>
          <a:blip r:embed="rId3"/>
          <a:stretch>
            <a:fillRect/>
          </a:stretch>
        </p:blipFill>
        <p:spPr>
          <a:xfrm>
            <a:off x="6941891" y="1690688"/>
            <a:ext cx="5250109" cy="636806"/>
          </a:xfrm>
          <a:prstGeom prst="rect">
            <a:avLst/>
          </a:prstGeom>
        </p:spPr>
      </p:pic>
      <p:pic>
        <p:nvPicPr>
          <p:cNvPr id="6" name="Picture 5"/>
          <p:cNvPicPr>
            <a:picLocks noChangeAspect="1"/>
          </p:cNvPicPr>
          <p:nvPr/>
        </p:nvPicPr>
        <p:blipFill>
          <a:blip r:embed="rId4"/>
          <a:stretch>
            <a:fillRect/>
          </a:stretch>
        </p:blipFill>
        <p:spPr>
          <a:xfrm>
            <a:off x="5356951" y="3467815"/>
            <a:ext cx="6835049" cy="268874"/>
          </a:xfrm>
          <a:prstGeom prst="rect">
            <a:avLst/>
          </a:prstGeom>
        </p:spPr>
      </p:pic>
      <p:sp>
        <p:nvSpPr>
          <p:cNvPr id="7" name="TextBox 6"/>
          <p:cNvSpPr txBox="1"/>
          <p:nvPr/>
        </p:nvSpPr>
        <p:spPr>
          <a:xfrm>
            <a:off x="6941891" y="2343656"/>
            <a:ext cx="5153127" cy="369332"/>
          </a:xfrm>
          <a:prstGeom prst="rect">
            <a:avLst/>
          </a:prstGeom>
          <a:noFill/>
        </p:spPr>
        <p:txBody>
          <a:bodyPr wrap="square" rtlCol="0">
            <a:spAutoFit/>
          </a:bodyPr>
          <a:lstStyle/>
          <a:p>
            <a:r>
              <a:rPr lang="en-CA" dirty="0" smtClean="0"/>
              <a:t>Send broadcast with permission specification</a:t>
            </a:r>
            <a:endParaRPr lang="en-CA" dirty="0"/>
          </a:p>
        </p:txBody>
      </p:sp>
      <p:sp>
        <p:nvSpPr>
          <p:cNvPr id="8" name="TextBox 7"/>
          <p:cNvSpPr txBox="1"/>
          <p:nvPr/>
        </p:nvSpPr>
        <p:spPr>
          <a:xfrm>
            <a:off x="6525491" y="3736689"/>
            <a:ext cx="5417127" cy="369332"/>
          </a:xfrm>
          <a:prstGeom prst="rect">
            <a:avLst/>
          </a:prstGeom>
          <a:noFill/>
        </p:spPr>
        <p:txBody>
          <a:bodyPr wrap="square" rtlCol="0">
            <a:spAutoFit/>
          </a:bodyPr>
          <a:lstStyle/>
          <a:p>
            <a:r>
              <a:rPr lang="en-CA" dirty="0" smtClean="0"/>
              <a:t>Receiving app must request permission in manifest</a:t>
            </a:r>
            <a:endParaRPr lang="en-CA" dirty="0"/>
          </a:p>
        </p:txBody>
      </p:sp>
    </p:spTree>
    <p:extLst>
      <p:ext uri="{BB962C8B-B14F-4D97-AF65-F5344CB8AC3E}">
        <p14:creationId xmlns:p14="http://schemas.microsoft.com/office/powerpoint/2010/main" val="44758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55824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 considerations and best practices</a:t>
            </a:r>
            <a:endParaRPr lang="en-CA" dirty="0"/>
          </a:p>
        </p:txBody>
      </p:sp>
      <p:sp>
        <p:nvSpPr>
          <p:cNvPr id="3" name="Content Placeholder 2"/>
          <p:cNvSpPr>
            <a:spLocks noGrp="1"/>
          </p:cNvSpPr>
          <p:nvPr>
            <p:ph idx="1"/>
          </p:nvPr>
        </p:nvSpPr>
        <p:spPr/>
        <p:txBody>
          <a:bodyPr/>
          <a:lstStyle/>
          <a:p>
            <a:r>
              <a:rPr lang="en-CA" dirty="0" smtClean="0"/>
              <a:t>Use </a:t>
            </a:r>
            <a:r>
              <a:rPr lang="en-CA" dirty="0" err="1" smtClean="0"/>
              <a:t>LocalBroadcastManager</a:t>
            </a:r>
            <a:r>
              <a:rPr lang="en-CA" dirty="0" smtClean="0"/>
              <a:t> whenever possible (if you don’t need to send broadcasts outside your app). Local broadcasts can be used as a general purpose publisher/subscriber event bus without the overhead of system-wide broadcasts</a:t>
            </a:r>
          </a:p>
          <a:p>
            <a:r>
              <a:rPr lang="en-CA" dirty="0" smtClean="0"/>
              <a:t>Use context registration over manifest declaration, to avoid having the system launch your app when it is closed due to a system-wide broadcast (this saves system resources and device performance)</a:t>
            </a:r>
          </a:p>
          <a:p>
            <a:r>
              <a:rPr lang="en-CA" dirty="0" smtClean="0"/>
              <a:t>Do not broadcast sensitive information using implicit intents</a:t>
            </a:r>
          </a:p>
          <a:p>
            <a:endParaRPr lang="en-CA" dirty="0" smtClean="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171099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Broadcasts overview</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Similar to the publish-subscribe design pattern, Android apps can send or receive messages from the Android system and other apps using broadcasts</a:t>
            </a:r>
          </a:p>
          <a:p>
            <a:r>
              <a:rPr lang="en-CA" dirty="0" smtClean="0"/>
              <a:t>These broadcasts are sent when an event of interest occurs</a:t>
            </a:r>
          </a:p>
          <a:p>
            <a:r>
              <a:rPr lang="en-CA" dirty="0" smtClean="0"/>
              <a:t>Example: system boots up, or devices starts charging (system broadcast). Or, an app can send a broadcast telling other apps it has downloaded new content</a:t>
            </a:r>
          </a:p>
          <a:p>
            <a:r>
              <a:rPr lang="en-CA" dirty="0" smtClean="0"/>
              <a:t>Apps can register to receive specific broadcasts. When a broadcast is sent, the system automatically routes broadcasts to apps that have been subscribed to receive that particular type of broadcast.</a:t>
            </a:r>
          </a:p>
          <a:p>
            <a:r>
              <a:rPr lang="en-CA" dirty="0" smtClean="0"/>
              <a:t>Do not abuse broadcasts – example of NETWORK_CONNECTIVITY intent filter, this has been eliminated in Android 7.0 for performance reasons</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152658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broadcasts</a:t>
            </a:r>
            <a:endParaRPr lang="en-CA" dirty="0"/>
          </a:p>
        </p:txBody>
      </p:sp>
      <p:sp>
        <p:nvSpPr>
          <p:cNvPr id="3" name="Content Placeholder 2"/>
          <p:cNvSpPr>
            <a:spLocks noGrp="1"/>
          </p:cNvSpPr>
          <p:nvPr>
            <p:ph idx="1"/>
          </p:nvPr>
        </p:nvSpPr>
        <p:spPr/>
        <p:txBody>
          <a:bodyPr/>
          <a:lstStyle/>
          <a:p>
            <a:r>
              <a:rPr lang="en-CA" dirty="0" smtClean="0"/>
              <a:t>The system automatically sends system broadcasts when certain events occur, such as switching in and out of ‘airplane mode’</a:t>
            </a:r>
          </a:p>
          <a:p>
            <a:r>
              <a:rPr lang="en-CA" dirty="0" smtClean="0"/>
              <a:t>System broadcasts are sent to all apps subscribed to receive the event</a:t>
            </a:r>
          </a:p>
          <a:p>
            <a:r>
              <a:rPr lang="en-CA" dirty="0" smtClean="0"/>
              <a:t>The broadcast message itself is wrapped in an Intent object, whose string identifies the event that occurred, example: </a:t>
            </a:r>
            <a:r>
              <a:rPr lang="en-CA" dirty="0" err="1" smtClean="0"/>
              <a:t>android.intent.action.AIRPLANE_MODE</a:t>
            </a:r>
            <a:r>
              <a:rPr lang="en-CA" dirty="0" smtClean="0"/>
              <a:t>, the intent may also include extras with additional information, example: true/false for AIRPLANE_MODE</a:t>
            </a:r>
          </a:p>
          <a:p>
            <a:r>
              <a:rPr lang="en-CA" dirty="0" smtClean="0"/>
              <a:t>See BROADCAST_ACTIONS.txt in the Android SDK for a complete list of system broadcasts</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409691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Changes to system broadcasts</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System broadcast behavior has changed as Android evolves:</a:t>
            </a:r>
          </a:p>
          <a:p>
            <a:r>
              <a:rPr lang="en-CA" b="1" dirty="0" smtClean="0"/>
              <a:t>Android 9.0 </a:t>
            </a:r>
            <a:r>
              <a:rPr lang="en-CA" dirty="0" smtClean="0"/>
              <a:t>– NETWORK_STATE_CHANGED_ACTION broadcast no longer receives information about user’s location or personally identifiable data. Also, system broadcasts from </a:t>
            </a:r>
            <a:r>
              <a:rPr lang="en-CA" dirty="0" err="1" smtClean="0"/>
              <a:t>wifi</a:t>
            </a:r>
            <a:r>
              <a:rPr lang="en-CA" dirty="0" smtClean="0"/>
              <a:t> no longer contain SSIDs, BSSIDs, connection information, or scan results</a:t>
            </a:r>
          </a:p>
          <a:p>
            <a:r>
              <a:rPr lang="en-CA" b="1" dirty="0" smtClean="0"/>
              <a:t>Android 8.0 </a:t>
            </a:r>
            <a:r>
              <a:rPr lang="en-CA" dirty="0" smtClean="0"/>
              <a:t>– system imposes additional restrictions on manifest-declared broadcast receivers. Can no longer use the manifest to declare a receiver for most implicit broadcasts, however you can still use a context-registered receiver when user is using your app</a:t>
            </a:r>
          </a:p>
          <a:p>
            <a:r>
              <a:rPr lang="en-CA" b="1" dirty="0" smtClean="0"/>
              <a:t>Android 7.0 </a:t>
            </a:r>
            <a:r>
              <a:rPr lang="en-CA" dirty="0" smtClean="0"/>
              <a:t>– ACTION_NEW_PICTURE and ACTION_NEW_VIDEO are no longer sent as system broadcasts. Also, apps listening for CONNECTIVITY_ACTION broadcast must register using </a:t>
            </a:r>
            <a:r>
              <a:rPr lang="en-CA" dirty="0" err="1" smtClean="0"/>
              <a:t>registerReceiver</a:t>
            </a:r>
            <a:r>
              <a:rPr lang="en-CA" dirty="0" smtClean="0"/>
              <a:t>(</a:t>
            </a:r>
            <a:r>
              <a:rPr lang="en-CA" dirty="0" err="1" smtClean="0"/>
              <a:t>BroadcastReceiver</a:t>
            </a:r>
            <a:r>
              <a:rPr lang="en-CA" dirty="0" smtClean="0"/>
              <a:t>, </a:t>
            </a:r>
            <a:r>
              <a:rPr lang="en-CA" dirty="0" err="1" smtClean="0"/>
              <a:t>IntentFilter</a:t>
            </a:r>
            <a:r>
              <a:rPr lang="en-CA" dirty="0" smtClean="0"/>
              <a:t>), simply declaring the receiver in the manifest no longer works</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419300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Receiving broadcasts </a:t>
            </a:r>
            <a:endParaRPr lang="en-CA" dirty="0"/>
          </a:p>
        </p:txBody>
      </p:sp>
      <p:sp>
        <p:nvSpPr>
          <p:cNvPr id="3" name="Content Placeholder 2"/>
          <p:cNvSpPr>
            <a:spLocks noGrp="1"/>
          </p:cNvSpPr>
          <p:nvPr>
            <p:ph idx="1"/>
          </p:nvPr>
        </p:nvSpPr>
        <p:spPr/>
        <p:txBody>
          <a:bodyPr/>
          <a:lstStyle/>
          <a:p>
            <a:r>
              <a:rPr lang="en-CA" dirty="0" smtClean="0"/>
              <a:t>Apps can receive broadcasts in two ways </a:t>
            </a:r>
          </a:p>
          <a:p>
            <a:r>
              <a:rPr lang="en-CA" dirty="0" smtClean="0"/>
              <a:t>1) manifest-declared receivers and </a:t>
            </a:r>
          </a:p>
          <a:p>
            <a:r>
              <a:rPr lang="en-CA" dirty="0" smtClean="0"/>
              <a:t>2) context-registered receivers</a:t>
            </a:r>
          </a:p>
          <a:p>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spTree>
    <p:extLst>
      <p:ext uri="{BB962C8B-B14F-4D97-AF65-F5344CB8AC3E}">
        <p14:creationId xmlns:p14="http://schemas.microsoft.com/office/powerpoint/2010/main" val="42096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Receiving broadcasts through manifest-declared receivers</a:t>
            </a:r>
            <a:endParaRPr lang="en-CA" dirty="0"/>
          </a:p>
        </p:txBody>
      </p:sp>
      <p:sp>
        <p:nvSpPr>
          <p:cNvPr id="3" name="Content Placeholder 2"/>
          <p:cNvSpPr>
            <a:spLocks noGrp="1"/>
          </p:cNvSpPr>
          <p:nvPr>
            <p:ph idx="1"/>
          </p:nvPr>
        </p:nvSpPr>
        <p:spPr>
          <a:xfrm>
            <a:off x="477982" y="1715222"/>
            <a:ext cx="5008418" cy="4773446"/>
          </a:xfrm>
        </p:spPr>
        <p:txBody>
          <a:bodyPr>
            <a:normAutofit fontScale="62500" lnSpcReduction="20000"/>
          </a:bodyPr>
          <a:lstStyle/>
          <a:p>
            <a:r>
              <a:rPr lang="en-CA" dirty="0" smtClean="0"/>
              <a:t>If you declare a broadcast receiver in your manifest, the system launches your app (if not already running) when broadcast is sent</a:t>
            </a:r>
          </a:p>
          <a:p>
            <a:r>
              <a:rPr lang="en-CA" dirty="0" smtClean="0"/>
              <a:t>Note –as of API 26, cannot use manifest to declare receiver for implicit broadcasts, with a few exceptions. Use scheduled jobs instead.</a:t>
            </a:r>
          </a:p>
          <a:p>
            <a:r>
              <a:rPr lang="en-CA" dirty="0" smtClean="0"/>
              <a:t>Declaring a broadcast receiver in the manifest:</a:t>
            </a:r>
          </a:p>
          <a:p>
            <a:pPr lvl="1"/>
            <a:r>
              <a:rPr lang="en-CA" dirty="0" smtClean="0"/>
              <a:t>1) specify &lt;receiver&gt; element in your app’s manifest</a:t>
            </a:r>
          </a:p>
          <a:p>
            <a:pPr lvl="1"/>
            <a:r>
              <a:rPr lang="en-CA" dirty="0" smtClean="0"/>
              <a:t>2) subclass </a:t>
            </a:r>
            <a:r>
              <a:rPr lang="en-CA" dirty="0" err="1" smtClean="0"/>
              <a:t>BroadcastReceiver</a:t>
            </a:r>
            <a:r>
              <a:rPr lang="en-CA" dirty="0" smtClean="0"/>
              <a:t> and implement </a:t>
            </a:r>
            <a:r>
              <a:rPr lang="en-CA" dirty="0" err="1" smtClean="0"/>
              <a:t>onReceive</a:t>
            </a:r>
            <a:r>
              <a:rPr lang="en-CA" dirty="0" smtClean="0"/>
              <a:t>(Context, Intent) </a:t>
            </a:r>
          </a:p>
          <a:p>
            <a:r>
              <a:rPr lang="en-CA" dirty="0" smtClean="0"/>
              <a:t>The system package manager will register the receiver when the app is installed. The receiver becomes a separate entry point to your app, meaning the system can start the app and deliver the broadcast </a:t>
            </a:r>
          </a:p>
          <a:p>
            <a:r>
              <a:rPr lang="en-CA" dirty="0" smtClean="0"/>
              <a:t>The system creates a new </a:t>
            </a:r>
            <a:r>
              <a:rPr lang="en-CA" dirty="0" err="1" smtClean="0"/>
              <a:t>BroadcastReceiver</a:t>
            </a:r>
            <a:r>
              <a:rPr lang="en-CA" dirty="0" smtClean="0"/>
              <a:t> component object to handle each broadcast it receives, which is valid only during the call to </a:t>
            </a:r>
            <a:r>
              <a:rPr lang="en-CA" dirty="0" err="1" smtClean="0"/>
              <a:t>onReceive</a:t>
            </a:r>
            <a:r>
              <a:rPr lang="en-CA" dirty="0" smtClean="0"/>
              <a:t>()</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pic>
        <p:nvPicPr>
          <p:cNvPr id="5" name="Picture 4"/>
          <p:cNvPicPr>
            <a:picLocks noChangeAspect="1"/>
          </p:cNvPicPr>
          <p:nvPr/>
        </p:nvPicPr>
        <p:blipFill>
          <a:blip r:embed="rId3"/>
          <a:stretch>
            <a:fillRect/>
          </a:stretch>
        </p:blipFill>
        <p:spPr>
          <a:xfrm>
            <a:off x="6638925" y="1292225"/>
            <a:ext cx="5553075" cy="1066800"/>
          </a:xfrm>
          <a:prstGeom prst="rect">
            <a:avLst/>
          </a:prstGeom>
        </p:spPr>
      </p:pic>
      <p:pic>
        <p:nvPicPr>
          <p:cNvPr id="6" name="Picture 5"/>
          <p:cNvPicPr>
            <a:picLocks noChangeAspect="1"/>
          </p:cNvPicPr>
          <p:nvPr/>
        </p:nvPicPr>
        <p:blipFill>
          <a:blip r:embed="rId4"/>
          <a:stretch>
            <a:fillRect/>
          </a:stretch>
        </p:blipFill>
        <p:spPr>
          <a:xfrm>
            <a:off x="5486400" y="3357046"/>
            <a:ext cx="6705600" cy="2133600"/>
          </a:xfrm>
          <a:prstGeom prst="rect">
            <a:avLst/>
          </a:prstGeom>
        </p:spPr>
      </p:pic>
      <p:sp>
        <p:nvSpPr>
          <p:cNvPr id="7" name="TextBox 6"/>
          <p:cNvSpPr txBox="1"/>
          <p:nvPr/>
        </p:nvSpPr>
        <p:spPr>
          <a:xfrm>
            <a:off x="6941129" y="2356655"/>
            <a:ext cx="4599708" cy="374073"/>
          </a:xfrm>
          <a:prstGeom prst="rect">
            <a:avLst/>
          </a:prstGeom>
          <a:noFill/>
        </p:spPr>
        <p:txBody>
          <a:bodyPr wrap="square" rtlCol="0">
            <a:spAutoFit/>
          </a:bodyPr>
          <a:lstStyle/>
          <a:p>
            <a:r>
              <a:rPr lang="en-CA" dirty="0" smtClean="0"/>
              <a:t>1) Specify &lt;receiver&gt; in manifest</a:t>
            </a:r>
            <a:endParaRPr lang="en-CA" dirty="0"/>
          </a:p>
        </p:txBody>
      </p:sp>
      <p:sp>
        <p:nvSpPr>
          <p:cNvPr id="9" name="TextBox 8"/>
          <p:cNvSpPr txBox="1"/>
          <p:nvPr/>
        </p:nvSpPr>
        <p:spPr>
          <a:xfrm>
            <a:off x="5964382" y="5490646"/>
            <a:ext cx="5825836" cy="369332"/>
          </a:xfrm>
          <a:prstGeom prst="rect">
            <a:avLst/>
          </a:prstGeom>
          <a:noFill/>
        </p:spPr>
        <p:txBody>
          <a:bodyPr wrap="square" rtlCol="0">
            <a:spAutoFit/>
          </a:bodyPr>
          <a:lstStyle/>
          <a:p>
            <a:r>
              <a:rPr lang="en-CA" dirty="0"/>
              <a:t>2</a:t>
            </a:r>
            <a:r>
              <a:rPr lang="en-CA" dirty="0" smtClean="0"/>
              <a:t>) Subclass </a:t>
            </a:r>
            <a:r>
              <a:rPr lang="en-CA" dirty="0" err="1" smtClean="0"/>
              <a:t>BroadcastReciever</a:t>
            </a:r>
            <a:r>
              <a:rPr lang="en-CA" dirty="0" smtClean="0"/>
              <a:t> and implement </a:t>
            </a:r>
            <a:r>
              <a:rPr lang="en-CA" dirty="0" err="1" smtClean="0"/>
              <a:t>onReceive</a:t>
            </a:r>
            <a:r>
              <a:rPr lang="en-CA" dirty="0" smtClean="0"/>
              <a:t>()</a:t>
            </a:r>
            <a:endParaRPr lang="en-CA" dirty="0"/>
          </a:p>
        </p:txBody>
      </p:sp>
    </p:spTree>
    <p:extLst>
      <p:ext uri="{BB962C8B-B14F-4D97-AF65-F5344CB8AC3E}">
        <p14:creationId xmlns:p14="http://schemas.microsoft.com/office/powerpoint/2010/main" val="172860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Receive broadcasts through context-registered receivers</a:t>
            </a:r>
            <a:endParaRPr lang="en-CA" dirty="0"/>
          </a:p>
        </p:txBody>
      </p:sp>
      <p:sp>
        <p:nvSpPr>
          <p:cNvPr id="3" name="Content Placeholder 2"/>
          <p:cNvSpPr>
            <a:spLocks noGrp="1"/>
          </p:cNvSpPr>
          <p:nvPr>
            <p:ph idx="1"/>
          </p:nvPr>
        </p:nvSpPr>
        <p:spPr>
          <a:xfrm>
            <a:off x="838200" y="1825625"/>
            <a:ext cx="5507182" cy="4351338"/>
          </a:xfrm>
        </p:spPr>
        <p:txBody>
          <a:bodyPr>
            <a:normAutofit fontScale="70000" lnSpcReduction="20000"/>
          </a:bodyPr>
          <a:lstStyle/>
          <a:p>
            <a:r>
              <a:rPr lang="en-CA" dirty="0" smtClean="0"/>
              <a:t>Context-registered receivers receive broadcasts as long as their registering context is valid, example: you register to receive within an Activity, as long as the activity is not destroyed, you can continue to receive broadcasts. If you register within the Application context, can receive broadcasts as long as the app continues to run</a:t>
            </a:r>
          </a:p>
          <a:p>
            <a:r>
              <a:rPr lang="en-CA" dirty="0" smtClean="0"/>
              <a:t>Perform the following steps to register a receiver with a context:</a:t>
            </a:r>
          </a:p>
          <a:p>
            <a:r>
              <a:rPr lang="en-CA" dirty="0" smtClean="0"/>
              <a:t>1) create instance of </a:t>
            </a:r>
            <a:r>
              <a:rPr lang="en-CA" dirty="0" err="1" smtClean="0"/>
              <a:t>BroadcastReceiver</a:t>
            </a:r>
            <a:endParaRPr lang="en-CA" dirty="0" smtClean="0"/>
          </a:p>
          <a:p>
            <a:r>
              <a:rPr lang="en-CA" dirty="0" smtClean="0"/>
              <a:t>2) create an </a:t>
            </a:r>
            <a:r>
              <a:rPr lang="en-CA" dirty="0" err="1" smtClean="0"/>
              <a:t>IntentFilter</a:t>
            </a:r>
            <a:r>
              <a:rPr lang="en-CA" dirty="0" smtClean="0"/>
              <a:t> and register the receiver by calling </a:t>
            </a:r>
            <a:r>
              <a:rPr lang="en-CA" dirty="0" err="1" smtClean="0"/>
              <a:t>registerReceiver</a:t>
            </a:r>
            <a:r>
              <a:rPr lang="en-CA" dirty="0" smtClean="0"/>
              <a:t>(</a:t>
            </a:r>
            <a:r>
              <a:rPr lang="en-CA" dirty="0" err="1" smtClean="0"/>
              <a:t>BroadcastReceiver</a:t>
            </a:r>
            <a:r>
              <a:rPr lang="en-CA" dirty="0" smtClean="0"/>
              <a:t>, </a:t>
            </a:r>
            <a:r>
              <a:rPr lang="en-CA" dirty="0" err="1" smtClean="0"/>
              <a:t>IntentFilter</a:t>
            </a:r>
            <a:r>
              <a:rPr lang="en-CA" dirty="0" smtClean="0"/>
              <a:t>)</a:t>
            </a:r>
          </a:p>
          <a:p>
            <a:r>
              <a:rPr lang="en-CA" dirty="0" smtClean="0"/>
              <a:t>3) to stop receiving broadcasts, call </a:t>
            </a:r>
            <a:r>
              <a:rPr lang="en-CA" dirty="0" err="1" smtClean="0"/>
              <a:t>unregisterReceiver</a:t>
            </a:r>
            <a:r>
              <a:rPr lang="en-CA" dirty="0" smtClean="0"/>
              <a:t>(</a:t>
            </a:r>
            <a:r>
              <a:rPr lang="en-CA" dirty="0" err="1" smtClean="0"/>
              <a:t>android.content.BroadcastReceiver</a:t>
            </a:r>
            <a:r>
              <a:rPr lang="en-CA" dirty="0" smtClean="0"/>
              <a:t>)</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pic>
        <p:nvPicPr>
          <p:cNvPr id="5" name="Picture 4"/>
          <p:cNvPicPr>
            <a:picLocks noChangeAspect="1"/>
          </p:cNvPicPr>
          <p:nvPr/>
        </p:nvPicPr>
        <p:blipFill>
          <a:blip r:embed="rId3"/>
          <a:stretch>
            <a:fillRect/>
          </a:stretch>
        </p:blipFill>
        <p:spPr>
          <a:xfrm>
            <a:off x="8553450" y="1825625"/>
            <a:ext cx="3638550" cy="361950"/>
          </a:xfrm>
          <a:prstGeom prst="rect">
            <a:avLst/>
          </a:prstGeom>
        </p:spPr>
      </p:pic>
      <p:pic>
        <p:nvPicPr>
          <p:cNvPr id="6" name="Picture 5"/>
          <p:cNvPicPr>
            <a:picLocks noChangeAspect="1"/>
          </p:cNvPicPr>
          <p:nvPr/>
        </p:nvPicPr>
        <p:blipFill>
          <a:blip r:embed="rId4"/>
          <a:stretch>
            <a:fillRect/>
          </a:stretch>
        </p:blipFill>
        <p:spPr>
          <a:xfrm>
            <a:off x="6311611" y="3294787"/>
            <a:ext cx="5886450" cy="628650"/>
          </a:xfrm>
          <a:prstGeom prst="rect">
            <a:avLst/>
          </a:prstGeom>
        </p:spPr>
      </p:pic>
      <p:sp>
        <p:nvSpPr>
          <p:cNvPr id="7" name="TextBox 6"/>
          <p:cNvSpPr txBox="1"/>
          <p:nvPr/>
        </p:nvSpPr>
        <p:spPr>
          <a:xfrm>
            <a:off x="7855527" y="2355273"/>
            <a:ext cx="4336473" cy="369332"/>
          </a:xfrm>
          <a:prstGeom prst="rect">
            <a:avLst/>
          </a:prstGeom>
          <a:noFill/>
        </p:spPr>
        <p:txBody>
          <a:bodyPr wrap="square" rtlCol="0">
            <a:spAutoFit/>
          </a:bodyPr>
          <a:lstStyle/>
          <a:p>
            <a:r>
              <a:rPr lang="en-CA" dirty="0" smtClean="0"/>
              <a:t>1) create instance of </a:t>
            </a:r>
            <a:r>
              <a:rPr lang="en-CA" dirty="0" err="1" smtClean="0"/>
              <a:t>BroadcastReceiver</a:t>
            </a:r>
            <a:endParaRPr lang="en-CA" dirty="0"/>
          </a:p>
        </p:txBody>
      </p:sp>
      <p:sp>
        <p:nvSpPr>
          <p:cNvPr id="8" name="TextBox 7"/>
          <p:cNvSpPr txBox="1"/>
          <p:nvPr/>
        </p:nvSpPr>
        <p:spPr>
          <a:xfrm>
            <a:off x="6677891" y="4087091"/>
            <a:ext cx="5514109" cy="369332"/>
          </a:xfrm>
          <a:prstGeom prst="rect">
            <a:avLst/>
          </a:prstGeom>
          <a:noFill/>
        </p:spPr>
        <p:txBody>
          <a:bodyPr wrap="square" rtlCol="0">
            <a:spAutoFit/>
          </a:bodyPr>
          <a:lstStyle/>
          <a:p>
            <a:r>
              <a:rPr lang="en-CA" dirty="0" smtClean="0"/>
              <a:t>2) create </a:t>
            </a:r>
            <a:r>
              <a:rPr lang="en-CA" dirty="0" err="1" smtClean="0"/>
              <a:t>IntentFilter</a:t>
            </a:r>
            <a:r>
              <a:rPr lang="en-CA" dirty="0" smtClean="0"/>
              <a:t> and register receiver</a:t>
            </a:r>
            <a:endParaRPr lang="en-CA" dirty="0"/>
          </a:p>
        </p:txBody>
      </p:sp>
    </p:spTree>
    <p:extLst>
      <p:ext uri="{BB962C8B-B14F-4D97-AF65-F5344CB8AC3E}">
        <p14:creationId xmlns:p14="http://schemas.microsoft.com/office/powerpoint/2010/main" val="2596038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Effects of </a:t>
            </a:r>
            <a:r>
              <a:rPr lang="en-CA" dirty="0" err="1" smtClean="0"/>
              <a:t>BroadcastReceiver</a:t>
            </a:r>
            <a:r>
              <a:rPr lang="en-CA" dirty="0" smtClean="0"/>
              <a:t> on process state</a:t>
            </a:r>
            <a:endParaRPr lang="en-CA" dirty="0"/>
          </a:p>
        </p:txBody>
      </p:sp>
      <p:sp>
        <p:nvSpPr>
          <p:cNvPr id="3" name="Content Placeholder 2"/>
          <p:cNvSpPr>
            <a:spLocks noGrp="1"/>
          </p:cNvSpPr>
          <p:nvPr>
            <p:ph idx="1"/>
          </p:nvPr>
        </p:nvSpPr>
        <p:spPr>
          <a:xfrm>
            <a:off x="838199" y="1454727"/>
            <a:ext cx="5174673" cy="4932218"/>
          </a:xfrm>
        </p:spPr>
        <p:txBody>
          <a:bodyPr>
            <a:normAutofit fontScale="62500" lnSpcReduction="20000"/>
          </a:bodyPr>
          <a:lstStyle/>
          <a:p>
            <a:r>
              <a:rPr lang="en-CA" dirty="0" smtClean="0"/>
              <a:t>The state of </a:t>
            </a:r>
            <a:r>
              <a:rPr lang="en-CA" dirty="0" err="1" smtClean="0"/>
              <a:t>BroadcastReceiver</a:t>
            </a:r>
            <a:r>
              <a:rPr lang="en-CA" dirty="0" smtClean="0"/>
              <a:t> (running or not) affects the state of its containing processes, which in turn affects the likelihood of being killed by the system, example: when </a:t>
            </a:r>
            <a:r>
              <a:rPr lang="en-CA" dirty="0" err="1" smtClean="0"/>
              <a:t>onReceive</a:t>
            </a:r>
            <a:r>
              <a:rPr lang="en-CA" dirty="0" smtClean="0"/>
              <a:t>() is in progress, process is considered foreground by the system and unlikely to be killed. </a:t>
            </a:r>
          </a:p>
          <a:p>
            <a:r>
              <a:rPr lang="en-CA" dirty="0" smtClean="0"/>
              <a:t>However, once </a:t>
            </a:r>
            <a:r>
              <a:rPr lang="en-CA" dirty="0" err="1" smtClean="0"/>
              <a:t>onReceive</a:t>
            </a:r>
            <a:r>
              <a:rPr lang="en-CA" dirty="0" smtClean="0"/>
              <a:t>() returns, </a:t>
            </a:r>
            <a:r>
              <a:rPr lang="en-CA" dirty="0" err="1" smtClean="0"/>
              <a:t>BroadcastReceiver</a:t>
            </a:r>
            <a:r>
              <a:rPr lang="en-CA" dirty="0" smtClean="0"/>
              <a:t> is no longer active, and its host process loses importance to the system, especially in cases where the app is not used often, the system then considers the process low priority and kills it</a:t>
            </a:r>
          </a:p>
          <a:p>
            <a:r>
              <a:rPr lang="en-CA" dirty="0" smtClean="0"/>
              <a:t>For this reason, should not start long-running background threads from a broadcast receiver, because the system can kill it at any time after </a:t>
            </a:r>
            <a:r>
              <a:rPr lang="en-CA" dirty="0" err="1" smtClean="0"/>
              <a:t>onReceive</a:t>
            </a:r>
            <a:r>
              <a:rPr lang="en-CA" dirty="0" smtClean="0"/>
              <a:t>() returns. Instead, either use </a:t>
            </a:r>
            <a:r>
              <a:rPr lang="en-CA" dirty="0" err="1" smtClean="0"/>
              <a:t>goAsync</a:t>
            </a:r>
            <a:r>
              <a:rPr lang="en-CA" dirty="0" smtClean="0"/>
              <a:t>() or schedule a </a:t>
            </a:r>
            <a:r>
              <a:rPr lang="en-CA" dirty="0" err="1" smtClean="0"/>
              <a:t>JobService</a:t>
            </a:r>
            <a:r>
              <a:rPr lang="en-CA" dirty="0" smtClean="0"/>
              <a:t> from the receiver using </a:t>
            </a:r>
            <a:r>
              <a:rPr lang="en-CA" dirty="0" err="1" smtClean="0"/>
              <a:t>JobScheduler</a:t>
            </a:r>
            <a:r>
              <a:rPr lang="en-CA" dirty="0" smtClean="0"/>
              <a:t>, so the system knows the process continues to perform active work. </a:t>
            </a:r>
          </a:p>
          <a:p>
            <a:r>
              <a:rPr lang="en-CA" dirty="0" smtClean="0"/>
              <a:t>Example of </a:t>
            </a:r>
            <a:r>
              <a:rPr lang="en-CA" dirty="0" err="1" smtClean="0"/>
              <a:t>BroadcastReceiver</a:t>
            </a:r>
            <a:r>
              <a:rPr lang="en-CA" dirty="0" smtClean="0"/>
              <a:t> using </a:t>
            </a:r>
            <a:r>
              <a:rPr lang="en-CA" dirty="0" err="1" smtClean="0"/>
              <a:t>goAsync</a:t>
            </a:r>
            <a:r>
              <a:rPr lang="en-CA" dirty="0" smtClean="0"/>
              <a:t>() to indicate to the system it needs more time to finish after </a:t>
            </a:r>
            <a:r>
              <a:rPr lang="en-CA" dirty="0" err="1" smtClean="0"/>
              <a:t>onReceive</a:t>
            </a:r>
            <a:r>
              <a:rPr lang="en-CA" dirty="0" smtClean="0"/>
              <a:t>() completes.</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pic>
        <p:nvPicPr>
          <p:cNvPr id="5" name="Picture 4"/>
          <p:cNvPicPr>
            <a:picLocks noChangeAspect="1"/>
          </p:cNvPicPr>
          <p:nvPr/>
        </p:nvPicPr>
        <p:blipFill>
          <a:blip r:embed="rId3"/>
          <a:stretch>
            <a:fillRect/>
          </a:stretch>
        </p:blipFill>
        <p:spPr>
          <a:xfrm>
            <a:off x="6315075" y="1323975"/>
            <a:ext cx="5876925" cy="5534025"/>
          </a:xfrm>
          <a:prstGeom prst="rect">
            <a:avLst/>
          </a:prstGeom>
        </p:spPr>
      </p:pic>
    </p:spTree>
    <p:extLst>
      <p:ext uri="{BB962C8B-B14F-4D97-AF65-F5344CB8AC3E}">
        <p14:creationId xmlns:p14="http://schemas.microsoft.com/office/powerpoint/2010/main" val="383786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broadcasts</a:t>
            </a:r>
            <a:endParaRPr lang="en-CA" dirty="0"/>
          </a:p>
        </p:txBody>
      </p:sp>
      <p:sp>
        <p:nvSpPr>
          <p:cNvPr id="3" name="Content Placeholder 2"/>
          <p:cNvSpPr>
            <a:spLocks noGrp="1"/>
          </p:cNvSpPr>
          <p:nvPr>
            <p:ph idx="1"/>
          </p:nvPr>
        </p:nvSpPr>
        <p:spPr>
          <a:xfrm>
            <a:off x="838200" y="1825625"/>
            <a:ext cx="6463145" cy="4351338"/>
          </a:xfrm>
        </p:spPr>
        <p:txBody>
          <a:bodyPr>
            <a:normAutofit fontScale="70000" lnSpcReduction="20000"/>
          </a:bodyPr>
          <a:lstStyle/>
          <a:p>
            <a:r>
              <a:rPr lang="en-CA" dirty="0" smtClean="0"/>
              <a:t>Android provides three ways for apps to send broadcasts:</a:t>
            </a:r>
          </a:p>
          <a:p>
            <a:r>
              <a:rPr lang="en-CA" dirty="0" smtClean="0"/>
              <a:t>1) </a:t>
            </a:r>
            <a:r>
              <a:rPr lang="en-CA" dirty="0" err="1" smtClean="0"/>
              <a:t>sendOrderedBroadcast</a:t>
            </a:r>
            <a:r>
              <a:rPr lang="en-CA" dirty="0" smtClean="0"/>
              <a:t>(Intent, String) method sends broadcasts to one receiver at a time. Each receiver executes in turn, and propagates the result to the next receiver (or aborts the broadcast). The order is controlled by </a:t>
            </a:r>
            <a:r>
              <a:rPr lang="en-CA" dirty="0" err="1" smtClean="0"/>
              <a:t>android:priority</a:t>
            </a:r>
            <a:r>
              <a:rPr lang="en-CA" dirty="0" smtClean="0"/>
              <a:t> attribute of the receiver`s intent filter</a:t>
            </a:r>
          </a:p>
          <a:p>
            <a:r>
              <a:rPr lang="en-CA" dirty="0" smtClean="0"/>
              <a:t>2)  </a:t>
            </a:r>
            <a:r>
              <a:rPr lang="en-CA" dirty="0" err="1" smtClean="0"/>
              <a:t>sendBroadcast</a:t>
            </a:r>
            <a:r>
              <a:rPr lang="en-CA" dirty="0" smtClean="0"/>
              <a:t>(Intent) – send broadcast to all receivers in undefined order, otherwise known as a normal broadcast. More efficient than </a:t>
            </a:r>
            <a:r>
              <a:rPr lang="en-CA" dirty="0" err="1" smtClean="0"/>
              <a:t>sendOrderedBroadcast</a:t>
            </a:r>
            <a:r>
              <a:rPr lang="en-CA" dirty="0" smtClean="0"/>
              <a:t>(), but also means receivers cannot read results from other receivers or abort the broadcast</a:t>
            </a:r>
          </a:p>
          <a:p>
            <a:r>
              <a:rPr lang="en-CA" dirty="0" smtClean="0"/>
              <a:t>3) </a:t>
            </a:r>
            <a:r>
              <a:rPr lang="en-CA" dirty="0" err="1" smtClean="0"/>
              <a:t>LocalBroadcastManager.sendBroadcast</a:t>
            </a:r>
            <a:r>
              <a:rPr lang="en-CA" dirty="0" smtClean="0"/>
              <a:t> – send broadcasts to receivers that are in the same app as the sender. Use if you don’t need to send broadcasts to other apps, as it is more efficient (no IPC needed) and no security issues with other apps sending/receiving your broadcasts. </a:t>
            </a:r>
            <a:endParaRPr lang="en-CA" dirty="0"/>
          </a:p>
        </p:txBody>
      </p:sp>
      <p:sp>
        <p:nvSpPr>
          <p:cNvPr id="4" name="TextBox 3"/>
          <p:cNvSpPr txBox="1"/>
          <p:nvPr/>
        </p:nvSpPr>
        <p:spPr>
          <a:xfrm>
            <a:off x="0" y="6488668"/>
            <a:ext cx="8243454" cy="369332"/>
          </a:xfrm>
          <a:prstGeom prst="rect">
            <a:avLst/>
          </a:prstGeom>
          <a:noFill/>
        </p:spPr>
        <p:txBody>
          <a:bodyPr wrap="square" rtlCol="0">
            <a:spAutoFit/>
          </a:bodyPr>
          <a:lstStyle/>
          <a:p>
            <a:r>
              <a:rPr lang="en-CA" dirty="0" smtClean="0">
                <a:hlinkClick r:id="rId2"/>
              </a:rPr>
              <a:t>https://developer.android.com/guide/components/broadcasts</a:t>
            </a:r>
            <a:endParaRPr lang="en-CA" dirty="0"/>
          </a:p>
        </p:txBody>
      </p:sp>
      <p:pic>
        <p:nvPicPr>
          <p:cNvPr id="5" name="Picture 4"/>
          <p:cNvPicPr>
            <a:picLocks noChangeAspect="1"/>
          </p:cNvPicPr>
          <p:nvPr/>
        </p:nvPicPr>
        <p:blipFill>
          <a:blip r:embed="rId3"/>
          <a:stretch>
            <a:fillRect/>
          </a:stretch>
        </p:blipFill>
        <p:spPr>
          <a:xfrm>
            <a:off x="7583198" y="2002393"/>
            <a:ext cx="4505222" cy="796225"/>
          </a:xfrm>
          <a:prstGeom prst="rect">
            <a:avLst/>
          </a:prstGeom>
        </p:spPr>
      </p:pic>
      <p:sp>
        <p:nvSpPr>
          <p:cNvPr id="6" name="TextBox 5"/>
          <p:cNvSpPr txBox="1"/>
          <p:nvPr/>
        </p:nvSpPr>
        <p:spPr>
          <a:xfrm>
            <a:off x="7583198" y="3061855"/>
            <a:ext cx="4505222" cy="1754326"/>
          </a:xfrm>
          <a:prstGeom prst="rect">
            <a:avLst/>
          </a:prstGeom>
          <a:noFill/>
        </p:spPr>
        <p:txBody>
          <a:bodyPr wrap="square" rtlCol="0">
            <a:spAutoFit/>
          </a:bodyPr>
          <a:lstStyle/>
          <a:p>
            <a:r>
              <a:rPr lang="en-CA" dirty="0" smtClean="0"/>
              <a:t>Example: sending a broadcast by creating an intent and calling </a:t>
            </a:r>
            <a:r>
              <a:rPr lang="en-CA" dirty="0" err="1" smtClean="0"/>
              <a:t>sendBroadcast</a:t>
            </a:r>
            <a:r>
              <a:rPr lang="en-CA" dirty="0" smtClean="0"/>
              <a:t>(Intent). The broadcast message is wrapped in an intent object, whose action string must provide the app’s java package name syntax and uniquely identify the broadcast event.</a:t>
            </a:r>
            <a:endParaRPr lang="en-CA" dirty="0"/>
          </a:p>
        </p:txBody>
      </p:sp>
    </p:spTree>
    <p:extLst>
      <p:ext uri="{BB962C8B-B14F-4D97-AF65-F5344CB8AC3E}">
        <p14:creationId xmlns:p14="http://schemas.microsoft.com/office/powerpoint/2010/main" val="1091550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1197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Broadcasts</vt:lpstr>
      <vt:lpstr>Broadcasts overview</vt:lpstr>
      <vt:lpstr>System broadcasts</vt:lpstr>
      <vt:lpstr>Changes to system broadcasts</vt:lpstr>
      <vt:lpstr>Receiving broadcasts </vt:lpstr>
      <vt:lpstr>Receiving broadcasts through manifest-declared receivers</vt:lpstr>
      <vt:lpstr>Receive broadcasts through context-registered receivers</vt:lpstr>
      <vt:lpstr>Effects of BroadcastReceiver on process state</vt:lpstr>
      <vt:lpstr>Sending broadcasts</vt:lpstr>
      <vt:lpstr>Restricting broadcasts with permissions</vt:lpstr>
      <vt:lpstr>PowerPoint Presentation</vt:lpstr>
      <vt:lpstr>Security considerations and best practices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Broadcasts</dc:title>
  <dc:creator>Russell Butler</dc:creator>
  <cp:lastModifiedBy>Russell Butler</cp:lastModifiedBy>
  <cp:revision>9</cp:revision>
  <dcterms:created xsi:type="dcterms:W3CDTF">2019-07-30T12:43:28Z</dcterms:created>
  <dcterms:modified xsi:type="dcterms:W3CDTF">2019-07-30T16:40:50Z</dcterms:modified>
</cp:coreProperties>
</file>