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1"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5643AB-31A2-455F-9254-1470D78F2040}" type="datetimeFigureOut">
              <a:rPr lang="en-CA" smtClean="0"/>
              <a:t>2019-07-31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D7B746-C199-4F02-8009-1ACB001DC481}" type="slidenum">
              <a:rPr lang="en-CA" smtClean="0"/>
              <a:t>‹#›</a:t>
            </a:fld>
            <a:endParaRPr lang="en-CA"/>
          </a:p>
        </p:txBody>
      </p:sp>
    </p:spTree>
    <p:extLst>
      <p:ext uri="{BB962C8B-B14F-4D97-AF65-F5344CB8AC3E}">
        <p14:creationId xmlns:p14="http://schemas.microsoft.com/office/powerpoint/2010/main" val="286613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F4B0FE18-9536-4ED6-8F53-31F1730F4D88}" type="datetimeFigureOut">
              <a:rPr lang="en-CA" smtClean="0"/>
              <a:t>2019-07-31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6B4F6C7-DA00-4BF6-A42E-3AA02368D8DC}" type="slidenum">
              <a:rPr lang="en-CA" smtClean="0"/>
              <a:t>‹#›</a:t>
            </a:fld>
            <a:endParaRPr lang="en-CA"/>
          </a:p>
        </p:txBody>
      </p:sp>
    </p:spTree>
    <p:extLst>
      <p:ext uri="{BB962C8B-B14F-4D97-AF65-F5344CB8AC3E}">
        <p14:creationId xmlns:p14="http://schemas.microsoft.com/office/powerpoint/2010/main" val="601396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F4B0FE18-9536-4ED6-8F53-31F1730F4D88}" type="datetimeFigureOut">
              <a:rPr lang="en-CA" smtClean="0"/>
              <a:t>2019-07-31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6B4F6C7-DA00-4BF6-A42E-3AA02368D8DC}" type="slidenum">
              <a:rPr lang="en-CA" smtClean="0"/>
              <a:t>‹#›</a:t>
            </a:fld>
            <a:endParaRPr lang="en-CA"/>
          </a:p>
        </p:txBody>
      </p:sp>
    </p:spTree>
    <p:extLst>
      <p:ext uri="{BB962C8B-B14F-4D97-AF65-F5344CB8AC3E}">
        <p14:creationId xmlns:p14="http://schemas.microsoft.com/office/powerpoint/2010/main" val="730391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F4B0FE18-9536-4ED6-8F53-31F1730F4D88}" type="datetimeFigureOut">
              <a:rPr lang="en-CA" smtClean="0"/>
              <a:t>2019-07-31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6B4F6C7-DA00-4BF6-A42E-3AA02368D8DC}" type="slidenum">
              <a:rPr lang="en-CA" smtClean="0"/>
              <a:t>‹#›</a:t>
            </a:fld>
            <a:endParaRPr lang="en-CA"/>
          </a:p>
        </p:txBody>
      </p:sp>
    </p:spTree>
    <p:extLst>
      <p:ext uri="{BB962C8B-B14F-4D97-AF65-F5344CB8AC3E}">
        <p14:creationId xmlns:p14="http://schemas.microsoft.com/office/powerpoint/2010/main" val="3778343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F4B0FE18-9536-4ED6-8F53-31F1730F4D88}" type="datetimeFigureOut">
              <a:rPr lang="en-CA" smtClean="0"/>
              <a:t>2019-07-31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6B4F6C7-DA00-4BF6-A42E-3AA02368D8DC}" type="slidenum">
              <a:rPr lang="en-CA" smtClean="0"/>
              <a:t>‹#›</a:t>
            </a:fld>
            <a:endParaRPr lang="en-CA"/>
          </a:p>
        </p:txBody>
      </p:sp>
    </p:spTree>
    <p:extLst>
      <p:ext uri="{BB962C8B-B14F-4D97-AF65-F5344CB8AC3E}">
        <p14:creationId xmlns:p14="http://schemas.microsoft.com/office/powerpoint/2010/main" val="2626873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4B0FE18-9536-4ED6-8F53-31F1730F4D88}" type="datetimeFigureOut">
              <a:rPr lang="en-CA" smtClean="0"/>
              <a:t>2019-07-31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6B4F6C7-DA00-4BF6-A42E-3AA02368D8DC}" type="slidenum">
              <a:rPr lang="en-CA" smtClean="0"/>
              <a:t>‹#›</a:t>
            </a:fld>
            <a:endParaRPr lang="en-CA"/>
          </a:p>
        </p:txBody>
      </p:sp>
    </p:spTree>
    <p:extLst>
      <p:ext uri="{BB962C8B-B14F-4D97-AF65-F5344CB8AC3E}">
        <p14:creationId xmlns:p14="http://schemas.microsoft.com/office/powerpoint/2010/main" val="4039411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F4B0FE18-9536-4ED6-8F53-31F1730F4D88}" type="datetimeFigureOut">
              <a:rPr lang="en-CA" smtClean="0"/>
              <a:t>2019-07-31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6B4F6C7-DA00-4BF6-A42E-3AA02368D8DC}" type="slidenum">
              <a:rPr lang="en-CA" smtClean="0"/>
              <a:t>‹#›</a:t>
            </a:fld>
            <a:endParaRPr lang="en-CA"/>
          </a:p>
        </p:txBody>
      </p:sp>
    </p:spTree>
    <p:extLst>
      <p:ext uri="{BB962C8B-B14F-4D97-AF65-F5344CB8AC3E}">
        <p14:creationId xmlns:p14="http://schemas.microsoft.com/office/powerpoint/2010/main" val="1545551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F4B0FE18-9536-4ED6-8F53-31F1730F4D88}" type="datetimeFigureOut">
              <a:rPr lang="en-CA" smtClean="0"/>
              <a:t>2019-07-31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26B4F6C7-DA00-4BF6-A42E-3AA02368D8DC}" type="slidenum">
              <a:rPr lang="en-CA" smtClean="0"/>
              <a:t>‹#›</a:t>
            </a:fld>
            <a:endParaRPr lang="en-CA"/>
          </a:p>
        </p:txBody>
      </p:sp>
    </p:spTree>
    <p:extLst>
      <p:ext uri="{BB962C8B-B14F-4D97-AF65-F5344CB8AC3E}">
        <p14:creationId xmlns:p14="http://schemas.microsoft.com/office/powerpoint/2010/main" val="3595173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F4B0FE18-9536-4ED6-8F53-31F1730F4D88}" type="datetimeFigureOut">
              <a:rPr lang="en-CA" smtClean="0"/>
              <a:t>2019-07-31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26B4F6C7-DA00-4BF6-A42E-3AA02368D8DC}" type="slidenum">
              <a:rPr lang="en-CA" smtClean="0"/>
              <a:t>‹#›</a:t>
            </a:fld>
            <a:endParaRPr lang="en-CA"/>
          </a:p>
        </p:txBody>
      </p:sp>
    </p:spTree>
    <p:extLst>
      <p:ext uri="{BB962C8B-B14F-4D97-AF65-F5344CB8AC3E}">
        <p14:creationId xmlns:p14="http://schemas.microsoft.com/office/powerpoint/2010/main" val="1211804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B0FE18-9536-4ED6-8F53-31F1730F4D88}" type="datetimeFigureOut">
              <a:rPr lang="en-CA" smtClean="0"/>
              <a:t>2019-07-31</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26B4F6C7-DA00-4BF6-A42E-3AA02368D8DC}" type="slidenum">
              <a:rPr lang="en-CA" smtClean="0"/>
              <a:t>‹#›</a:t>
            </a:fld>
            <a:endParaRPr lang="en-CA"/>
          </a:p>
        </p:txBody>
      </p:sp>
    </p:spTree>
    <p:extLst>
      <p:ext uri="{BB962C8B-B14F-4D97-AF65-F5344CB8AC3E}">
        <p14:creationId xmlns:p14="http://schemas.microsoft.com/office/powerpoint/2010/main" val="1706503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4B0FE18-9536-4ED6-8F53-31F1730F4D88}" type="datetimeFigureOut">
              <a:rPr lang="en-CA" smtClean="0"/>
              <a:t>2019-07-31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6B4F6C7-DA00-4BF6-A42E-3AA02368D8DC}" type="slidenum">
              <a:rPr lang="en-CA" smtClean="0"/>
              <a:t>‹#›</a:t>
            </a:fld>
            <a:endParaRPr lang="en-CA"/>
          </a:p>
        </p:txBody>
      </p:sp>
    </p:spTree>
    <p:extLst>
      <p:ext uri="{BB962C8B-B14F-4D97-AF65-F5344CB8AC3E}">
        <p14:creationId xmlns:p14="http://schemas.microsoft.com/office/powerpoint/2010/main" val="3239404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4B0FE18-9536-4ED6-8F53-31F1730F4D88}" type="datetimeFigureOut">
              <a:rPr lang="en-CA" smtClean="0"/>
              <a:t>2019-07-31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6B4F6C7-DA00-4BF6-A42E-3AA02368D8DC}" type="slidenum">
              <a:rPr lang="en-CA" smtClean="0"/>
              <a:t>‹#›</a:t>
            </a:fld>
            <a:endParaRPr lang="en-CA"/>
          </a:p>
        </p:txBody>
      </p:sp>
    </p:spTree>
    <p:extLst>
      <p:ext uri="{BB962C8B-B14F-4D97-AF65-F5344CB8AC3E}">
        <p14:creationId xmlns:p14="http://schemas.microsoft.com/office/powerpoint/2010/main" val="1410207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B0FE18-9536-4ED6-8F53-31F1730F4D88}" type="datetimeFigureOut">
              <a:rPr lang="en-CA" smtClean="0"/>
              <a:t>2019-07-31</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B4F6C7-DA00-4BF6-A42E-3AA02368D8DC}" type="slidenum">
              <a:rPr lang="en-CA" smtClean="0"/>
              <a:t>‹#›</a:t>
            </a:fld>
            <a:endParaRPr lang="en-CA"/>
          </a:p>
        </p:txBody>
      </p:sp>
    </p:spTree>
    <p:extLst>
      <p:ext uri="{BB962C8B-B14F-4D97-AF65-F5344CB8AC3E}">
        <p14:creationId xmlns:p14="http://schemas.microsoft.com/office/powerpoint/2010/main" val="16404181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eveloper.android.com/training/data-storage/file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eveloper.android.com/training/data-storage/file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eveloper.android.com/training/data-storage/file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eveloper.android.com/training/data-storage/files"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developer.android.com/training/data-storage/file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developer.android.com/training/data-storage/file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developer.android.com/training/data-storage/file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developer.android.com/training/data-storage/file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developer.android.com/training/data-storage/shared-preference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developer.android.com/training/data-storage/shared-preferenc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developer.android.com/training/data-storage/shared-preferences"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developer.android.com/training/sharing/send"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developer.android.com/training/sharing/send" TargetMode="External"/><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developer.android.com/training/sharing/send"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developer.android.com/training/sharing/send"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developer.android.com/training/sharing/receive"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developer.android.com/training/sharing/receive" TargetMode="Externa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developer.android.com/training/sharing/shareaction"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developer.android.com/training/sharing/shareaction" TargetMode="Externa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hyperlink" Target="https://developer.android.com/guide/topics/data/data-storage"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developer.android.com/training/secure-file-sharing"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developer.android.com/training/secure-file-sharing/setup-sharing"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developer.android.com/training/secure-file-sharing/setup-sharing" TargetMode="Externa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2" Type="http://schemas.openxmlformats.org/officeDocument/2006/relationships/hyperlink" Target="https://developer.android.com/training/secure-file-sharing/share-file"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developer.android.com/training/secure-file-sharing/share-file"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developer.android.com/training/secure-file-sharing/share-file"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developer.android.com/training/secure-file-sharing/share-file"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developer.android.com/training/secure-file-sharing/share-fil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eveloper.android.com/guide/topics/data/data-storag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eveloper.android.com/guide/topics/data/data-storag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eveloper.android.com/guide/topics/data/data-storag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eveloper.android.com/guide/topics/data/data-storag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eveloper.android.com/training/data-storage/file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eveloper.android.com/training/data-storage/files"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Data and Files</a:t>
            </a:r>
            <a:endParaRPr lang="en-CA" dirty="0"/>
          </a:p>
        </p:txBody>
      </p:sp>
      <p:sp>
        <p:nvSpPr>
          <p:cNvPr id="3" name="Subtitle 2"/>
          <p:cNvSpPr>
            <a:spLocks noGrp="1"/>
          </p:cNvSpPr>
          <p:nvPr>
            <p:ph type="subTitle" idx="1"/>
          </p:nvPr>
        </p:nvSpPr>
        <p:spPr/>
        <p:txBody>
          <a:bodyPr/>
          <a:lstStyle/>
          <a:p>
            <a:endParaRPr lang="en-CA"/>
          </a:p>
        </p:txBody>
      </p:sp>
    </p:spTree>
    <p:extLst>
      <p:ext uri="{BB962C8B-B14F-4D97-AF65-F5344CB8AC3E}">
        <p14:creationId xmlns:p14="http://schemas.microsoft.com/office/powerpoint/2010/main" val="785981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Write a cache file </a:t>
            </a:r>
            <a:endParaRPr lang="en-CA" dirty="0"/>
          </a:p>
        </p:txBody>
      </p:sp>
      <p:sp>
        <p:nvSpPr>
          <p:cNvPr id="3" name="Content Placeholder 2"/>
          <p:cNvSpPr>
            <a:spLocks noGrp="1"/>
          </p:cNvSpPr>
          <p:nvPr>
            <p:ph idx="1"/>
          </p:nvPr>
        </p:nvSpPr>
        <p:spPr>
          <a:xfrm>
            <a:off x="838200" y="1825626"/>
            <a:ext cx="11049000" cy="1970520"/>
          </a:xfrm>
        </p:spPr>
        <p:txBody>
          <a:bodyPr>
            <a:normAutofit fontScale="85000" lnSpcReduction="10000"/>
          </a:bodyPr>
          <a:lstStyle/>
          <a:p>
            <a:r>
              <a:rPr lang="en-CA" dirty="0" smtClean="0"/>
              <a:t>Use </a:t>
            </a:r>
            <a:r>
              <a:rPr lang="en-CA" dirty="0" err="1" smtClean="0"/>
              <a:t>createTempFile</a:t>
            </a:r>
            <a:r>
              <a:rPr lang="en-CA" dirty="0" smtClean="0"/>
              <a:t>() to cache files </a:t>
            </a:r>
          </a:p>
          <a:p>
            <a:r>
              <a:rPr lang="en-CA" dirty="0" smtClean="0"/>
              <a:t>Files created with </a:t>
            </a:r>
            <a:r>
              <a:rPr lang="en-CA" dirty="0" err="1" smtClean="0"/>
              <a:t>createTempFile</a:t>
            </a:r>
            <a:r>
              <a:rPr lang="en-CA" dirty="0" smtClean="0"/>
              <a:t>() are placed in a cache directory private to your app</a:t>
            </a:r>
          </a:p>
          <a:p>
            <a:r>
              <a:rPr lang="en-CA" dirty="0" smtClean="0"/>
              <a:t>You should regularly delete the cache files you no longer need</a:t>
            </a:r>
          </a:p>
          <a:p>
            <a:r>
              <a:rPr lang="en-CA" dirty="0" smtClean="0"/>
              <a:t>Caution – if system runs low on storage, may delete cache files without warning, so be sure to check for existence of files before reading them</a:t>
            </a:r>
            <a:endParaRPr lang="en-CA" dirty="0"/>
          </a:p>
        </p:txBody>
      </p:sp>
      <p:sp>
        <p:nvSpPr>
          <p:cNvPr id="4" name="Rectangle 3"/>
          <p:cNvSpPr/>
          <p:nvPr/>
        </p:nvSpPr>
        <p:spPr>
          <a:xfrm>
            <a:off x="0" y="6488668"/>
            <a:ext cx="5632824" cy="369332"/>
          </a:xfrm>
          <a:prstGeom prst="rect">
            <a:avLst/>
          </a:prstGeom>
        </p:spPr>
        <p:txBody>
          <a:bodyPr wrap="none">
            <a:spAutoFit/>
          </a:bodyPr>
          <a:lstStyle/>
          <a:p>
            <a:r>
              <a:rPr lang="en-CA" dirty="0" smtClean="0">
                <a:hlinkClick r:id="rId2"/>
              </a:rPr>
              <a:t>https://developer.android.com/training/data-storage/files</a:t>
            </a:r>
            <a:endParaRPr lang="en-CA" dirty="0"/>
          </a:p>
        </p:txBody>
      </p:sp>
      <p:pic>
        <p:nvPicPr>
          <p:cNvPr id="5" name="Picture 4"/>
          <p:cNvPicPr>
            <a:picLocks noChangeAspect="1"/>
          </p:cNvPicPr>
          <p:nvPr/>
        </p:nvPicPr>
        <p:blipFill>
          <a:blip r:embed="rId3"/>
          <a:stretch>
            <a:fillRect/>
          </a:stretch>
        </p:blipFill>
        <p:spPr>
          <a:xfrm>
            <a:off x="1726189" y="3931084"/>
            <a:ext cx="7699533" cy="2557584"/>
          </a:xfrm>
          <a:prstGeom prst="rect">
            <a:avLst/>
          </a:prstGeom>
        </p:spPr>
      </p:pic>
      <p:sp>
        <p:nvSpPr>
          <p:cNvPr id="6" name="TextBox 5"/>
          <p:cNvSpPr txBox="1"/>
          <p:nvPr/>
        </p:nvSpPr>
        <p:spPr>
          <a:xfrm>
            <a:off x="9425722" y="3931084"/>
            <a:ext cx="2766278" cy="1200329"/>
          </a:xfrm>
          <a:prstGeom prst="rect">
            <a:avLst/>
          </a:prstGeom>
          <a:noFill/>
        </p:spPr>
        <p:txBody>
          <a:bodyPr wrap="square" rtlCol="0">
            <a:spAutoFit/>
          </a:bodyPr>
          <a:lstStyle/>
          <a:p>
            <a:r>
              <a:rPr lang="en-CA" dirty="0" smtClean="0"/>
              <a:t>Example: extract a file name from a URL and create a file with that name in your app’s internal cache</a:t>
            </a:r>
          </a:p>
        </p:txBody>
      </p:sp>
    </p:spTree>
    <p:extLst>
      <p:ext uri="{BB962C8B-B14F-4D97-AF65-F5344CB8AC3E}">
        <p14:creationId xmlns:p14="http://schemas.microsoft.com/office/powerpoint/2010/main" val="3763950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Open an existing file or directory</a:t>
            </a:r>
            <a:endParaRPr lang="en-CA" dirty="0"/>
          </a:p>
        </p:txBody>
      </p:sp>
      <p:sp>
        <p:nvSpPr>
          <p:cNvPr id="3" name="Content Placeholder 2"/>
          <p:cNvSpPr>
            <a:spLocks noGrp="1"/>
          </p:cNvSpPr>
          <p:nvPr>
            <p:ph idx="1"/>
          </p:nvPr>
        </p:nvSpPr>
        <p:spPr/>
        <p:txBody>
          <a:bodyPr>
            <a:normAutofit fontScale="92500" lnSpcReduction="10000"/>
          </a:bodyPr>
          <a:lstStyle/>
          <a:p>
            <a:r>
              <a:rPr lang="en-CA" dirty="0" smtClean="0"/>
              <a:t>Call </a:t>
            </a:r>
            <a:r>
              <a:rPr lang="en-CA" dirty="0" err="1" smtClean="0"/>
              <a:t>openFileInput</a:t>
            </a:r>
            <a:r>
              <a:rPr lang="en-CA" dirty="0" smtClean="0"/>
              <a:t>(name) to read an existing file</a:t>
            </a:r>
          </a:p>
          <a:p>
            <a:r>
              <a:rPr lang="en-CA" dirty="0" smtClean="0"/>
              <a:t>Get an array of all your app’s file names by calling </a:t>
            </a:r>
            <a:r>
              <a:rPr lang="en-CA" dirty="0" err="1" smtClean="0"/>
              <a:t>fileList</a:t>
            </a:r>
            <a:r>
              <a:rPr lang="en-CA" dirty="0" smtClean="0"/>
              <a:t>()</a:t>
            </a:r>
          </a:p>
          <a:p>
            <a:r>
              <a:rPr lang="fr-CA" dirty="0" smtClean="0"/>
              <a:t>Open a directory </a:t>
            </a:r>
            <a:r>
              <a:rPr lang="fr-CA" dirty="0" err="1" smtClean="0"/>
              <a:t>with</a:t>
            </a:r>
            <a:r>
              <a:rPr lang="fr-CA" dirty="0" smtClean="0"/>
              <a:t> one of the </a:t>
            </a:r>
            <a:r>
              <a:rPr lang="fr-CA" dirty="0" err="1" smtClean="0"/>
              <a:t>following</a:t>
            </a:r>
            <a:r>
              <a:rPr lang="en-CA" dirty="0" smtClean="0"/>
              <a:t> methods:</a:t>
            </a:r>
          </a:p>
          <a:p>
            <a:pPr lvl="1"/>
            <a:r>
              <a:rPr lang="en-CA" dirty="0" err="1" smtClean="0"/>
              <a:t>getFilesDir</a:t>
            </a:r>
            <a:r>
              <a:rPr lang="en-CA" dirty="0" smtClean="0"/>
              <a:t>() – returns a File representing the directory on the file system that’s uniquely associated with your app</a:t>
            </a:r>
          </a:p>
          <a:p>
            <a:pPr lvl="1"/>
            <a:r>
              <a:rPr lang="en-CA" dirty="0" err="1" smtClean="0"/>
              <a:t>getDir</a:t>
            </a:r>
            <a:r>
              <a:rPr lang="en-CA" dirty="0" smtClean="0"/>
              <a:t>(</a:t>
            </a:r>
            <a:r>
              <a:rPr lang="en-CA" dirty="0" err="1" smtClean="0"/>
              <a:t>name,mode</a:t>
            </a:r>
            <a:r>
              <a:rPr lang="en-CA" dirty="0" smtClean="0"/>
              <a:t>) – create new or open existing directory within your app’s unique file system directory, the new directory appears inside the directory provided by </a:t>
            </a:r>
            <a:r>
              <a:rPr lang="en-CA" dirty="0" err="1" smtClean="0"/>
              <a:t>getFilesDir</a:t>
            </a:r>
            <a:r>
              <a:rPr lang="en-CA" dirty="0" smtClean="0"/>
              <a:t>()</a:t>
            </a:r>
          </a:p>
          <a:p>
            <a:pPr lvl="1"/>
            <a:r>
              <a:rPr lang="en-CA" dirty="0" err="1" smtClean="0"/>
              <a:t>getCacheDir</a:t>
            </a:r>
            <a:r>
              <a:rPr lang="en-CA" dirty="0" smtClean="0"/>
              <a:t>() – returns a File representing cache directory on the file system uniquely associated to your app</a:t>
            </a:r>
          </a:p>
          <a:p>
            <a:r>
              <a:rPr lang="en-CA" dirty="0" smtClean="0"/>
              <a:t>To create a new file in one of the above directories, use File() constructor and pass the File object provided by one of the above methods, example:</a:t>
            </a:r>
            <a:endParaRPr lang="en-CA" dirty="0"/>
          </a:p>
        </p:txBody>
      </p:sp>
      <p:sp>
        <p:nvSpPr>
          <p:cNvPr id="4" name="Rectangle 3"/>
          <p:cNvSpPr/>
          <p:nvPr/>
        </p:nvSpPr>
        <p:spPr>
          <a:xfrm>
            <a:off x="0" y="6488668"/>
            <a:ext cx="5632824" cy="369332"/>
          </a:xfrm>
          <a:prstGeom prst="rect">
            <a:avLst/>
          </a:prstGeom>
        </p:spPr>
        <p:txBody>
          <a:bodyPr wrap="none">
            <a:spAutoFit/>
          </a:bodyPr>
          <a:lstStyle/>
          <a:p>
            <a:r>
              <a:rPr lang="en-CA" dirty="0" smtClean="0">
                <a:hlinkClick r:id="rId2"/>
              </a:rPr>
              <a:t>https://developer.android.com/training/data-storage/files</a:t>
            </a:r>
            <a:endParaRPr lang="en-CA" dirty="0"/>
          </a:p>
        </p:txBody>
      </p:sp>
      <p:pic>
        <p:nvPicPr>
          <p:cNvPr id="5" name="Picture 4"/>
          <p:cNvPicPr>
            <a:picLocks noChangeAspect="1"/>
          </p:cNvPicPr>
          <p:nvPr/>
        </p:nvPicPr>
        <p:blipFill>
          <a:blip r:embed="rId3"/>
          <a:stretch>
            <a:fillRect/>
          </a:stretch>
        </p:blipFill>
        <p:spPr>
          <a:xfrm>
            <a:off x="6400800" y="5875854"/>
            <a:ext cx="5144528" cy="797480"/>
          </a:xfrm>
          <a:prstGeom prst="rect">
            <a:avLst/>
          </a:prstGeom>
        </p:spPr>
      </p:pic>
    </p:spTree>
    <p:extLst>
      <p:ext uri="{BB962C8B-B14F-4D97-AF65-F5344CB8AC3E}">
        <p14:creationId xmlns:p14="http://schemas.microsoft.com/office/powerpoint/2010/main" val="715760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Save a file on </a:t>
            </a:r>
            <a:r>
              <a:rPr lang="en-CA" smtClean="0"/>
              <a:t>external storage</a:t>
            </a:r>
            <a:endParaRPr lang="en-CA"/>
          </a:p>
        </p:txBody>
      </p:sp>
      <p:sp>
        <p:nvSpPr>
          <p:cNvPr id="3" name="Content Placeholder 2"/>
          <p:cNvSpPr>
            <a:spLocks noGrp="1"/>
          </p:cNvSpPr>
          <p:nvPr>
            <p:ph idx="1"/>
          </p:nvPr>
        </p:nvSpPr>
        <p:spPr/>
        <p:txBody>
          <a:bodyPr/>
          <a:lstStyle/>
          <a:p>
            <a:r>
              <a:rPr lang="en-CA" dirty="0" smtClean="0"/>
              <a:t>Save files on external storage when you want the data to be accessible to other apps or a computer</a:t>
            </a:r>
          </a:p>
          <a:p>
            <a:r>
              <a:rPr lang="en-CA" dirty="0" smtClean="0"/>
              <a:t>Request storage permissions and verify storage is available</a:t>
            </a:r>
          </a:p>
          <a:p>
            <a:r>
              <a:rPr lang="en-CA" dirty="0" smtClean="0"/>
              <a:t>Can save two different types of files:</a:t>
            </a:r>
          </a:p>
          <a:p>
            <a:pPr lvl="1"/>
            <a:r>
              <a:rPr lang="en-CA" b="1" dirty="0" smtClean="0"/>
              <a:t>Public files </a:t>
            </a:r>
            <a:r>
              <a:rPr lang="en-CA" dirty="0" smtClean="0"/>
              <a:t>– files freely available to other apps and user. </a:t>
            </a:r>
            <a:r>
              <a:rPr lang="en-CA" dirty="0" smtClean="0"/>
              <a:t>Public files remain when user uninstalls app, example: photos, downloaded files</a:t>
            </a:r>
          </a:p>
          <a:p>
            <a:pPr lvl="1"/>
            <a:r>
              <a:rPr lang="en-CA" b="1" dirty="0" smtClean="0"/>
              <a:t>Private files </a:t>
            </a:r>
            <a:r>
              <a:rPr lang="en-CA" dirty="0" smtClean="0"/>
              <a:t>– files belonging only to your app, deleted when user uninstalls your app. Technically available to other apps/user because they exist on external storage, but serve no purpose beyond your app</a:t>
            </a:r>
          </a:p>
          <a:p>
            <a:endParaRPr lang="en-CA" dirty="0"/>
          </a:p>
        </p:txBody>
      </p:sp>
      <p:sp>
        <p:nvSpPr>
          <p:cNvPr id="4" name="Rectangle 3"/>
          <p:cNvSpPr/>
          <p:nvPr/>
        </p:nvSpPr>
        <p:spPr>
          <a:xfrm>
            <a:off x="0" y="6488668"/>
            <a:ext cx="5632824" cy="369332"/>
          </a:xfrm>
          <a:prstGeom prst="rect">
            <a:avLst/>
          </a:prstGeom>
        </p:spPr>
        <p:txBody>
          <a:bodyPr wrap="none">
            <a:spAutoFit/>
          </a:bodyPr>
          <a:lstStyle/>
          <a:p>
            <a:r>
              <a:rPr lang="en-CA" dirty="0" smtClean="0">
                <a:hlinkClick r:id="rId2"/>
              </a:rPr>
              <a:t>https://developer.android.com/training/data-storage/files</a:t>
            </a:r>
            <a:endParaRPr lang="en-CA" dirty="0"/>
          </a:p>
        </p:txBody>
      </p:sp>
    </p:spTree>
    <p:extLst>
      <p:ext uri="{BB962C8B-B14F-4D97-AF65-F5344CB8AC3E}">
        <p14:creationId xmlns:p14="http://schemas.microsoft.com/office/powerpoint/2010/main" val="727612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External storage permissions</a:t>
            </a:r>
            <a:endParaRPr lang="en-CA" dirty="0"/>
          </a:p>
        </p:txBody>
      </p:sp>
      <p:sp>
        <p:nvSpPr>
          <p:cNvPr id="3" name="Content Placeholder 2"/>
          <p:cNvSpPr>
            <a:spLocks noGrp="1"/>
          </p:cNvSpPr>
          <p:nvPr>
            <p:ph idx="1"/>
          </p:nvPr>
        </p:nvSpPr>
        <p:spPr>
          <a:xfrm>
            <a:off x="838201" y="1825625"/>
            <a:ext cx="5429250" cy="4351338"/>
          </a:xfrm>
        </p:spPr>
        <p:txBody>
          <a:bodyPr>
            <a:normAutofit fontScale="92500"/>
          </a:bodyPr>
          <a:lstStyle/>
          <a:p>
            <a:r>
              <a:rPr lang="en-CA" dirty="0" smtClean="0"/>
              <a:t>Request external storage permissions – request to WRITE_EXTERNAL_STORAGE permission in manifest (this implicitly gives READ_EXTERNAL_STORAGE as well, however, the inverse is not true)</a:t>
            </a:r>
          </a:p>
          <a:p>
            <a:r>
              <a:rPr lang="en-CA" dirty="0" smtClean="0"/>
              <a:t>If writing to private external storage (specific to your app, accessed using </a:t>
            </a:r>
            <a:r>
              <a:rPr lang="en-CA" dirty="0" err="1" smtClean="0"/>
              <a:t>getExternalFilesDir</a:t>
            </a:r>
            <a:r>
              <a:rPr lang="en-CA" dirty="0" smtClean="0"/>
              <a:t>()), you don’t need to request permissions after API 18</a:t>
            </a:r>
            <a:endParaRPr lang="en-CA" dirty="0" smtClean="0"/>
          </a:p>
          <a:p>
            <a:endParaRPr lang="en-CA" dirty="0" smtClean="0"/>
          </a:p>
          <a:p>
            <a:endParaRPr lang="en-CA" dirty="0"/>
          </a:p>
        </p:txBody>
      </p:sp>
      <p:sp>
        <p:nvSpPr>
          <p:cNvPr id="4" name="Rectangle 3"/>
          <p:cNvSpPr/>
          <p:nvPr/>
        </p:nvSpPr>
        <p:spPr>
          <a:xfrm>
            <a:off x="0" y="6488668"/>
            <a:ext cx="5632824" cy="369332"/>
          </a:xfrm>
          <a:prstGeom prst="rect">
            <a:avLst/>
          </a:prstGeom>
        </p:spPr>
        <p:txBody>
          <a:bodyPr wrap="none">
            <a:spAutoFit/>
          </a:bodyPr>
          <a:lstStyle/>
          <a:p>
            <a:r>
              <a:rPr lang="en-CA" dirty="0" smtClean="0">
                <a:hlinkClick r:id="rId2"/>
              </a:rPr>
              <a:t>https://developer.android.com/training/data-storage/files</a:t>
            </a:r>
            <a:endParaRPr lang="en-CA" dirty="0"/>
          </a:p>
        </p:txBody>
      </p:sp>
      <p:pic>
        <p:nvPicPr>
          <p:cNvPr id="5" name="Picture 4"/>
          <p:cNvPicPr>
            <a:picLocks noChangeAspect="1"/>
          </p:cNvPicPr>
          <p:nvPr/>
        </p:nvPicPr>
        <p:blipFill>
          <a:blip r:embed="rId3"/>
          <a:stretch>
            <a:fillRect/>
          </a:stretch>
        </p:blipFill>
        <p:spPr>
          <a:xfrm>
            <a:off x="6267450" y="1825625"/>
            <a:ext cx="5924550" cy="771525"/>
          </a:xfrm>
          <a:prstGeom prst="rect">
            <a:avLst/>
          </a:prstGeom>
        </p:spPr>
      </p:pic>
      <p:pic>
        <p:nvPicPr>
          <p:cNvPr id="6" name="Picture 5"/>
          <p:cNvPicPr>
            <a:picLocks noChangeAspect="1"/>
          </p:cNvPicPr>
          <p:nvPr/>
        </p:nvPicPr>
        <p:blipFill>
          <a:blip r:embed="rId4"/>
          <a:stretch>
            <a:fillRect/>
          </a:stretch>
        </p:blipFill>
        <p:spPr>
          <a:xfrm>
            <a:off x="6486525" y="2994819"/>
            <a:ext cx="5705475" cy="971550"/>
          </a:xfrm>
          <a:prstGeom prst="rect">
            <a:avLst/>
          </a:prstGeom>
        </p:spPr>
      </p:pic>
    </p:spTree>
    <p:extLst>
      <p:ext uri="{BB962C8B-B14F-4D97-AF65-F5344CB8AC3E}">
        <p14:creationId xmlns:p14="http://schemas.microsoft.com/office/powerpoint/2010/main" val="3841841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Verify external storage is available</a:t>
            </a:r>
            <a:endParaRPr lang="en-CA" dirty="0"/>
          </a:p>
        </p:txBody>
      </p:sp>
      <p:sp>
        <p:nvSpPr>
          <p:cNvPr id="3" name="Content Placeholder 2"/>
          <p:cNvSpPr>
            <a:spLocks noGrp="1"/>
          </p:cNvSpPr>
          <p:nvPr>
            <p:ph idx="1"/>
          </p:nvPr>
        </p:nvSpPr>
        <p:spPr>
          <a:xfrm>
            <a:off x="838200" y="1825625"/>
            <a:ext cx="6213764" cy="4351338"/>
          </a:xfrm>
        </p:spPr>
        <p:txBody>
          <a:bodyPr>
            <a:normAutofit lnSpcReduction="10000"/>
          </a:bodyPr>
          <a:lstStyle/>
          <a:p>
            <a:r>
              <a:rPr lang="en-CA" dirty="0" smtClean="0"/>
              <a:t>In some cases external storage will be unavailable (user has mounted device to PC, or removed SD card), so you should always verify the volume is available before accessing</a:t>
            </a:r>
          </a:p>
          <a:p>
            <a:r>
              <a:rPr lang="en-CA" dirty="0" smtClean="0"/>
              <a:t>Query external storage using </a:t>
            </a:r>
            <a:r>
              <a:rPr lang="en-CA" dirty="0" err="1" smtClean="0"/>
              <a:t>getExternalStorageState</a:t>
            </a:r>
            <a:r>
              <a:rPr lang="en-CA" dirty="0" smtClean="0"/>
              <a:t>(), if return is MEDIA_MOUNTED, can read and write files. If returns MEDIA_MOUNTED_READ_ONLY, can only read files</a:t>
            </a:r>
          </a:p>
          <a:p>
            <a:endParaRPr lang="en-CA" dirty="0"/>
          </a:p>
        </p:txBody>
      </p:sp>
      <p:sp>
        <p:nvSpPr>
          <p:cNvPr id="4" name="Rectangle 3"/>
          <p:cNvSpPr/>
          <p:nvPr/>
        </p:nvSpPr>
        <p:spPr>
          <a:xfrm>
            <a:off x="0" y="6488668"/>
            <a:ext cx="5632824" cy="369332"/>
          </a:xfrm>
          <a:prstGeom prst="rect">
            <a:avLst/>
          </a:prstGeom>
        </p:spPr>
        <p:txBody>
          <a:bodyPr wrap="none">
            <a:spAutoFit/>
          </a:bodyPr>
          <a:lstStyle/>
          <a:p>
            <a:r>
              <a:rPr lang="en-CA" dirty="0" smtClean="0">
                <a:hlinkClick r:id="rId2"/>
              </a:rPr>
              <a:t>https://developer.android.com/training/data-storage/files</a:t>
            </a:r>
            <a:endParaRPr lang="en-CA" dirty="0"/>
          </a:p>
        </p:txBody>
      </p:sp>
      <p:pic>
        <p:nvPicPr>
          <p:cNvPr id="5" name="Picture 4"/>
          <p:cNvPicPr>
            <a:picLocks noChangeAspect="1"/>
          </p:cNvPicPr>
          <p:nvPr/>
        </p:nvPicPr>
        <p:blipFill>
          <a:blip r:embed="rId3"/>
          <a:stretch>
            <a:fillRect/>
          </a:stretch>
        </p:blipFill>
        <p:spPr>
          <a:xfrm>
            <a:off x="7296150" y="1523134"/>
            <a:ext cx="4895850" cy="3257550"/>
          </a:xfrm>
          <a:prstGeom prst="rect">
            <a:avLst/>
          </a:prstGeom>
        </p:spPr>
      </p:pic>
    </p:spTree>
    <p:extLst>
      <p:ext uri="{BB962C8B-B14F-4D97-AF65-F5344CB8AC3E}">
        <p14:creationId xmlns:p14="http://schemas.microsoft.com/office/powerpoint/2010/main" val="964319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Save to public </a:t>
            </a:r>
            <a:r>
              <a:rPr lang="en-CA" dirty="0" smtClean="0"/>
              <a:t>external </a:t>
            </a:r>
            <a:r>
              <a:rPr lang="en-CA" dirty="0" smtClean="0"/>
              <a:t>directory</a:t>
            </a:r>
            <a:endParaRPr lang="en-CA" dirty="0"/>
          </a:p>
        </p:txBody>
      </p:sp>
      <p:sp>
        <p:nvSpPr>
          <p:cNvPr id="3" name="Content Placeholder 2"/>
          <p:cNvSpPr>
            <a:spLocks noGrp="1"/>
          </p:cNvSpPr>
          <p:nvPr>
            <p:ph idx="1"/>
          </p:nvPr>
        </p:nvSpPr>
        <p:spPr>
          <a:xfrm>
            <a:off x="838200" y="1825625"/>
            <a:ext cx="5867400" cy="4351338"/>
          </a:xfrm>
        </p:spPr>
        <p:txBody>
          <a:bodyPr>
            <a:normAutofit fontScale="77500" lnSpcReduction="20000"/>
          </a:bodyPr>
          <a:lstStyle/>
          <a:p>
            <a:r>
              <a:rPr lang="en-CA" dirty="0" smtClean="0"/>
              <a:t>To save public files (photos, downloads </a:t>
            </a:r>
            <a:r>
              <a:rPr lang="en-CA" dirty="0" err="1" smtClean="0"/>
              <a:t>etc</a:t>
            </a:r>
            <a:r>
              <a:rPr lang="en-CA" dirty="0" smtClean="0"/>
              <a:t>) on external storage, use </a:t>
            </a:r>
            <a:r>
              <a:rPr lang="en-CA" dirty="0" err="1" smtClean="0"/>
              <a:t>getExternalStoragePublicDirectory</a:t>
            </a:r>
            <a:r>
              <a:rPr lang="en-CA" dirty="0" smtClean="0"/>
              <a:t>() method to get a File representing the appropriate directory on external storage</a:t>
            </a:r>
          </a:p>
          <a:p>
            <a:r>
              <a:rPr lang="en-CA" dirty="0" err="1" smtClean="0"/>
              <a:t>getExternalStoragePublicDirectory</a:t>
            </a:r>
            <a:r>
              <a:rPr lang="en-CA" dirty="0" smtClean="0"/>
              <a:t>() takes argument specifying file type you wish to save, so it can be placed with other public files (DIRECTORY_MUSIC, DIRECTORY_PICTURES, </a:t>
            </a:r>
            <a:r>
              <a:rPr lang="en-CA" dirty="0" err="1" smtClean="0"/>
              <a:t>etc</a:t>
            </a:r>
            <a:r>
              <a:rPr lang="en-CA" dirty="0" smtClean="0"/>
              <a:t>)</a:t>
            </a:r>
          </a:p>
          <a:p>
            <a:r>
              <a:rPr lang="fr-CA" dirty="0" smtClean="0"/>
              <a:t>To </a:t>
            </a:r>
            <a:r>
              <a:rPr lang="fr-CA" dirty="0" err="1" smtClean="0"/>
              <a:t>hide</a:t>
            </a:r>
            <a:r>
              <a:rPr lang="fr-CA" dirty="0" smtClean="0"/>
              <a:t> fil</a:t>
            </a:r>
            <a:r>
              <a:rPr lang="en-CA" dirty="0" err="1" smtClean="0"/>
              <a:t>es</a:t>
            </a:r>
            <a:r>
              <a:rPr lang="en-CA" dirty="0" smtClean="0"/>
              <a:t> from Android’s media scanner, include an empty file named .</a:t>
            </a:r>
            <a:r>
              <a:rPr lang="en-CA" dirty="0" err="1" smtClean="0"/>
              <a:t>nomedia</a:t>
            </a:r>
            <a:r>
              <a:rPr lang="en-CA" dirty="0" smtClean="0"/>
              <a:t> in external file directory, this prevents media scanner from reading your media files and providing them to other apps through </a:t>
            </a:r>
            <a:r>
              <a:rPr lang="en-CA" dirty="0" err="1" smtClean="0"/>
              <a:t>MediaStore</a:t>
            </a:r>
            <a:r>
              <a:rPr lang="en-CA" dirty="0" smtClean="0"/>
              <a:t> content provider</a:t>
            </a:r>
            <a:endParaRPr lang="en-CA" dirty="0"/>
          </a:p>
        </p:txBody>
      </p:sp>
      <p:sp>
        <p:nvSpPr>
          <p:cNvPr id="4" name="Rectangle 3"/>
          <p:cNvSpPr/>
          <p:nvPr/>
        </p:nvSpPr>
        <p:spPr>
          <a:xfrm>
            <a:off x="0" y="6488668"/>
            <a:ext cx="5632824" cy="369332"/>
          </a:xfrm>
          <a:prstGeom prst="rect">
            <a:avLst/>
          </a:prstGeom>
        </p:spPr>
        <p:txBody>
          <a:bodyPr wrap="none">
            <a:spAutoFit/>
          </a:bodyPr>
          <a:lstStyle/>
          <a:p>
            <a:r>
              <a:rPr lang="en-CA" dirty="0" smtClean="0">
                <a:hlinkClick r:id="rId2"/>
              </a:rPr>
              <a:t>https://developer.android.com/training/data-storage/files</a:t>
            </a:r>
            <a:endParaRPr lang="en-CA" dirty="0"/>
          </a:p>
        </p:txBody>
      </p:sp>
      <p:pic>
        <p:nvPicPr>
          <p:cNvPr id="5" name="Picture 4"/>
          <p:cNvPicPr>
            <a:picLocks noChangeAspect="1"/>
          </p:cNvPicPr>
          <p:nvPr/>
        </p:nvPicPr>
        <p:blipFill>
          <a:blip r:embed="rId3"/>
          <a:stretch>
            <a:fillRect/>
          </a:stretch>
        </p:blipFill>
        <p:spPr>
          <a:xfrm>
            <a:off x="6829425" y="2854470"/>
            <a:ext cx="5362575" cy="1628775"/>
          </a:xfrm>
          <a:prstGeom prst="rect">
            <a:avLst/>
          </a:prstGeom>
        </p:spPr>
      </p:pic>
    </p:spTree>
    <p:extLst>
      <p:ext uri="{BB962C8B-B14F-4D97-AF65-F5344CB8AC3E}">
        <p14:creationId xmlns:p14="http://schemas.microsoft.com/office/powerpoint/2010/main" val="16687150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Save to private external directory</a:t>
            </a:r>
            <a:endParaRPr lang="en-CA" dirty="0"/>
          </a:p>
        </p:txBody>
      </p:sp>
      <p:sp>
        <p:nvSpPr>
          <p:cNvPr id="3" name="Content Placeholder 2"/>
          <p:cNvSpPr>
            <a:spLocks noGrp="1"/>
          </p:cNvSpPr>
          <p:nvPr>
            <p:ph idx="1"/>
          </p:nvPr>
        </p:nvSpPr>
        <p:spPr>
          <a:xfrm>
            <a:off x="838199" y="1825625"/>
            <a:ext cx="5701145" cy="4351338"/>
          </a:xfrm>
        </p:spPr>
        <p:txBody>
          <a:bodyPr>
            <a:normAutofit fontScale="70000" lnSpcReduction="20000"/>
          </a:bodyPr>
          <a:lstStyle/>
          <a:p>
            <a:r>
              <a:rPr lang="en-CA" dirty="0" smtClean="0"/>
              <a:t>To save files private to your app and not accessible by </a:t>
            </a:r>
            <a:r>
              <a:rPr lang="en-CA" dirty="0" err="1" smtClean="0"/>
              <a:t>MediaStore</a:t>
            </a:r>
            <a:r>
              <a:rPr lang="en-CA" dirty="0" smtClean="0"/>
              <a:t> content provider, u</a:t>
            </a:r>
            <a:r>
              <a:rPr lang="en-CA" dirty="0" smtClean="0"/>
              <a:t>se </a:t>
            </a:r>
            <a:r>
              <a:rPr lang="en-CA" dirty="0" err="1" smtClean="0"/>
              <a:t>getExternalFilesDir</a:t>
            </a:r>
            <a:r>
              <a:rPr lang="en-CA" dirty="0" smtClean="0"/>
              <a:t>() and pass it a name indicating type of directory you want to save</a:t>
            </a:r>
          </a:p>
          <a:p>
            <a:r>
              <a:rPr lang="en-CA" dirty="0" smtClean="0"/>
              <a:t>Each directory added this way is added to a parent directory containing 	all your app’s external storage files, which is deleted when the system uninstalls your app</a:t>
            </a:r>
          </a:p>
          <a:p>
            <a:r>
              <a:rPr lang="en-CA" dirty="0" smtClean="0"/>
              <a:t>Passing null to </a:t>
            </a:r>
            <a:r>
              <a:rPr lang="en-CA" dirty="0" err="1" smtClean="0"/>
              <a:t>getExternalFilesDir</a:t>
            </a:r>
            <a:r>
              <a:rPr lang="en-CA" dirty="0" smtClean="0"/>
              <a:t>() returns the root of your app’s private external storage</a:t>
            </a:r>
          </a:p>
          <a:p>
            <a:r>
              <a:rPr lang="en-CA" dirty="0" smtClean="0"/>
              <a:t>Do not store files critical to your app’s function on </a:t>
            </a:r>
            <a:r>
              <a:rPr lang="en-CA" dirty="0" smtClean="0"/>
              <a:t>external storage, as it can be removed at any time</a:t>
            </a:r>
          </a:p>
          <a:p>
            <a:r>
              <a:rPr lang="en-CA" dirty="0" smtClean="0"/>
              <a:t>Some devices contain two external storage partitions (one on SD, one allocated on internal memory), in this case call </a:t>
            </a:r>
            <a:r>
              <a:rPr lang="en-CA" dirty="0" err="1" smtClean="0"/>
              <a:t>getExternalFilesDirs</a:t>
            </a:r>
            <a:r>
              <a:rPr lang="en-CA" dirty="0" smtClean="0"/>
              <a:t>() which returns File array with files for each storage location, first entry is primary external storage</a:t>
            </a:r>
            <a:endParaRPr lang="en-CA" dirty="0"/>
          </a:p>
        </p:txBody>
      </p:sp>
      <p:sp>
        <p:nvSpPr>
          <p:cNvPr id="4" name="Rectangle 3"/>
          <p:cNvSpPr/>
          <p:nvPr/>
        </p:nvSpPr>
        <p:spPr>
          <a:xfrm>
            <a:off x="0" y="6488668"/>
            <a:ext cx="5632824" cy="369332"/>
          </a:xfrm>
          <a:prstGeom prst="rect">
            <a:avLst/>
          </a:prstGeom>
        </p:spPr>
        <p:txBody>
          <a:bodyPr wrap="none">
            <a:spAutoFit/>
          </a:bodyPr>
          <a:lstStyle/>
          <a:p>
            <a:r>
              <a:rPr lang="en-CA" dirty="0" smtClean="0">
                <a:hlinkClick r:id="rId2"/>
              </a:rPr>
              <a:t>https://developer.android.com/training/data-storage/files</a:t>
            </a:r>
            <a:endParaRPr lang="en-CA" dirty="0"/>
          </a:p>
        </p:txBody>
      </p:sp>
      <p:pic>
        <p:nvPicPr>
          <p:cNvPr id="5" name="Picture 4"/>
          <p:cNvPicPr>
            <a:picLocks noChangeAspect="1"/>
          </p:cNvPicPr>
          <p:nvPr/>
        </p:nvPicPr>
        <p:blipFill>
          <a:blip r:embed="rId3"/>
          <a:stretch>
            <a:fillRect/>
          </a:stretch>
        </p:blipFill>
        <p:spPr>
          <a:xfrm>
            <a:off x="6753225" y="1690688"/>
            <a:ext cx="5438775" cy="1562100"/>
          </a:xfrm>
          <a:prstGeom prst="rect">
            <a:avLst/>
          </a:prstGeom>
        </p:spPr>
      </p:pic>
    </p:spTree>
    <p:extLst>
      <p:ext uri="{BB962C8B-B14F-4D97-AF65-F5344CB8AC3E}">
        <p14:creationId xmlns:p14="http://schemas.microsoft.com/office/powerpoint/2010/main" val="40123119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Query and delete </a:t>
            </a:r>
            <a:endParaRPr lang="en-CA" dirty="0"/>
          </a:p>
        </p:txBody>
      </p:sp>
      <p:sp>
        <p:nvSpPr>
          <p:cNvPr id="3" name="Content Placeholder 2"/>
          <p:cNvSpPr>
            <a:spLocks noGrp="1"/>
          </p:cNvSpPr>
          <p:nvPr>
            <p:ph idx="1"/>
          </p:nvPr>
        </p:nvSpPr>
        <p:spPr/>
        <p:txBody>
          <a:bodyPr>
            <a:normAutofit lnSpcReduction="10000"/>
          </a:bodyPr>
          <a:lstStyle/>
          <a:p>
            <a:r>
              <a:rPr lang="en-CA" dirty="0" smtClean="0"/>
              <a:t>Use </a:t>
            </a:r>
            <a:r>
              <a:rPr lang="en-CA" dirty="0" err="1" smtClean="0"/>
              <a:t>getFreeSpace</a:t>
            </a:r>
            <a:r>
              <a:rPr lang="en-CA" dirty="0" smtClean="0"/>
              <a:t>() or </a:t>
            </a:r>
            <a:r>
              <a:rPr lang="en-CA" dirty="0" err="1" smtClean="0"/>
              <a:t>getTotalSpace</a:t>
            </a:r>
            <a:r>
              <a:rPr lang="en-CA" dirty="0" smtClean="0"/>
              <a:t>() to find out how much storage space is available ahead of time (assuming you know the size of the file you are saving)</a:t>
            </a:r>
          </a:p>
          <a:p>
            <a:r>
              <a:rPr lang="en-CA" dirty="0" err="1" smtClean="0"/>
              <a:t>getFreeSpace</a:t>
            </a:r>
            <a:r>
              <a:rPr lang="en-CA" dirty="0" smtClean="0"/>
              <a:t>() – current available space in storage volume</a:t>
            </a:r>
          </a:p>
          <a:p>
            <a:r>
              <a:rPr lang="en-CA" dirty="0" err="1" smtClean="0"/>
              <a:t>getTotalSpace</a:t>
            </a:r>
            <a:r>
              <a:rPr lang="en-CA" dirty="0" smtClean="0"/>
              <a:t>() – size of storage volume</a:t>
            </a:r>
          </a:p>
          <a:p>
            <a:r>
              <a:rPr lang="en-CA" dirty="0" smtClean="0"/>
              <a:t>You can also just write the data and catch the </a:t>
            </a:r>
            <a:r>
              <a:rPr lang="en-CA" dirty="0" err="1" smtClean="0"/>
              <a:t>IOException</a:t>
            </a:r>
            <a:r>
              <a:rPr lang="en-CA" dirty="0" smtClean="0"/>
              <a:t> if it occurs due to lack of space</a:t>
            </a:r>
          </a:p>
          <a:p>
            <a:r>
              <a:rPr lang="en-CA" dirty="0" smtClean="0"/>
              <a:t>Deleting a file – call delete on the File object: </a:t>
            </a:r>
            <a:r>
              <a:rPr lang="en-CA" dirty="0" err="1" smtClean="0"/>
              <a:t>myFile.delete</a:t>
            </a:r>
            <a:r>
              <a:rPr lang="en-CA" dirty="0" smtClean="0"/>
              <a:t>(); </a:t>
            </a:r>
          </a:p>
          <a:p>
            <a:r>
              <a:rPr lang="en-CA" dirty="0" smtClean="0"/>
              <a:t>If the file is located on internal storage, context can locate and delete file for you: </a:t>
            </a:r>
            <a:r>
              <a:rPr lang="en-CA" dirty="0" err="1" smtClean="0"/>
              <a:t>myContext.deleteFile</a:t>
            </a:r>
            <a:r>
              <a:rPr lang="en-CA" dirty="0" smtClean="0"/>
              <a:t>(filename)</a:t>
            </a:r>
            <a:endParaRPr lang="en-CA" dirty="0"/>
          </a:p>
        </p:txBody>
      </p:sp>
      <p:sp>
        <p:nvSpPr>
          <p:cNvPr id="4" name="Rectangle 3"/>
          <p:cNvSpPr/>
          <p:nvPr/>
        </p:nvSpPr>
        <p:spPr>
          <a:xfrm>
            <a:off x="0" y="6488668"/>
            <a:ext cx="5632824" cy="369332"/>
          </a:xfrm>
          <a:prstGeom prst="rect">
            <a:avLst/>
          </a:prstGeom>
        </p:spPr>
        <p:txBody>
          <a:bodyPr wrap="none">
            <a:spAutoFit/>
          </a:bodyPr>
          <a:lstStyle/>
          <a:p>
            <a:r>
              <a:rPr lang="en-CA" dirty="0" smtClean="0">
                <a:hlinkClick r:id="rId2"/>
              </a:rPr>
              <a:t>https://developer.android.com/training/data-storage/files</a:t>
            </a:r>
            <a:endParaRPr lang="en-CA" dirty="0"/>
          </a:p>
        </p:txBody>
      </p:sp>
    </p:spTree>
    <p:extLst>
      <p:ext uri="{BB962C8B-B14F-4D97-AF65-F5344CB8AC3E}">
        <p14:creationId xmlns:p14="http://schemas.microsoft.com/office/powerpoint/2010/main" val="1996684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Save key-value data using shared preferences</a:t>
            </a:r>
            <a:endParaRPr lang="en-CA" dirty="0"/>
          </a:p>
        </p:txBody>
      </p:sp>
      <p:sp>
        <p:nvSpPr>
          <p:cNvPr id="3" name="Content Placeholder 2"/>
          <p:cNvSpPr>
            <a:spLocks noGrp="1"/>
          </p:cNvSpPr>
          <p:nvPr>
            <p:ph idx="1"/>
          </p:nvPr>
        </p:nvSpPr>
        <p:spPr/>
        <p:txBody>
          <a:bodyPr/>
          <a:lstStyle/>
          <a:p>
            <a:r>
              <a:rPr lang="en-CA" dirty="0" smtClean="0"/>
              <a:t>The </a:t>
            </a:r>
            <a:r>
              <a:rPr lang="en-CA" dirty="0" err="1" smtClean="0"/>
              <a:t>SharedPreferences</a:t>
            </a:r>
            <a:r>
              <a:rPr lang="en-CA" dirty="0" smtClean="0"/>
              <a:t> API is used if you have a relatively small collection of key-values you would like to save</a:t>
            </a:r>
          </a:p>
          <a:p>
            <a:r>
              <a:rPr lang="en-CA" dirty="0" err="1" smtClean="0"/>
              <a:t>SharedPreference</a:t>
            </a:r>
            <a:r>
              <a:rPr lang="en-CA" dirty="0" smtClean="0"/>
              <a:t> object points to a file containing key-value pairs, and provides simple methods to read and write the pairs</a:t>
            </a:r>
          </a:p>
          <a:p>
            <a:r>
              <a:rPr lang="en-CA" dirty="0" smtClean="0"/>
              <a:t>Each </a:t>
            </a:r>
            <a:r>
              <a:rPr lang="en-CA" dirty="0" err="1" smtClean="0"/>
              <a:t>SharedPreference</a:t>
            </a:r>
            <a:r>
              <a:rPr lang="en-CA" dirty="0" smtClean="0"/>
              <a:t> file is managed by the framework and can be private or shared</a:t>
            </a:r>
          </a:p>
          <a:p>
            <a:r>
              <a:rPr lang="en-CA" dirty="0" smtClean="0"/>
              <a:t>Note – </a:t>
            </a:r>
            <a:r>
              <a:rPr lang="en-CA" dirty="0" err="1" smtClean="0"/>
              <a:t>SharedPreferences</a:t>
            </a:r>
            <a:r>
              <a:rPr lang="en-CA" dirty="0" smtClean="0"/>
              <a:t> APIs are for reading and writing key-value pairs, do not confuse with Preferences API, which helps build a UI for your app’s settings</a:t>
            </a:r>
            <a:endParaRPr lang="en-CA" dirty="0"/>
          </a:p>
        </p:txBody>
      </p:sp>
      <p:sp>
        <p:nvSpPr>
          <p:cNvPr id="4" name="Rectangle 3"/>
          <p:cNvSpPr/>
          <p:nvPr/>
        </p:nvSpPr>
        <p:spPr>
          <a:xfrm>
            <a:off x="0" y="6488668"/>
            <a:ext cx="7063857" cy="369332"/>
          </a:xfrm>
          <a:prstGeom prst="rect">
            <a:avLst/>
          </a:prstGeom>
        </p:spPr>
        <p:txBody>
          <a:bodyPr wrap="none">
            <a:spAutoFit/>
          </a:bodyPr>
          <a:lstStyle/>
          <a:p>
            <a:r>
              <a:rPr lang="en-CA" dirty="0">
                <a:hlinkClick r:id="rId2"/>
              </a:rPr>
              <a:t>https://developer.android.com/training/data-storage/shared-preferences</a:t>
            </a:r>
            <a:endParaRPr lang="en-CA" dirty="0"/>
          </a:p>
        </p:txBody>
      </p:sp>
    </p:spTree>
    <p:extLst>
      <p:ext uri="{BB962C8B-B14F-4D97-AF65-F5344CB8AC3E}">
        <p14:creationId xmlns:p14="http://schemas.microsoft.com/office/powerpoint/2010/main" val="30342790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Get a handle to shared preferences</a:t>
            </a:r>
            <a:endParaRPr lang="en-CA" dirty="0"/>
          </a:p>
        </p:txBody>
      </p:sp>
      <p:sp>
        <p:nvSpPr>
          <p:cNvPr id="3" name="Content Placeholder 2"/>
          <p:cNvSpPr>
            <a:spLocks noGrp="1"/>
          </p:cNvSpPr>
          <p:nvPr>
            <p:ph idx="1"/>
          </p:nvPr>
        </p:nvSpPr>
        <p:spPr>
          <a:xfrm>
            <a:off x="838200" y="1825625"/>
            <a:ext cx="5964382" cy="4351338"/>
          </a:xfrm>
        </p:spPr>
        <p:txBody>
          <a:bodyPr>
            <a:normAutofit fontScale="85000" lnSpcReduction="20000"/>
          </a:bodyPr>
          <a:lstStyle/>
          <a:p>
            <a:r>
              <a:rPr lang="en-CA" dirty="0" smtClean="0"/>
              <a:t>Create a new shared preference file or access an existing one by calling one of these methods:</a:t>
            </a:r>
          </a:p>
          <a:p>
            <a:pPr lvl="1"/>
            <a:r>
              <a:rPr lang="en-CA" b="1" dirty="0" err="1" smtClean="0"/>
              <a:t>getSharedPreferences</a:t>
            </a:r>
            <a:r>
              <a:rPr lang="en-CA" b="1" dirty="0" smtClean="0"/>
              <a:t>() </a:t>
            </a:r>
            <a:r>
              <a:rPr lang="en-CA" dirty="0" smtClean="0"/>
              <a:t>– use to get multiple shared preference files by name, specify names with first parameter, call from any Context</a:t>
            </a:r>
          </a:p>
          <a:p>
            <a:pPr lvl="1"/>
            <a:r>
              <a:rPr lang="en-CA" b="1" dirty="0" err="1" smtClean="0"/>
              <a:t>getPreferences</a:t>
            </a:r>
            <a:r>
              <a:rPr lang="en-CA" b="1" dirty="0" smtClean="0"/>
              <a:t>() </a:t>
            </a:r>
            <a:r>
              <a:rPr lang="en-CA" dirty="0" smtClean="0"/>
              <a:t>– use from Activity if you want only one shared preference file for the activity, retrieves default </a:t>
            </a:r>
            <a:r>
              <a:rPr lang="en-CA" dirty="0" err="1" smtClean="0"/>
              <a:t>sharedPreference</a:t>
            </a:r>
            <a:r>
              <a:rPr lang="en-CA" dirty="0" smtClean="0"/>
              <a:t> file belonging to activity so does not require name argument</a:t>
            </a:r>
          </a:p>
          <a:p>
            <a:r>
              <a:rPr lang="en-CA" dirty="0" smtClean="0"/>
              <a:t>Name shared preference files in a way uniquely identifiable to your app, for example, prefix file name with your application ID “</a:t>
            </a:r>
            <a:r>
              <a:rPr lang="en-CA" dirty="0" err="1" smtClean="0"/>
              <a:t>com.example.myapp.PREF</a:t>
            </a:r>
            <a:r>
              <a:rPr lang="en-CA" dirty="0" smtClean="0"/>
              <a:t>”</a:t>
            </a:r>
          </a:p>
          <a:p>
            <a:r>
              <a:rPr lang="en-CA" dirty="0" err="1" smtClean="0"/>
              <a:t>getDefaultSharedPreferences</a:t>
            </a:r>
            <a:r>
              <a:rPr lang="en-CA" dirty="0" smtClean="0"/>
              <a:t>() gets the shared preference file for entire app</a:t>
            </a:r>
          </a:p>
          <a:p>
            <a:endParaRPr lang="en-CA" dirty="0" smtClean="0"/>
          </a:p>
          <a:p>
            <a:endParaRPr lang="en-CA" dirty="0"/>
          </a:p>
        </p:txBody>
      </p:sp>
      <p:sp>
        <p:nvSpPr>
          <p:cNvPr id="4" name="Rectangle 3"/>
          <p:cNvSpPr/>
          <p:nvPr/>
        </p:nvSpPr>
        <p:spPr>
          <a:xfrm>
            <a:off x="0" y="6488668"/>
            <a:ext cx="7063857" cy="369332"/>
          </a:xfrm>
          <a:prstGeom prst="rect">
            <a:avLst/>
          </a:prstGeom>
        </p:spPr>
        <p:txBody>
          <a:bodyPr wrap="none">
            <a:spAutoFit/>
          </a:bodyPr>
          <a:lstStyle/>
          <a:p>
            <a:r>
              <a:rPr lang="en-CA" dirty="0">
                <a:hlinkClick r:id="rId2"/>
              </a:rPr>
              <a:t>https://developer.android.com/training/data-storage/shared-preferences</a:t>
            </a:r>
            <a:endParaRPr lang="en-CA" dirty="0"/>
          </a:p>
        </p:txBody>
      </p:sp>
      <p:pic>
        <p:nvPicPr>
          <p:cNvPr id="5" name="Picture 4"/>
          <p:cNvPicPr>
            <a:picLocks noChangeAspect="1"/>
          </p:cNvPicPr>
          <p:nvPr/>
        </p:nvPicPr>
        <p:blipFill>
          <a:blip r:embed="rId3"/>
          <a:stretch>
            <a:fillRect/>
          </a:stretch>
        </p:blipFill>
        <p:spPr>
          <a:xfrm>
            <a:off x="6905625" y="2002393"/>
            <a:ext cx="5286375" cy="628650"/>
          </a:xfrm>
          <a:prstGeom prst="rect">
            <a:avLst/>
          </a:prstGeom>
        </p:spPr>
      </p:pic>
      <p:sp>
        <p:nvSpPr>
          <p:cNvPr id="6" name="TextBox 5"/>
          <p:cNvSpPr txBox="1"/>
          <p:nvPr/>
        </p:nvSpPr>
        <p:spPr>
          <a:xfrm>
            <a:off x="6905625" y="2729345"/>
            <a:ext cx="5286375" cy="923330"/>
          </a:xfrm>
          <a:prstGeom prst="rect">
            <a:avLst/>
          </a:prstGeom>
          <a:noFill/>
        </p:spPr>
        <p:txBody>
          <a:bodyPr wrap="square" rtlCol="0">
            <a:spAutoFit/>
          </a:bodyPr>
          <a:lstStyle/>
          <a:p>
            <a:r>
              <a:rPr lang="en-CA" dirty="0" smtClean="0"/>
              <a:t>Example: access the shared preference file identified by </a:t>
            </a:r>
            <a:r>
              <a:rPr lang="en-CA" dirty="0" err="1" smtClean="0"/>
              <a:t>R.string.preference_file_key</a:t>
            </a:r>
            <a:r>
              <a:rPr lang="en-CA" dirty="0" smtClean="0"/>
              <a:t> and open in private mode so its only accessible to your app</a:t>
            </a:r>
            <a:endParaRPr lang="en-CA" dirty="0"/>
          </a:p>
        </p:txBody>
      </p:sp>
    </p:spTree>
    <p:extLst>
      <p:ext uri="{BB962C8B-B14F-4D97-AF65-F5344CB8AC3E}">
        <p14:creationId xmlns:p14="http://schemas.microsoft.com/office/powerpoint/2010/main" val="211606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App data and files</a:t>
            </a:r>
            <a:endParaRPr lang="en-CA" dirty="0"/>
          </a:p>
        </p:txBody>
      </p:sp>
      <p:sp>
        <p:nvSpPr>
          <p:cNvPr id="3" name="Content Placeholder 2"/>
          <p:cNvSpPr>
            <a:spLocks noGrp="1"/>
          </p:cNvSpPr>
          <p:nvPr>
            <p:ph idx="1"/>
          </p:nvPr>
        </p:nvSpPr>
        <p:spPr/>
        <p:txBody>
          <a:bodyPr>
            <a:normAutofit/>
          </a:bodyPr>
          <a:lstStyle/>
          <a:p>
            <a:r>
              <a:rPr lang="en-CA" dirty="0" smtClean="0"/>
              <a:t>Learn how to preserve app and user data as:</a:t>
            </a:r>
          </a:p>
          <a:p>
            <a:pPr lvl="1"/>
            <a:r>
              <a:rPr lang="en-CA" dirty="0" smtClean="0"/>
              <a:t>Files on the device</a:t>
            </a:r>
          </a:p>
          <a:p>
            <a:pPr lvl="1"/>
            <a:r>
              <a:rPr lang="en-CA" dirty="0" smtClean="0"/>
              <a:t>Key-value pairs</a:t>
            </a:r>
          </a:p>
          <a:p>
            <a:pPr lvl="1"/>
            <a:r>
              <a:rPr lang="en-CA" dirty="0" smtClean="0"/>
              <a:t>In a database</a:t>
            </a:r>
          </a:p>
          <a:p>
            <a:pPr lvl="1"/>
            <a:r>
              <a:rPr lang="en-CA" dirty="0" smtClean="0"/>
              <a:t>With other data types</a:t>
            </a:r>
          </a:p>
          <a:p>
            <a:r>
              <a:rPr lang="en-CA" dirty="0" smtClean="0"/>
              <a:t>Share data between other apps and devices</a:t>
            </a:r>
          </a:p>
          <a:p>
            <a:r>
              <a:rPr lang="en-CA" dirty="0" smtClean="0"/>
              <a:t>Add a backup server to let users:</a:t>
            </a:r>
          </a:p>
          <a:p>
            <a:pPr lvl="1"/>
            <a:r>
              <a:rPr lang="en-CA" dirty="0"/>
              <a:t>S</a:t>
            </a:r>
            <a:r>
              <a:rPr lang="en-CA" dirty="0" smtClean="0"/>
              <a:t>tore information in the cloud</a:t>
            </a:r>
          </a:p>
          <a:p>
            <a:pPr lvl="1"/>
            <a:r>
              <a:rPr lang="en-CA" dirty="0" smtClean="0"/>
              <a:t>Sync across devices</a:t>
            </a:r>
          </a:p>
          <a:p>
            <a:pPr lvl="1"/>
            <a:r>
              <a:rPr lang="en-CA" dirty="0" smtClean="0"/>
              <a:t>Recover data in a new device</a:t>
            </a:r>
            <a:endParaRPr lang="en-CA" dirty="0"/>
          </a:p>
        </p:txBody>
      </p:sp>
    </p:spTree>
    <p:extLst>
      <p:ext uri="{BB962C8B-B14F-4D97-AF65-F5344CB8AC3E}">
        <p14:creationId xmlns:p14="http://schemas.microsoft.com/office/powerpoint/2010/main" val="38875950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Writing/Reading shared preferences</a:t>
            </a:r>
            <a:endParaRPr lang="en-CA" dirty="0"/>
          </a:p>
        </p:txBody>
      </p:sp>
      <p:sp>
        <p:nvSpPr>
          <p:cNvPr id="3" name="Content Placeholder 2"/>
          <p:cNvSpPr>
            <a:spLocks noGrp="1"/>
          </p:cNvSpPr>
          <p:nvPr>
            <p:ph idx="1"/>
          </p:nvPr>
        </p:nvSpPr>
        <p:spPr>
          <a:xfrm>
            <a:off x="838201" y="1825625"/>
            <a:ext cx="4838700" cy="4351338"/>
          </a:xfrm>
        </p:spPr>
        <p:txBody>
          <a:bodyPr>
            <a:normAutofit fontScale="77500" lnSpcReduction="20000"/>
          </a:bodyPr>
          <a:lstStyle/>
          <a:p>
            <a:r>
              <a:rPr lang="en-CA" dirty="0" smtClean="0"/>
              <a:t>Once you’ve acquired a handle to </a:t>
            </a:r>
            <a:r>
              <a:rPr lang="en-CA" dirty="0" err="1" smtClean="0"/>
              <a:t>SharedPreferences</a:t>
            </a:r>
            <a:r>
              <a:rPr lang="en-CA" dirty="0" smtClean="0"/>
              <a:t>, create a </a:t>
            </a:r>
            <a:r>
              <a:rPr lang="en-CA" dirty="0" err="1" smtClean="0"/>
              <a:t>SharedPreferences.Editor</a:t>
            </a:r>
            <a:r>
              <a:rPr lang="en-CA" dirty="0" smtClean="0"/>
              <a:t> by calling edit() on your </a:t>
            </a:r>
            <a:r>
              <a:rPr lang="en-CA" dirty="0" err="1" smtClean="0"/>
              <a:t>SharedPreferences</a:t>
            </a:r>
            <a:endParaRPr lang="en-CA" dirty="0" smtClean="0"/>
          </a:p>
          <a:p>
            <a:r>
              <a:rPr lang="en-CA" dirty="0" smtClean="0"/>
              <a:t>Pass your key-value pairs using methods such as </a:t>
            </a:r>
            <a:r>
              <a:rPr lang="en-CA" dirty="0" err="1" smtClean="0"/>
              <a:t>putInt</a:t>
            </a:r>
            <a:r>
              <a:rPr lang="en-CA" dirty="0" smtClean="0"/>
              <a:t>(), </a:t>
            </a:r>
            <a:r>
              <a:rPr lang="en-CA" dirty="0" err="1" smtClean="0"/>
              <a:t>putString</a:t>
            </a:r>
            <a:r>
              <a:rPr lang="en-CA" dirty="0" smtClean="0"/>
              <a:t>(), then call apply() or commit() to save the changes</a:t>
            </a:r>
          </a:p>
          <a:p>
            <a:pPr lvl="1"/>
            <a:r>
              <a:rPr lang="en-CA" b="1" dirty="0"/>
              <a:t>a</a:t>
            </a:r>
            <a:r>
              <a:rPr lang="en-CA" b="1" dirty="0" smtClean="0"/>
              <a:t>pply() </a:t>
            </a:r>
            <a:r>
              <a:rPr lang="en-CA" dirty="0" smtClean="0"/>
              <a:t>– writes changes asynchronously</a:t>
            </a:r>
          </a:p>
          <a:p>
            <a:pPr lvl="1"/>
            <a:r>
              <a:rPr lang="en-CA" b="1" dirty="0"/>
              <a:t>c</a:t>
            </a:r>
            <a:r>
              <a:rPr lang="en-CA" b="1" dirty="0" smtClean="0"/>
              <a:t>ommit() </a:t>
            </a:r>
            <a:r>
              <a:rPr lang="en-CA" dirty="0" smtClean="0"/>
              <a:t>– writes changes on current thread (avoid using on UI thread)</a:t>
            </a:r>
          </a:p>
          <a:p>
            <a:r>
              <a:rPr lang="en-CA" dirty="0" smtClean="0"/>
              <a:t>To read from shared preferences file, call </a:t>
            </a:r>
            <a:r>
              <a:rPr lang="en-CA" dirty="0" err="1" smtClean="0"/>
              <a:t>getInt</a:t>
            </a:r>
            <a:r>
              <a:rPr lang="en-CA" dirty="0" smtClean="0"/>
              <a:t>(), </a:t>
            </a:r>
            <a:r>
              <a:rPr lang="en-CA" dirty="0" err="1" smtClean="0"/>
              <a:t>getString</a:t>
            </a:r>
            <a:r>
              <a:rPr lang="en-CA" dirty="0" smtClean="0"/>
              <a:t>() </a:t>
            </a:r>
            <a:r>
              <a:rPr lang="en-CA" dirty="0" err="1" smtClean="0"/>
              <a:t>etc</a:t>
            </a:r>
            <a:r>
              <a:rPr lang="en-CA" dirty="0" smtClean="0"/>
              <a:t> providing the key of the value you want, and optionally a default value to return if the item is not present</a:t>
            </a:r>
            <a:endParaRPr lang="en-CA" dirty="0"/>
          </a:p>
        </p:txBody>
      </p:sp>
      <p:sp>
        <p:nvSpPr>
          <p:cNvPr id="4" name="Rectangle 3"/>
          <p:cNvSpPr/>
          <p:nvPr/>
        </p:nvSpPr>
        <p:spPr>
          <a:xfrm>
            <a:off x="0" y="6488668"/>
            <a:ext cx="7063857" cy="369332"/>
          </a:xfrm>
          <a:prstGeom prst="rect">
            <a:avLst/>
          </a:prstGeom>
        </p:spPr>
        <p:txBody>
          <a:bodyPr wrap="none">
            <a:spAutoFit/>
          </a:bodyPr>
          <a:lstStyle/>
          <a:p>
            <a:r>
              <a:rPr lang="en-CA" dirty="0">
                <a:hlinkClick r:id="rId2"/>
              </a:rPr>
              <a:t>https://developer.android.com/training/data-storage/shared-preferences</a:t>
            </a:r>
            <a:endParaRPr lang="en-CA" dirty="0"/>
          </a:p>
        </p:txBody>
      </p:sp>
      <p:pic>
        <p:nvPicPr>
          <p:cNvPr id="5" name="Picture 4"/>
          <p:cNvPicPr>
            <a:picLocks noChangeAspect="1"/>
          </p:cNvPicPr>
          <p:nvPr/>
        </p:nvPicPr>
        <p:blipFill>
          <a:blip r:embed="rId3"/>
          <a:stretch>
            <a:fillRect/>
          </a:stretch>
        </p:blipFill>
        <p:spPr>
          <a:xfrm>
            <a:off x="6153150" y="1825625"/>
            <a:ext cx="6038850" cy="809625"/>
          </a:xfrm>
          <a:prstGeom prst="rect">
            <a:avLst/>
          </a:prstGeom>
        </p:spPr>
      </p:pic>
      <p:pic>
        <p:nvPicPr>
          <p:cNvPr id="6" name="Picture 5"/>
          <p:cNvPicPr>
            <a:picLocks noChangeAspect="1"/>
          </p:cNvPicPr>
          <p:nvPr/>
        </p:nvPicPr>
        <p:blipFill>
          <a:blip r:embed="rId4"/>
          <a:stretch>
            <a:fillRect/>
          </a:stretch>
        </p:blipFill>
        <p:spPr>
          <a:xfrm>
            <a:off x="5676900" y="3344069"/>
            <a:ext cx="6515100" cy="657225"/>
          </a:xfrm>
          <a:prstGeom prst="rect">
            <a:avLst/>
          </a:prstGeom>
        </p:spPr>
      </p:pic>
      <p:sp>
        <p:nvSpPr>
          <p:cNvPr id="7" name="TextBox 6"/>
          <p:cNvSpPr txBox="1"/>
          <p:nvPr/>
        </p:nvSpPr>
        <p:spPr>
          <a:xfrm>
            <a:off x="6173932" y="2635250"/>
            <a:ext cx="6038850" cy="369332"/>
          </a:xfrm>
          <a:prstGeom prst="rect">
            <a:avLst/>
          </a:prstGeom>
          <a:noFill/>
        </p:spPr>
        <p:txBody>
          <a:bodyPr wrap="square" rtlCol="0">
            <a:spAutoFit/>
          </a:bodyPr>
          <a:lstStyle/>
          <a:p>
            <a:r>
              <a:rPr lang="en-CA" dirty="0" smtClean="0"/>
              <a:t>writing to shared preferences</a:t>
            </a:r>
            <a:endParaRPr lang="en-CA" dirty="0"/>
          </a:p>
        </p:txBody>
      </p:sp>
      <p:sp>
        <p:nvSpPr>
          <p:cNvPr id="8" name="TextBox 7"/>
          <p:cNvSpPr txBox="1"/>
          <p:nvPr/>
        </p:nvSpPr>
        <p:spPr>
          <a:xfrm>
            <a:off x="6096000" y="4020070"/>
            <a:ext cx="6038850" cy="369332"/>
          </a:xfrm>
          <a:prstGeom prst="rect">
            <a:avLst/>
          </a:prstGeom>
          <a:noFill/>
        </p:spPr>
        <p:txBody>
          <a:bodyPr wrap="square" rtlCol="0">
            <a:spAutoFit/>
          </a:bodyPr>
          <a:lstStyle/>
          <a:p>
            <a:r>
              <a:rPr lang="en-CA" dirty="0" smtClean="0"/>
              <a:t>reading from shared preferences</a:t>
            </a:r>
            <a:endParaRPr lang="en-CA" dirty="0"/>
          </a:p>
        </p:txBody>
      </p:sp>
    </p:spTree>
    <p:extLst>
      <p:ext uri="{BB962C8B-B14F-4D97-AF65-F5344CB8AC3E}">
        <p14:creationId xmlns:p14="http://schemas.microsoft.com/office/powerpoint/2010/main" val="41609893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Sharing simple data</a:t>
            </a:r>
            <a:endParaRPr lang="en-CA" dirty="0"/>
          </a:p>
        </p:txBody>
      </p:sp>
      <p:sp>
        <p:nvSpPr>
          <p:cNvPr id="3" name="Content Placeholder 2"/>
          <p:cNvSpPr>
            <a:spLocks noGrp="1"/>
          </p:cNvSpPr>
          <p:nvPr>
            <p:ph idx="1"/>
          </p:nvPr>
        </p:nvSpPr>
        <p:spPr/>
        <p:txBody>
          <a:bodyPr/>
          <a:lstStyle/>
          <a:p>
            <a:r>
              <a:rPr lang="en-CA" dirty="0" smtClean="0"/>
              <a:t>Android applications have the ability to communicate and integrate with one another, allowing you to re-use functionality that already exists in another app</a:t>
            </a:r>
          </a:p>
          <a:p>
            <a:r>
              <a:rPr lang="en-CA" dirty="0" smtClean="0"/>
              <a:t>We will learn common ways to send and receive simple data between apps using Intents and </a:t>
            </a:r>
            <a:r>
              <a:rPr lang="en-CA" dirty="0" err="1" smtClean="0"/>
              <a:t>ActionProviders</a:t>
            </a:r>
            <a:endParaRPr lang="en-CA" dirty="0" smtClean="0"/>
          </a:p>
        </p:txBody>
      </p:sp>
    </p:spTree>
    <p:extLst>
      <p:ext uri="{BB962C8B-B14F-4D97-AF65-F5344CB8AC3E}">
        <p14:creationId xmlns:p14="http://schemas.microsoft.com/office/powerpoint/2010/main" val="30593305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Sending simple data to other apps</a:t>
            </a:r>
            <a:endParaRPr lang="en-CA" dirty="0"/>
          </a:p>
        </p:txBody>
      </p:sp>
      <p:sp>
        <p:nvSpPr>
          <p:cNvPr id="3" name="Content Placeholder 2"/>
          <p:cNvSpPr>
            <a:spLocks noGrp="1"/>
          </p:cNvSpPr>
          <p:nvPr>
            <p:ph idx="1"/>
          </p:nvPr>
        </p:nvSpPr>
        <p:spPr/>
        <p:txBody>
          <a:bodyPr/>
          <a:lstStyle/>
          <a:p>
            <a:r>
              <a:rPr lang="en-CA" dirty="0" smtClean="0"/>
              <a:t>When constructing intent, must specify action you want the intent to trigger. ACTION_SEND indicates the intent is sending data from one activity to another, even across process boundaries.</a:t>
            </a:r>
          </a:p>
          <a:p>
            <a:r>
              <a:rPr lang="en-CA" dirty="0" smtClean="0"/>
              <a:t>To send data to another activity, simply specify the data and its type, and the system will display compatible receiving activities for the user to choose from</a:t>
            </a:r>
          </a:p>
          <a:p>
            <a:r>
              <a:rPr lang="en-CA" dirty="0" smtClean="0"/>
              <a:t>Sending and receiving data between apps is mostly used for sharing social content, Intents allow users to do this quickly and easily using their favorite apps</a:t>
            </a:r>
          </a:p>
        </p:txBody>
      </p:sp>
      <p:sp>
        <p:nvSpPr>
          <p:cNvPr id="4" name="TextBox 3"/>
          <p:cNvSpPr txBox="1"/>
          <p:nvPr/>
        </p:nvSpPr>
        <p:spPr>
          <a:xfrm>
            <a:off x="110836" y="6525491"/>
            <a:ext cx="7994073" cy="369332"/>
          </a:xfrm>
          <a:prstGeom prst="rect">
            <a:avLst/>
          </a:prstGeom>
          <a:noFill/>
        </p:spPr>
        <p:txBody>
          <a:bodyPr wrap="square" rtlCol="0">
            <a:spAutoFit/>
          </a:bodyPr>
          <a:lstStyle/>
          <a:p>
            <a:r>
              <a:rPr lang="en-CA" dirty="0">
                <a:hlinkClick r:id="rId2"/>
              </a:rPr>
              <a:t>https://developer.android.com/training/sharing/send</a:t>
            </a:r>
            <a:endParaRPr lang="en-CA" dirty="0"/>
          </a:p>
        </p:txBody>
      </p:sp>
    </p:spTree>
    <p:extLst>
      <p:ext uri="{BB962C8B-B14F-4D97-AF65-F5344CB8AC3E}">
        <p14:creationId xmlns:p14="http://schemas.microsoft.com/office/powerpoint/2010/main" val="10482252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Sending text content</a:t>
            </a:r>
            <a:endParaRPr lang="en-CA" dirty="0"/>
          </a:p>
        </p:txBody>
      </p:sp>
      <p:sp>
        <p:nvSpPr>
          <p:cNvPr id="3" name="Content Placeholder 2"/>
          <p:cNvSpPr>
            <a:spLocks noGrp="1"/>
          </p:cNvSpPr>
          <p:nvPr>
            <p:ph idx="1"/>
          </p:nvPr>
        </p:nvSpPr>
        <p:spPr>
          <a:xfrm>
            <a:off x="838200" y="1825625"/>
            <a:ext cx="5881255" cy="4351338"/>
          </a:xfrm>
        </p:spPr>
        <p:txBody>
          <a:bodyPr/>
          <a:lstStyle/>
          <a:p>
            <a:r>
              <a:rPr lang="en-CA" dirty="0" smtClean="0"/>
              <a:t>Most straightforward and common use of ACTION_SEND is sending text content from one activity to another, example: browser app can share URL of current webpage with any app, useful for sharing websites with friends</a:t>
            </a:r>
            <a:endParaRPr lang="en-CA" dirty="0"/>
          </a:p>
        </p:txBody>
      </p:sp>
      <p:pic>
        <p:nvPicPr>
          <p:cNvPr id="2050" name="Picture 2" descr="https://developer.android.com/images/training/sharing/share-text-screensho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36975" y="498763"/>
            <a:ext cx="2707482" cy="541496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10836" y="6525491"/>
            <a:ext cx="7994073" cy="369332"/>
          </a:xfrm>
          <a:prstGeom prst="rect">
            <a:avLst/>
          </a:prstGeom>
          <a:noFill/>
        </p:spPr>
        <p:txBody>
          <a:bodyPr wrap="square" rtlCol="0">
            <a:spAutoFit/>
          </a:bodyPr>
          <a:lstStyle/>
          <a:p>
            <a:r>
              <a:rPr lang="en-CA" dirty="0">
                <a:hlinkClick r:id="rId3"/>
              </a:rPr>
              <a:t>https://developer.android.com/training/sharing/send</a:t>
            </a:r>
            <a:endParaRPr lang="en-CA" dirty="0"/>
          </a:p>
        </p:txBody>
      </p:sp>
      <p:pic>
        <p:nvPicPr>
          <p:cNvPr id="4" name="Picture 3"/>
          <p:cNvPicPr>
            <a:picLocks noChangeAspect="1"/>
          </p:cNvPicPr>
          <p:nvPr/>
        </p:nvPicPr>
        <p:blipFill>
          <a:blip r:embed="rId4"/>
          <a:stretch>
            <a:fillRect/>
          </a:stretch>
        </p:blipFill>
        <p:spPr>
          <a:xfrm>
            <a:off x="1226127" y="4685651"/>
            <a:ext cx="7337574" cy="1382640"/>
          </a:xfrm>
          <a:prstGeom prst="rect">
            <a:avLst/>
          </a:prstGeom>
        </p:spPr>
      </p:pic>
    </p:spTree>
    <p:extLst>
      <p:ext uri="{BB962C8B-B14F-4D97-AF65-F5344CB8AC3E}">
        <p14:creationId xmlns:p14="http://schemas.microsoft.com/office/powerpoint/2010/main" val="32593340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Sending binary content</a:t>
            </a:r>
            <a:endParaRPr lang="en-CA" dirty="0"/>
          </a:p>
        </p:txBody>
      </p:sp>
      <p:sp>
        <p:nvSpPr>
          <p:cNvPr id="3" name="Content Placeholder 2"/>
          <p:cNvSpPr>
            <a:spLocks noGrp="1"/>
          </p:cNvSpPr>
          <p:nvPr>
            <p:ph idx="1"/>
          </p:nvPr>
        </p:nvSpPr>
        <p:spPr>
          <a:xfrm>
            <a:off x="838200" y="1825624"/>
            <a:ext cx="11049000" cy="3619211"/>
          </a:xfrm>
        </p:spPr>
        <p:txBody>
          <a:bodyPr>
            <a:normAutofit fontScale="85000" lnSpcReduction="20000"/>
          </a:bodyPr>
          <a:lstStyle/>
          <a:p>
            <a:r>
              <a:rPr lang="en-CA" dirty="0" smtClean="0"/>
              <a:t>Binary content is shared using ACTION_SEND action combined with setting appropriate MIME type and placing URI to data in an extra named EXTRA_STREAM. Commonly used for sharing images, but can be used for sharing any type of content</a:t>
            </a:r>
          </a:p>
          <a:p>
            <a:r>
              <a:rPr lang="en-CA" dirty="0" smtClean="0"/>
              <a:t>Can use MIME type of */*, but this will only match activities able to handle generic data streams</a:t>
            </a:r>
          </a:p>
          <a:p>
            <a:r>
              <a:rPr lang="en-CA" dirty="0" smtClean="0"/>
              <a:t>Receiving application needs permission to access the data the URI points to, this can be done in two ways:</a:t>
            </a:r>
          </a:p>
          <a:p>
            <a:pPr lvl="1"/>
            <a:r>
              <a:rPr lang="en-CA" dirty="0" smtClean="0"/>
              <a:t>1 - Storing the data in your own </a:t>
            </a:r>
            <a:r>
              <a:rPr lang="en-CA" dirty="0" err="1" smtClean="0"/>
              <a:t>ContentProvider</a:t>
            </a:r>
            <a:r>
              <a:rPr lang="en-CA" dirty="0"/>
              <a:t> </a:t>
            </a:r>
            <a:r>
              <a:rPr lang="en-CA" dirty="0" smtClean="0"/>
              <a:t>and making sure other apps have permission to access your provider, this can be done by using per-URI permissions which are temporary and only grant access to receiving application.</a:t>
            </a:r>
          </a:p>
          <a:p>
            <a:pPr lvl="1"/>
            <a:r>
              <a:rPr lang="en-CA" dirty="0" smtClean="0"/>
              <a:t>2 – using the system </a:t>
            </a:r>
            <a:r>
              <a:rPr lang="en-CA" dirty="0" err="1" smtClean="0"/>
              <a:t>MediaStore</a:t>
            </a:r>
            <a:r>
              <a:rPr lang="en-CA" dirty="0" smtClean="0"/>
              <a:t>. </a:t>
            </a:r>
            <a:r>
              <a:rPr lang="en-CA" dirty="0" err="1" smtClean="0"/>
              <a:t>MediaStore</a:t>
            </a:r>
            <a:r>
              <a:rPr lang="en-CA" dirty="0" smtClean="0"/>
              <a:t> is primarily aimed at video, audio, and image MIME types, but can also store non-media types. Once added to </a:t>
            </a:r>
            <a:r>
              <a:rPr lang="en-CA" dirty="0" err="1" smtClean="0"/>
              <a:t>MediaStore</a:t>
            </a:r>
            <a:r>
              <a:rPr lang="en-CA" dirty="0" smtClean="0"/>
              <a:t>, content is accessible to any app on the device</a:t>
            </a:r>
          </a:p>
          <a:p>
            <a:pPr lvl="1"/>
            <a:endParaRPr lang="en-CA" dirty="0" smtClean="0"/>
          </a:p>
          <a:p>
            <a:endParaRPr lang="en-CA" dirty="0"/>
          </a:p>
        </p:txBody>
      </p:sp>
      <p:sp>
        <p:nvSpPr>
          <p:cNvPr id="4" name="TextBox 3"/>
          <p:cNvSpPr txBox="1"/>
          <p:nvPr/>
        </p:nvSpPr>
        <p:spPr>
          <a:xfrm>
            <a:off x="110836" y="6525491"/>
            <a:ext cx="7994073" cy="369332"/>
          </a:xfrm>
          <a:prstGeom prst="rect">
            <a:avLst/>
          </a:prstGeom>
          <a:noFill/>
        </p:spPr>
        <p:txBody>
          <a:bodyPr wrap="square" rtlCol="0">
            <a:spAutoFit/>
          </a:bodyPr>
          <a:lstStyle/>
          <a:p>
            <a:r>
              <a:rPr lang="en-CA" dirty="0">
                <a:hlinkClick r:id="rId2"/>
              </a:rPr>
              <a:t>https://developer.android.com/training/sharing/send</a:t>
            </a:r>
            <a:endParaRPr lang="en-CA" dirty="0"/>
          </a:p>
        </p:txBody>
      </p:sp>
      <p:pic>
        <p:nvPicPr>
          <p:cNvPr id="5" name="Picture 4"/>
          <p:cNvPicPr>
            <a:picLocks noChangeAspect="1"/>
          </p:cNvPicPr>
          <p:nvPr/>
        </p:nvPicPr>
        <p:blipFill>
          <a:blip r:embed="rId3"/>
          <a:stretch>
            <a:fillRect/>
          </a:stretch>
        </p:blipFill>
        <p:spPr>
          <a:xfrm>
            <a:off x="4714875" y="5250006"/>
            <a:ext cx="6638925" cy="942975"/>
          </a:xfrm>
          <a:prstGeom prst="rect">
            <a:avLst/>
          </a:prstGeom>
        </p:spPr>
      </p:pic>
      <p:sp>
        <p:nvSpPr>
          <p:cNvPr id="6" name="TextBox 5"/>
          <p:cNvSpPr txBox="1"/>
          <p:nvPr/>
        </p:nvSpPr>
        <p:spPr>
          <a:xfrm>
            <a:off x="5915891" y="6192981"/>
            <a:ext cx="5437909" cy="369332"/>
          </a:xfrm>
          <a:prstGeom prst="rect">
            <a:avLst/>
          </a:prstGeom>
          <a:noFill/>
        </p:spPr>
        <p:txBody>
          <a:bodyPr wrap="square" rtlCol="0">
            <a:spAutoFit/>
          </a:bodyPr>
          <a:lstStyle/>
          <a:p>
            <a:r>
              <a:rPr lang="en-CA" dirty="0" smtClean="0"/>
              <a:t>Sharing binary data (image) with an intent</a:t>
            </a:r>
            <a:endParaRPr lang="en-CA" dirty="0"/>
          </a:p>
        </p:txBody>
      </p:sp>
    </p:spTree>
    <p:extLst>
      <p:ext uri="{BB962C8B-B14F-4D97-AF65-F5344CB8AC3E}">
        <p14:creationId xmlns:p14="http://schemas.microsoft.com/office/powerpoint/2010/main" val="14025302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Send multiple pieces of content</a:t>
            </a:r>
            <a:endParaRPr lang="en-CA" dirty="0"/>
          </a:p>
        </p:txBody>
      </p:sp>
      <p:sp>
        <p:nvSpPr>
          <p:cNvPr id="3" name="Content Placeholder 2"/>
          <p:cNvSpPr>
            <a:spLocks noGrp="1"/>
          </p:cNvSpPr>
          <p:nvPr>
            <p:ph idx="1"/>
          </p:nvPr>
        </p:nvSpPr>
        <p:spPr>
          <a:xfrm>
            <a:off x="838199" y="1825625"/>
            <a:ext cx="5701145" cy="4351338"/>
          </a:xfrm>
        </p:spPr>
        <p:txBody>
          <a:bodyPr>
            <a:normAutofit fontScale="85000" lnSpcReduction="10000"/>
          </a:bodyPr>
          <a:lstStyle/>
          <a:p>
            <a:r>
              <a:rPr lang="en-CA" dirty="0" smtClean="0"/>
              <a:t>To send multiple pieces of content, use ACTION_SEND_MULTIPLE together with a list of URIs pointing to the content</a:t>
            </a:r>
          </a:p>
          <a:p>
            <a:r>
              <a:rPr lang="en-CA" dirty="0" smtClean="0"/>
              <a:t>MIME type varies according to the mix of content you are sharing, example: want to share 3 jpegs? Type is “image/jpeg”. Want to share mixture of image types? Type is “image/*”, which matches activities that can handle any type of image. </a:t>
            </a:r>
          </a:p>
          <a:p>
            <a:r>
              <a:rPr lang="en-CA" dirty="0" smtClean="0"/>
              <a:t>Use */* MIME type if you’re sharing a wide variety of types </a:t>
            </a:r>
          </a:p>
          <a:p>
            <a:r>
              <a:rPr lang="en-CA" dirty="0" smtClean="0"/>
              <a:t>Make </a:t>
            </a:r>
            <a:r>
              <a:rPr lang="en-CA" dirty="0"/>
              <a:t>sure the provided URIs point to data that the receiving application can access</a:t>
            </a:r>
          </a:p>
          <a:p>
            <a:endParaRPr lang="en-CA" dirty="0"/>
          </a:p>
        </p:txBody>
      </p:sp>
      <p:sp>
        <p:nvSpPr>
          <p:cNvPr id="4" name="TextBox 3"/>
          <p:cNvSpPr txBox="1"/>
          <p:nvPr/>
        </p:nvSpPr>
        <p:spPr>
          <a:xfrm>
            <a:off x="110836" y="6525491"/>
            <a:ext cx="7994073" cy="369332"/>
          </a:xfrm>
          <a:prstGeom prst="rect">
            <a:avLst/>
          </a:prstGeom>
          <a:noFill/>
        </p:spPr>
        <p:txBody>
          <a:bodyPr wrap="square" rtlCol="0">
            <a:spAutoFit/>
          </a:bodyPr>
          <a:lstStyle/>
          <a:p>
            <a:r>
              <a:rPr lang="en-CA" dirty="0">
                <a:hlinkClick r:id="rId2"/>
              </a:rPr>
              <a:t>https://developer.android.com/training/sharing/send</a:t>
            </a:r>
            <a:endParaRPr lang="en-CA" dirty="0"/>
          </a:p>
        </p:txBody>
      </p:sp>
      <p:pic>
        <p:nvPicPr>
          <p:cNvPr id="5" name="Picture 4"/>
          <p:cNvPicPr>
            <a:picLocks noChangeAspect="1"/>
          </p:cNvPicPr>
          <p:nvPr/>
        </p:nvPicPr>
        <p:blipFill>
          <a:blip r:embed="rId3"/>
          <a:stretch>
            <a:fillRect/>
          </a:stretch>
        </p:blipFill>
        <p:spPr>
          <a:xfrm>
            <a:off x="6829425" y="1690688"/>
            <a:ext cx="5362575" cy="1657350"/>
          </a:xfrm>
          <a:prstGeom prst="rect">
            <a:avLst/>
          </a:prstGeom>
        </p:spPr>
      </p:pic>
      <p:sp>
        <p:nvSpPr>
          <p:cNvPr id="6" name="TextBox 5"/>
          <p:cNvSpPr txBox="1"/>
          <p:nvPr/>
        </p:nvSpPr>
        <p:spPr>
          <a:xfrm>
            <a:off x="7037243" y="3348038"/>
            <a:ext cx="5154757" cy="369332"/>
          </a:xfrm>
          <a:prstGeom prst="rect">
            <a:avLst/>
          </a:prstGeom>
          <a:noFill/>
        </p:spPr>
        <p:txBody>
          <a:bodyPr wrap="square" rtlCol="0">
            <a:spAutoFit/>
          </a:bodyPr>
          <a:lstStyle/>
          <a:p>
            <a:r>
              <a:rPr lang="en-CA" dirty="0" smtClean="0"/>
              <a:t>Example of sharing multiple image types. </a:t>
            </a:r>
            <a:endParaRPr lang="en-CA" dirty="0"/>
          </a:p>
        </p:txBody>
      </p:sp>
    </p:spTree>
    <p:extLst>
      <p:ext uri="{BB962C8B-B14F-4D97-AF65-F5344CB8AC3E}">
        <p14:creationId xmlns:p14="http://schemas.microsoft.com/office/powerpoint/2010/main" val="12437047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Receiving simple data from other apps</a:t>
            </a:r>
            <a:endParaRPr lang="en-CA" dirty="0"/>
          </a:p>
        </p:txBody>
      </p:sp>
      <p:sp>
        <p:nvSpPr>
          <p:cNvPr id="3" name="Content Placeholder 2"/>
          <p:cNvSpPr>
            <a:spLocks noGrp="1"/>
          </p:cNvSpPr>
          <p:nvPr>
            <p:ph idx="1"/>
          </p:nvPr>
        </p:nvSpPr>
        <p:spPr>
          <a:xfrm>
            <a:off x="838200" y="1825625"/>
            <a:ext cx="6200775" cy="4351338"/>
          </a:xfrm>
        </p:spPr>
        <p:txBody>
          <a:bodyPr>
            <a:normAutofit lnSpcReduction="10000"/>
          </a:bodyPr>
          <a:lstStyle/>
          <a:p>
            <a:r>
              <a:rPr lang="en-CA" dirty="0" smtClean="0"/>
              <a:t>Your app can receive as well as send data. </a:t>
            </a:r>
          </a:p>
          <a:p>
            <a:r>
              <a:rPr lang="en-CA" dirty="0" smtClean="0"/>
              <a:t>Think about how users interact with your app, and what data types you might want to receive, example: social networking app would probably want to receive both text and image data</a:t>
            </a:r>
          </a:p>
          <a:p>
            <a:r>
              <a:rPr lang="en-CA" dirty="0" smtClean="0"/>
              <a:t>Inform the system what intents your app can receive in your app’s manifest </a:t>
            </a:r>
          </a:p>
          <a:p>
            <a:r>
              <a:rPr lang="en-CA" dirty="0" smtClean="0"/>
              <a:t>Define intent filter using &lt;intent-filter&gt; element in manifest</a:t>
            </a:r>
          </a:p>
          <a:p>
            <a:endParaRPr lang="en-CA" dirty="0" smtClean="0"/>
          </a:p>
          <a:p>
            <a:endParaRPr lang="en-CA" dirty="0"/>
          </a:p>
        </p:txBody>
      </p:sp>
      <p:sp>
        <p:nvSpPr>
          <p:cNvPr id="4" name="TextBox 3"/>
          <p:cNvSpPr txBox="1"/>
          <p:nvPr/>
        </p:nvSpPr>
        <p:spPr>
          <a:xfrm>
            <a:off x="0" y="6486504"/>
            <a:ext cx="8853055" cy="369332"/>
          </a:xfrm>
          <a:prstGeom prst="rect">
            <a:avLst/>
          </a:prstGeom>
          <a:noFill/>
        </p:spPr>
        <p:txBody>
          <a:bodyPr wrap="square" rtlCol="0">
            <a:spAutoFit/>
          </a:bodyPr>
          <a:lstStyle/>
          <a:p>
            <a:r>
              <a:rPr lang="en-CA" dirty="0">
                <a:hlinkClick r:id="rId2"/>
              </a:rPr>
              <a:t>https://developer.android.com/training/sharing/receive</a:t>
            </a:r>
            <a:endParaRPr lang="en-CA" dirty="0"/>
          </a:p>
        </p:txBody>
      </p:sp>
      <p:pic>
        <p:nvPicPr>
          <p:cNvPr id="5" name="Picture 4"/>
          <p:cNvPicPr>
            <a:picLocks noChangeAspect="1"/>
          </p:cNvPicPr>
          <p:nvPr/>
        </p:nvPicPr>
        <p:blipFill>
          <a:blip r:embed="rId3"/>
          <a:stretch>
            <a:fillRect/>
          </a:stretch>
        </p:blipFill>
        <p:spPr>
          <a:xfrm>
            <a:off x="7038975" y="1690688"/>
            <a:ext cx="5153025" cy="3067050"/>
          </a:xfrm>
          <a:prstGeom prst="rect">
            <a:avLst/>
          </a:prstGeom>
        </p:spPr>
      </p:pic>
      <p:sp>
        <p:nvSpPr>
          <p:cNvPr id="6" name="TextBox 5"/>
          <p:cNvSpPr txBox="1"/>
          <p:nvPr/>
        </p:nvSpPr>
        <p:spPr>
          <a:xfrm>
            <a:off x="7315633" y="4757738"/>
            <a:ext cx="4599709" cy="2031325"/>
          </a:xfrm>
          <a:prstGeom prst="rect">
            <a:avLst/>
          </a:prstGeom>
          <a:noFill/>
        </p:spPr>
        <p:txBody>
          <a:bodyPr wrap="square" rtlCol="0">
            <a:spAutoFit/>
          </a:bodyPr>
          <a:lstStyle/>
          <a:p>
            <a:r>
              <a:rPr lang="en-CA" dirty="0" smtClean="0"/>
              <a:t>Example manifest of an application that handles text content, single image of any type, or multiple images of any type. This app will be listed in the intent chooser if another app tries to share any of these data types, and .</a:t>
            </a:r>
            <a:r>
              <a:rPr lang="en-CA" dirty="0" err="1" smtClean="0"/>
              <a:t>ui.MyActivity</a:t>
            </a:r>
            <a:r>
              <a:rPr lang="en-CA" dirty="0" smtClean="0"/>
              <a:t> will start if the user selects this app</a:t>
            </a:r>
            <a:endParaRPr lang="en-CA" dirty="0"/>
          </a:p>
        </p:txBody>
      </p:sp>
    </p:spTree>
    <p:extLst>
      <p:ext uri="{BB962C8B-B14F-4D97-AF65-F5344CB8AC3E}">
        <p14:creationId xmlns:p14="http://schemas.microsoft.com/office/powerpoint/2010/main" val="25149323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Handle incoming content</a:t>
            </a:r>
            <a:endParaRPr lang="en-CA" dirty="0"/>
          </a:p>
        </p:txBody>
      </p:sp>
      <p:sp>
        <p:nvSpPr>
          <p:cNvPr id="3" name="Content Placeholder 2"/>
          <p:cNvSpPr>
            <a:spLocks noGrp="1"/>
          </p:cNvSpPr>
          <p:nvPr>
            <p:ph idx="1"/>
          </p:nvPr>
        </p:nvSpPr>
        <p:spPr>
          <a:xfrm>
            <a:off x="838200" y="1825625"/>
            <a:ext cx="5521036" cy="4351338"/>
          </a:xfrm>
        </p:spPr>
        <p:txBody>
          <a:bodyPr>
            <a:normAutofit fontScale="92500" lnSpcReduction="20000"/>
          </a:bodyPr>
          <a:lstStyle/>
          <a:p>
            <a:r>
              <a:rPr lang="en-CA" dirty="0" smtClean="0"/>
              <a:t>To handle incoming content, start by calling </a:t>
            </a:r>
            <a:r>
              <a:rPr lang="en-CA" dirty="0" err="1" smtClean="0"/>
              <a:t>getIntent</a:t>
            </a:r>
            <a:r>
              <a:rPr lang="en-CA" dirty="0" smtClean="0"/>
              <a:t>() to get the intent object</a:t>
            </a:r>
          </a:p>
          <a:p>
            <a:r>
              <a:rPr lang="en-CA" dirty="0" smtClean="0"/>
              <a:t>Once you have the Intent object, examine its contents to decide what to do next</a:t>
            </a:r>
          </a:p>
          <a:p>
            <a:r>
              <a:rPr lang="en-CA" dirty="0" smtClean="0"/>
              <a:t>You can then perform actions like update a view (</a:t>
            </a:r>
            <a:r>
              <a:rPr lang="en-CA" dirty="0" err="1" smtClean="0"/>
              <a:t>EditText</a:t>
            </a:r>
            <a:r>
              <a:rPr lang="en-CA" dirty="0" smtClean="0"/>
              <a:t>), or more complicated actions like apply a filter to a photo</a:t>
            </a:r>
          </a:p>
          <a:p>
            <a:r>
              <a:rPr lang="en-CA" dirty="0" smtClean="0"/>
              <a:t>Remember to process binary data in a separate thread, as it can be quite heavy</a:t>
            </a:r>
            <a:endParaRPr lang="en-CA" dirty="0"/>
          </a:p>
        </p:txBody>
      </p:sp>
      <p:sp>
        <p:nvSpPr>
          <p:cNvPr id="4" name="TextBox 3"/>
          <p:cNvSpPr txBox="1"/>
          <p:nvPr/>
        </p:nvSpPr>
        <p:spPr>
          <a:xfrm>
            <a:off x="0" y="6486504"/>
            <a:ext cx="8853055" cy="369332"/>
          </a:xfrm>
          <a:prstGeom prst="rect">
            <a:avLst/>
          </a:prstGeom>
          <a:noFill/>
        </p:spPr>
        <p:txBody>
          <a:bodyPr wrap="square" rtlCol="0">
            <a:spAutoFit/>
          </a:bodyPr>
          <a:lstStyle/>
          <a:p>
            <a:r>
              <a:rPr lang="en-CA" dirty="0">
                <a:hlinkClick r:id="rId2"/>
              </a:rPr>
              <a:t>https://developer.android.com/training/sharing/receive</a:t>
            </a:r>
            <a:endParaRPr lang="en-CA" dirty="0"/>
          </a:p>
        </p:txBody>
      </p:sp>
      <p:pic>
        <p:nvPicPr>
          <p:cNvPr id="5" name="Picture 4"/>
          <p:cNvPicPr>
            <a:picLocks noChangeAspect="1"/>
          </p:cNvPicPr>
          <p:nvPr/>
        </p:nvPicPr>
        <p:blipFill>
          <a:blip r:embed="rId3"/>
          <a:stretch>
            <a:fillRect/>
          </a:stretch>
        </p:blipFill>
        <p:spPr>
          <a:xfrm>
            <a:off x="6897051" y="12999"/>
            <a:ext cx="5294949" cy="3355377"/>
          </a:xfrm>
          <a:prstGeom prst="rect">
            <a:avLst/>
          </a:prstGeom>
        </p:spPr>
      </p:pic>
      <p:pic>
        <p:nvPicPr>
          <p:cNvPr id="6" name="Picture 5"/>
          <p:cNvPicPr>
            <a:picLocks noChangeAspect="1"/>
          </p:cNvPicPr>
          <p:nvPr/>
        </p:nvPicPr>
        <p:blipFill>
          <a:blip r:embed="rId4"/>
          <a:stretch>
            <a:fillRect/>
          </a:stretch>
        </p:blipFill>
        <p:spPr>
          <a:xfrm>
            <a:off x="6618801" y="3720502"/>
            <a:ext cx="5573199" cy="3126229"/>
          </a:xfrm>
          <a:prstGeom prst="rect">
            <a:avLst/>
          </a:prstGeom>
        </p:spPr>
      </p:pic>
    </p:spTree>
    <p:extLst>
      <p:ext uri="{BB962C8B-B14F-4D97-AF65-F5344CB8AC3E}">
        <p14:creationId xmlns:p14="http://schemas.microsoft.com/office/powerpoint/2010/main" val="35620475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Adding an easy share action</a:t>
            </a:r>
            <a:endParaRPr lang="en-CA" dirty="0"/>
          </a:p>
        </p:txBody>
      </p:sp>
      <p:sp>
        <p:nvSpPr>
          <p:cNvPr id="3" name="Content Placeholder 2"/>
          <p:cNvSpPr>
            <a:spLocks noGrp="1"/>
          </p:cNvSpPr>
          <p:nvPr>
            <p:ph idx="1"/>
          </p:nvPr>
        </p:nvSpPr>
        <p:spPr>
          <a:xfrm>
            <a:off x="838201" y="1825625"/>
            <a:ext cx="7128164" cy="4351338"/>
          </a:xfrm>
        </p:spPr>
        <p:txBody>
          <a:bodyPr/>
          <a:lstStyle/>
          <a:p>
            <a:r>
              <a:rPr lang="en-CA" dirty="0" smtClean="0"/>
              <a:t>Android 4.0 introduced </a:t>
            </a:r>
            <a:r>
              <a:rPr lang="en-CA" dirty="0" err="1" smtClean="0"/>
              <a:t>ActionProvider</a:t>
            </a:r>
            <a:r>
              <a:rPr lang="en-CA" dirty="0" smtClean="0"/>
              <a:t>, extended by </a:t>
            </a:r>
            <a:r>
              <a:rPr lang="en-CA" dirty="0" err="1" smtClean="0"/>
              <a:t>ShareActionProvider</a:t>
            </a:r>
            <a:r>
              <a:rPr lang="en-CA" dirty="0" smtClean="0"/>
              <a:t>, which provides an effective and user-friendly share action to your </a:t>
            </a:r>
            <a:r>
              <a:rPr lang="en-CA" dirty="0" err="1" smtClean="0"/>
              <a:t>ActionBar</a:t>
            </a:r>
            <a:endParaRPr lang="en-CA" dirty="0"/>
          </a:p>
        </p:txBody>
      </p:sp>
      <p:sp>
        <p:nvSpPr>
          <p:cNvPr id="4" name="TextBox 3"/>
          <p:cNvSpPr txBox="1"/>
          <p:nvPr/>
        </p:nvSpPr>
        <p:spPr>
          <a:xfrm>
            <a:off x="0" y="6486504"/>
            <a:ext cx="8853055" cy="369332"/>
          </a:xfrm>
          <a:prstGeom prst="rect">
            <a:avLst/>
          </a:prstGeom>
          <a:noFill/>
        </p:spPr>
        <p:txBody>
          <a:bodyPr wrap="square" rtlCol="0">
            <a:spAutoFit/>
          </a:bodyPr>
          <a:lstStyle/>
          <a:p>
            <a:r>
              <a:rPr lang="en-CA" dirty="0">
                <a:hlinkClick r:id="rId2"/>
              </a:rPr>
              <a:t>https://developer.android.com/training/sharing/shareaction</a:t>
            </a:r>
            <a:endParaRPr lang="en-CA" dirty="0"/>
          </a:p>
        </p:txBody>
      </p:sp>
      <p:pic>
        <p:nvPicPr>
          <p:cNvPr id="3074" name="Picture 2" descr="https://developer.android.com/images/ui/actionbar-shareac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0" y="721041"/>
            <a:ext cx="3048000" cy="5455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8190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Easy share action</a:t>
            </a:r>
            <a:endParaRPr lang="en-CA" dirty="0"/>
          </a:p>
        </p:txBody>
      </p:sp>
      <p:sp>
        <p:nvSpPr>
          <p:cNvPr id="3" name="Content Placeholder 2"/>
          <p:cNvSpPr>
            <a:spLocks noGrp="1"/>
          </p:cNvSpPr>
          <p:nvPr>
            <p:ph idx="1"/>
          </p:nvPr>
        </p:nvSpPr>
        <p:spPr>
          <a:xfrm>
            <a:off x="838200" y="1825624"/>
            <a:ext cx="5915025" cy="4464339"/>
          </a:xfrm>
        </p:spPr>
        <p:txBody>
          <a:bodyPr>
            <a:normAutofit fontScale="70000" lnSpcReduction="20000"/>
          </a:bodyPr>
          <a:lstStyle/>
          <a:p>
            <a:r>
              <a:rPr lang="en-CA" dirty="0" smtClean="0"/>
              <a:t>To get started with </a:t>
            </a:r>
            <a:r>
              <a:rPr lang="en-CA" dirty="0" err="1" smtClean="0"/>
              <a:t>ShareActionProviders</a:t>
            </a:r>
            <a:r>
              <a:rPr lang="en-CA" dirty="0" smtClean="0"/>
              <a:t>, define </a:t>
            </a:r>
            <a:r>
              <a:rPr lang="en-CA" dirty="0" err="1" smtClean="0"/>
              <a:t>android:actionProviderClass</a:t>
            </a:r>
            <a:r>
              <a:rPr lang="en-CA" dirty="0" smtClean="0"/>
              <a:t> attribute for corresponding &lt;item&gt; in your menu resources file</a:t>
            </a:r>
          </a:p>
          <a:p>
            <a:r>
              <a:rPr lang="en-CA" dirty="0" smtClean="0"/>
              <a:t>This delegates responsibility for your item’s appearance and function to </a:t>
            </a:r>
            <a:r>
              <a:rPr lang="en-CA" dirty="0" err="1" smtClean="0"/>
              <a:t>ShareActionProvider</a:t>
            </a:r>
            <a:r>
              <a:rPr lang="en-CA" dirty="0" smtClean="0"/>
              <a:t>, however you will need to tell the provider what you would like to share</a:t>
            </a:r>
          </a:p>
          <a:p>
            <a:r>
              <a:rPr lang="en-CA" dirty="0" smtClean="0"/>
              <a:t>Set the share intent – must provide </a:t>
            </a:r>
            <a:r>
              <a:rPr lang="en-CA" dirty="0" err="1" smtClean="0"/>
              <a:t>ShareActionProvider</a:t>
            </a:r>
            <a:r>
              <a:rPr lang="en-CA" dirty="0" smtClean="0"/>
              <a:t> with a share intent. Share intent should use ACTION_SEND, and additional data in extras. </a:t>
            </a:r>
          </a:p>
          <a:p>
            <a:r>
              <a:rPr lang="en-CA" dirty="0" smtClean="0"/>
              <a:t>To assign a share intent, first find the corresponding </a:t>
            </a:r>
            <a:r>
              <a:rPr lang="en-CA" dirty="0" err="1" smtClean="0"/>
              <a:t>MenuItem</a:t>
            </a:r>
            <a:r>
              <a:rPr lang="en-CA" dirty="0" smtClean="0"/>
              <a:t> when you inflate the menu resources in the Activity/Fragment, then call </a:t>
            </a:r>
            <a:r>
              <a:rPr lang="en-CA" dirty="0" err="1" smtClean="0"/>
              <a:t>MenuItem.getActionProvider</a:t>
            </a:r>
            <a:r>
              <a:rPr lang="en-CA" dirty="0" smtClean="0"/>
              <a:t>() to retrieve the </a:t>
            </a:r>
            <a:r>
              <a:rPr lang="en-CA" dirty="0" err="1" smtClean="0"/>
              <a:t>ShareActionProvider</a:t>
            </a:r>
            <a:r>
              <a:rPr lang="en-CA" dirty="0" smtClean="0"/>
              <a:t>. You can then use </a:t>
            </a:r>
            <a:r>
              <a:rPr lang="en-CA" dirty="0" err="1" smtClean="0"/>
              <a:t>setShareIntent</a:t>
            </a:r>
            <a:r>
              <a:rPr lang="en-CA" dirty="0" smtClean="0"/>
              <a:t>() to update the share intent associated with that action</a:t>
            </a:r>
            <a:endParaRPr lang="en-CA" dirty="0"/>
          </a:p>
        </p:txBody>
      </p:sp>
      <p:sp>
        <p:nvSpPr>
          <p:cNvPr id="4" name="TextBox 3"/>
          <p:cNvSpPr txBox="1"/>
          <p:nvPr/>
        </p:nvSpPr>
        <p:spPr>
          <a:xfrm>
            <a:off x="0" y="6486504"/>
            <a:ext cx="8853055" cy="369332"/>
          </a:xfrm>
          <a:prstGeom prst="rect">
            <a:avLst/>
          </a:prstGeom>
          <a:noFill/>
        </p:spPr>
        <p:txBody>
          <a:bodyPr wrap="square" rtlCol="0">
            <a:spAutoFit/>
          </a:bodyPr>
          <a:lstStyle/>
          <a:p>
            <a:r>
              <a:rPr lang="en-CA" dirty="0">
                <a:hlinkClick r:id="rId2"/>
              </a:rPr>
              <a:t>https://developer.android.com/training/sharing/shareaction</a:t>
            </a:r>
            <a:endParaRPr lang="en-CA" dirty="0"/>
          </a:p>
        </p:txBody>
      </p:sp>
      <p:pic>
        <p:nvPicPr>
          <p:cNvPr id="5" name="Picture 4"/>
          <p:cNvPicPr>
            <a:picLocks noChangeAspect="1"/>
          </p:cNvPicPr>
          <p:nvPr/>
        </p:nvPicPr>
        <p:blipFill>
          <a:blip r:embed="rId3"/>
          <a:stretch>
            <a:fillRect/>
          </a:stretch>
        </p:blipFill>
        <p:spPr>
          <a:xfrm>
            <a:off x="7353300" y="474086"/>
            <a:ext cx="4838700" cy="1657350"/>
          </a:xfrm>
          <a:prstGeom prst="rect">
            <a:avLst/>
          </a:prstGeom>
        </p:spPr>
      </p:pic>
      <p:pic>
        <p:nvPicPr>
          <p:cNvPr id="6" name="Picture 5"/>
          <p:cNvPicPr>
            <a:picLocks noChangeAspect="1"/>
          </p:cNvPicPr>
          <p:nvPr/>
        </p:nvPicPr>
        <p:blipFill>
          <a:blip r:embed="rId4"/>
          <a:stretch>
            <a:fillRect/>
          </a:stretch>
        </p:blipFill>
        <p:spPr>
          <a:xfrm>
            <a:off x="6753225" y="2645786"/>
            <a:ext cx="5438775" cy="4210050"/>
          </a:xfrm>
          <a:prstGeom prst="rect">
            <a:avLst/>
          </a:prstGeom>
        </p:spPr>
      </p:pic>
    </p:spTree>
    <p:extLst>
      <p:ext uri="{BB962C8B-B14F-4D97-AF65-F5344CB8AC3E}">
        <p14:creationId xmlns:p14="http://schemas.microsoft.com/office/powerpoint/2010/main" val="76386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Data and file storage overview</a:t>
            </a:r>
            <a:endParaRPr lang="en-CA" dirty="0"/>
          </a:p>
        </p:txBody>
      </p:sp>
      <p:sp>
        <p:nvSpPr>
          <p:cNvPr id="3" name="Content Placeholder 2"/>
          <p:cNvSpPr>
            <a:spLocks noGrp="1"/>
          </p:cNvSpPr>
          <p:nvPr>
            <p:ph idx="1"/>
          </p:nvPr>
        </p:nvSpPr>
        <p:spPr/>
        <p:txBody>
          <a:bodyPr>
            <a:normAutofit fontScale="85000" lnSpcReduction="20000"/>
          </a:bodyPr>
          <a:lstStyle/>
          <a:p>
            <a:r>
              <a:rPr lang="en-CA" dirty="0" smtClean="0"/>
              <a:t>Android provides several data saving options, depending on specific needs (space, data type, private/public)</a:t>
            </a:r>
          </a:p>
          <a:p>
            <a:r>
              <a:rPr lang="en-CA" dirty="0" smtClean="0"/>
              <a:t>Different data storage options available on Android:</a:t>
            </a:r>
          </a:p>
          <a:p>
            <a:pPr lvl="1"/>
            <a:r>
              <a:rPr lang="en-CA" b="1" dirty="0" smtClean="0"/>
              <a:t>Internal file storage </a:t>
            </a:r>
            <a:r>
              <a:rPr lang="en-CA" dirty="0" smtClean="0"/>
              <a:t>– store app-private items on device file system</a:t>
            </a:r>
          </a:p>
          <a:p>
            <a:pPr lvl="1"/>
            <a:r>
              <a:rPr lang="en-CA" b="1" dirty="0" smtClean="0"/>
              <a:t>External file storage </a:t>
            </a:r>
            <a:r>
              <a:rPr lang="en-CA" dirty="0" smtClean="0"/>
              <a:t>– store files on shared external file system, usually for shared files such as photos</a:t>
            </a:r>
          </a:p>
          <a:p>
            <a:pPr lvl="1"/>
            <a:r>
              <a:rPr lang="en-CA" b="1" dirty="0" smtClean="0"/>
              <a:t>Shared preferences </a:t>
            </a:r>
            <a:r>
              <a:rPr lang="en-CA" dirty="0" smtClean="0"/>
              <a:t>– store private primate data in key-value pairs</a:t>
            </a:r>
          </a:p>
          <a:p>
            <a:pPr lvl="1"/>
            <a:r>
              <a:rPr lang="en-CA" b="1" dirty="0" smtClean="0"/>
              <a:t>Databases </a:t>
            </a:r>
            <a:r>
              <a:rPr lang="en-CA" dirty="0" smtClean="0"/>
              <a:t>– store structured data in a private database</a:t>
            </a:r>
          </a:p>
          <a:p>
            <a:r>
              <a:rPr lang="en-CA" dirty="0" smtClean="0"/>
              <a:t>Except for external storage, these are all intended for app-private data, the data is not accessible to other apps</a:t>
            </a:r>
          </a:p>
          <a:p>
            <a:r>
              <a:rPr lang="en-CA" dirty="0" smtClean="0"/>
              <a:t>Use </a:t>
            </a:r>
            <a:r>
              <a:rPr lang="en-CA" dirty="0" err="1" smtClean="0"/>
              <a:t>FileProvider</a:t>
            </a:r>
            <a:r>
              <a:rPr lang="en-CA" dirty="0" smtClean="0"/>
              <a:t> API to share files with other apps</a:t>
            </a:r>
          </a:p>
          <a:p>
            <a:r>
              <a:rPr lang="en-CA" dirty="0" smtClean="0"/>
              <a:t>Use </a:t>
            </a:r>
            <a:r>
              <a:rPr lang="en-CA" dirty="0" err="1" smtClean="0"/>
              <a:t>ContentProvider</a:t>
            </a:r>
            <a:r>
              <a:rPr lang="en-CA" dirty="0" smtClean="0"/>
              <a:t> to expose your app’s data to other apps, </a:t>
            </a:r>
            <a:r>
              <a:rPr lang="en-CA" dirty="0" err="1" smtClean="0"/>
              <a:t>ContentProviders</a:t>
            </a:r>
            <a:r>
              <a:rPr lang="en-CA" dirty="0" smtClean="0"/>
              <a:t> give full control of what read/write access is available to other apps</a:t>
            </a:r>
          </a:p>
          <a:p>
            <a:endParaRPr lang="en-CA" dirty="0" smtClean="0"/>
          </a:p>
        </p:txBody>
      </p:sp>
      <p:sp>
        <p:nvSpPr>
          <p:cNvPr id="4" name="TextBox 3"/>
          <p:cNvSpPr txBox="1"/>
          <p:nvPr/>
        </p:nvSpPr>
        <p:spPr>
          <a:xfrm>
            <a:off x="0" y="6488668"/>
            <a:ext cx="8589818" cy="369332"/>
          </a:xfrm>
          <a:prstGeom prst="rect">
            <a:avLst/>
          </a:prstGeom>
          <a:noFill/>
        </p:spPr>
        <p:txBody>
          <a:bodyPr wrap="square" rtlCol="0">
            <a:spAutoFit/>
          </a:bodyPr>
          <a:lstStyle/>
          <a:p>
            <a:r>
              <a:rPr lang="en-CA" dirty="0" smtClean="0">
                <a:hlinkClick r:id="rId2"/>
              </a:rPr>
              <a:t>https://developer.android.com/guide/topics/data/data-storage</a:t>
            </a:r>
            <a:endParaRPr lang="en-CA" dirty="0"/>
          </a:p>
        </p:txBody>
      </p:sp>
    </p:spTree>
    <p:extLst>
      <p:ext uri="{BB962C8B-B14F-4D97-AF65-F5344CB8AC3E}">
        <p14:creationId xmlns:p14="http://schemas.microsoft.com/office/powerpoint/2010/main" val="14263705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Sharing files</a:t>
            </a:r>
            <a:endParaRPr lang="en-CA" dirty="0"/>
          </a:p>
        </p:txBody>
      </p:sp>
      <p:sp>
        <p:nvSpPr>
          <p:cNvPr id="3" name="Content Placeholder 2"/>
          <p:cNvSpPr>
            <a:spLocks noGrp="1"/>
          </p:cNvSpPr>
          <p:nvPr>
            <p:ph idx="1"/>
          </p:nvPr>
        </p:nvSpPr>
        <p:spPr/>
        <p:txBody>
          <a:bodyPr>
            <a:normAutofit fontScale="92500" lnSpcReduction="10000"/>
          </a:bodyPr>
          <a:lstStyle/>
          <a:p>
            <a:r>
              <a:rPr lang="en-CA" dirty="0" smtClean="0"/>
              <a:t>The only secure way to offer a file from your app to another app is to send the receiving app the file’s content URI and grant temporary access permissions to that URI</a:t>
            </a:r>
          </a:p>
          <a:p>
            <a:r>
              <a:rPr lang="en-CA" dirty="0" smtClean="0"/>
              <a:t>Content URIs with temporary URI access permissions are secure because they apply only to the app that receives the URI, and expire automatically</a:t>
            </a:r>
          </a:p>
          <a:p>
            <a:r>
              <a:rPr lang="en-CA" dirty="0" smtClean="0"/>
              <a:t>Android’s </a:t>
            </a:r>
            <a:r>
              <a:rPr lang="en-CA" dirty="0" err="1" smtClean="0"/>
              <a:t>FileProvider</a:t>
            </a:r>
            <a:r>
              <a:rPr lang="en-CA" dirty="0" smtClean="0"/>
              <a:t> component provides the method </a:t>
            </a:r>
            <a:r>
              <a:rPr lang="en-CA" dirty="0" err="1" smtClean="0"/>
              <a:t>getUriForFile</a:t>
            </a:r>
            <a:r>
              <a:rPr lang="en-CA" dirty="0" smtClean="0"/>
              <a:t>() for generating  a file’s content URI</a:t>
            </a:r>
          </a:p>
          <a:p>
            <a:r>
              <a:rPr lang="en-CA" dirty="0" smtClean="0"/>
              <a:t>To share small amounts of text/binary data between apps, use an intent as previously discussed. This lesson will discuss how to securely share files from your app to another app using content URIs generated by the Android </a:t>
            </a:r>
            <a:r>
              <a:rPr lang="en-CA" dirty="0" err="1" smtClean="0"/>
              <a:t>FileProvider</a:t>
            </a:r>
            <a:r>
              <a:rPr lang="en-CA" dirty="0" smtClean="0"/>
              <a:t> component and temporary permissions granted to the receiving app</a:t>
            </a:r>
            <a:endParaRPr lang="en-CA" dirty="0"/>
          </a:p>
        </p:txBody>
      </p:sp>
      <p:sp>
        <p:nvSpPr>
          <p:cNvPr id="4" name="TextBox 3"/>
          <p:cNvSpPr txBox="1"/>
          <p:nvPr/>
        </p:nvSpPr>
        <p:spPr>
          <a:xfrm>
            <a:off x="0" y="6470073"/>
            <a:ext cx="7813964" cy="369332"/>
          </a:xfrm>
          <a:prstGeom prst="rect">
            <a:avLst/>
          </a:prstGeom>
          <a:noFill/>
        </p:spPr>
        <p:txBody>
          <a:bodyPr wrap="square" rtlCol="0">
            <a:spAutoFit/>
          </a:bodyPr>
          <a:lstStyle/>
          <a:p>
            <a:r>
              <a:rPr lang="en-CA" dirty="0">
                <a:hlinkClick r:id="rId2"/>
              </a:rPr>
              <a:t>https://developer.android.com/training/secure-file-sharing</a:t>
            </a:r>
            <a:endParaRPr lang="en-CA" dirty="0"/>
          </a:p>
        </p:txBody>
      </p:sp>
    </p:spTree>
    <p:extLst>
      <p:ext uri="{BB962C8B-B14F-4D97-AF65-F5344CB8AC3E}">
        <p14:creationId xmlns:p14="http://schemas.microsoft.com/office/powerpoint/2010/main" val="24263380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Setting up file sharing: specify </a:t>
            </a:r>
            <a:r>
              <a:rPr lang="en-CA" dirty="0" err="1" smtClean="0"/>
              <a:t>FileProvider</a:t>
            </a:r>
            <a:endParaRPr lang="en-CA" dirty="0"/>
          </a:p>
        </p:txBody>
      </p:sp>
      <p:sp>
        <p:nvSpPr>
          <p:cNvPr id="3" name="Content Placeholder 2"/>
          <p:cNvSpPr>
            <a:spLocks noGrp="1"/>
          </p:cNvSpPr>
          <p:nvPr>
            <p:ph idx="1"/>
          </p:nvPr>
        </p:nvSpPr>
        <p:spPr>
          <a:xfrm>
            <a:off x="838200" y="1825625"/>
            <a:ext cx="5243945" cy="4351338"/>
          </a:xfrm>
        </p:spPr>
        <p:txBody>
          <a:bodyPr>
            <a:normAutofit fontScale="70000" lnSpcReduction="20000"/>
          </a:bodyPr>
          <a:lstStyle/>
          <a:p>
            <a:r>
              <a:rPr lang="en-CA" dirty="0" smtClean="0"/>
              <a:t>Defining a </a:t>
            </a:r>
            <a:r>
              <a:rPr lang="en-CA" dirty="0" err="1" smtClean="0"/>
              <a:t>FileProvider</a:t>
            </a:r>
            <a:r>
              <a:rPr lang="en-CA" dirty="0" smtClean="0"/>
              <a:t> for your app requires an entry in the manifest. This entry specifies the authority to use in generating content URIs, as well as the name of an XML that specifies the directories your app can share</a:t>
            </a:r>
          </a:p>
          <a:p>
            <a:r>
              <a:rPr lang="en-CA" dirty="0" err="1" smtClean="0"/>
              <a:t>android:authorities</a:t>
            </a:r>
            <a:r>
              <a:rPr lang="en-CA" dirty="0" smtClean="0"/>
              <a:t> attribute specifies URI authority that you want to use for content URIs generated by </a:t>
            </a:r>
            <a:r>
              <a:rPr lang="en-CA" dirty="0" err="1" smtClean="0"/>
              <a:t>FileProvider</a:t>
            </a:r>
            <a:r>
              <a:rPr lang="en-CA" dirty="0" smtClean="0"/>
              <a:t>. Use an authority consisting of the app’s </a:t>
            </a:r>
            <a:r>
              <a:rPr lang="en-CA" dirty="0" err="1" smtClean="0"/>
              <a:t>android:package</a:t>
            </a:r>
            <a:r>
              <a:rPr lang="en-CA" dirty="0" smtClean="0"/>
              <a:t> value with string ‘</a:t>
            </a:r>
            <a:r>
              <a:rPr lang="en-CA" dirty="0" err="1" smtClean="0"/>
              <a:t>fileprovider</a:t>
            </a:r>
            <a:r>
              <a:rPr lang="en-CA" dirty="0" smtClean="0"/>
              <a:t>’ appended</a:t>
            </a:r>
          </a:p>
          <a:p>
            <a:r>
              <a:rPr lang="en-CA" dirty="0" smtClean="0"/>
              <a:t>The &lt;meta-data&gt; child element of &lt;provider&gt; points to an XML file specifying the directories you want to share</a:t>
            </a:r>
          </a:p>
          <a:p>
            <a:r>
              <a:rPr lang="en-CA" dirty="0" err="1" smtClean="0"/>
              <a:t>android:resource</a:t>
            </a:r>
            <a:r>
              <a:rPr lang="en-CA" dirty="0" smtClean="0"/>
              <a:t> attribute is the path and name of the file, without the .xml extension.</a:t>
            </a:r>
          </a:p>
          <a:p>
            <a:r>
              <a:rPr lang="en-CA" dirty="0" smtClean="0"/>
              <a:t>Contents of file described on next slide</a:t>
            </a:r>
            <a:endParaRPr lang="en-CA" dirty="0"/>
          </a:p>
        </p:txBody>
      </p:sp>
      <p:sp>
        <p:nvSpPr>
          <p:cNvPr id="4" name="TextBox 3"/>
          <p:cNvSpPr txBox="1"/>
          <p:nvPr/>
        </p:nvSpPr>
        <p:spPr>
          <a:xfrm>
            <a:off x="0" y="6470075"/>
            <a:ext cx="8742218" cy="369332"/>
          </a:xfrm>
          <a:prstGeom prst="rect">
            <a:avLst/>
          </a:prstGeom>
          <a:noFill/>
        </p:spPr>
        <p:txBody>
          <a:bodyPr wrap="square" rtlCol="0">
            <a:spAutoFit/>
          </a:bodyPr>
          <a:lstStyle/>
          <a:p>
            <a:r>
              <a:rPr lang="en-CA" dirty="0">
                <a:hlinkClick r:id="rId2"/>
              </a:rPr>
              <a:t>https://developer.android.com/training/secure-file-sharing/setup-sharing</a:t>
            </a:r>
            <a:endParaRPr lang="en-CA" dirty="0"/>
          </a:p>
        </p:txBody>
      </p:sp>
      <p:pic>
        <p:nvPicPr>
          <p:cNvPr id="5" name="Picture 4"/>
          <p:cNvPicPr>
            <a:picLocks noChangeAspect="1"/>
          </p:cNvPicPr>
          <p:nvPr/>
        </p:nvPicPr>
        <p:blipFill>
          <a:blip r:embed="rId3"/>
          <a:stretch>
            <a:fillRect/>
          </a:stretch>
        </p:blipFill>
        <p:spPr>
          <a:xfrm>
            <a:off x="7058025" y="1825625"/>
            <a:ext cx="5133975" cy="2809875"/>
          </a:xfrm>
          <a:prstGeom prst="rect">
            <a:avLst/>
          </a:prstGeom>
        </p:spPr>
      </p:pic>
      <p:sp>
        <p:nvSpPr>
          <p:cNvPr id="6" name="TextBox 5"/>
          <p:cNvSpPr txBox="1"/>
          <p:nvPr/>
        </p:nvSpPr>
        <p:spPr>
          <a:xfrm>
            <a:off x="7071879" y="4635500"/>
            <a:ext cx="5023139" cy="923330"/>
          </a:xfrm>
          <a:prstGeom prst="rect">
            <a:avLst/>
          </a:prstGeom>
          <a:noFill/>
        </p:spPr>
        <p:txBody>
          <a:bodyPr wrap="square" rtlCol="0">
            <a:spAutoFit/>
          </a:bodyPr>
          <a:lstStyle/>
          <a:p>
            <a:r>
              <a:rPr lang="en-CA" dirty="0" smtClean="0"/>
              <a:t>Example: adding the &lt;provider&gt; element that specifies the </a:t>
            </a:r>
            <a:r>
              <a:rPr lang="en-CA" dirty="0" err="1" smtClean="0"/>
              <a:t>FileProvider</a:t>
            </a:r>
            <a:r>
              <a:rPr lang="en-CA" dirty="0" smtClean="0"/>
              <a:t> class, authority, and XML file name</a:t>
            </a:r>
            <a:endParaRPr lang="en-CA" dirty="0"/>
          </a:p>
        </p:txBody>
      </p:sp>
    </p:spTree>
    <p:extLst>
      <p:ext uri="{BB962C8B-B14F-4D97-AF65-F5344CB8AC3E}">
        <p14:creationId xmlns:p14="http://schemas.microsoft.com/office/powerpoint/2010/main" val="24386246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818" y="365125"/>
            <a:ext cx="11984182" cy="1325563"/>
          </a:xfrm>
        </p:spPr>
        <p:txBody>
          <a:bodyPr/>
          <a:lstStyle/>
          <a:p>
            <a:r>
              <a:rPr lang="en-CA" dirty="0" smtClean="0"/>
              <a:t>Setting up file sharing: specify shareable directories</a:t>
            </a:r>
            <a:endParaRPr lang="en-CA" dirty="0"/>
          </a:p>
        </p:txBody>
      </p:sp>
      <p:sp>
        <p:nvSpPr>
          <p:cNvPr id="3" name="Content Placeholder 2"/>
          <p:cNvSpPr>
            <a:spLocks noGrp="1"/>
          </p:cNvSpPr>
          <p:nvPr>
            <p:ph idx="1"/>
          </p:nvPr>
        </p:nvSpPr>
        <p:spPr>
          <a:xfrm>
            <a:off x="838201" y="1825625"/>
            <a:ext cx="6837218" cy="4351338"/>
          </a:xfrm>
        </p:spPr>
        <p:txBody>
          <a:bodyPr>
            <a:normAutofit fontScale="62500" lnSpcReduction="20000"/>
          </a:bodyPr>
          <a:lstStyle/>
          <a:p>
            <a:r>
              <a:rPr lang="en-CA" dirty="0" smtClean="0"/>
              <a:t>Once you have added </a:t>
            </a:r>
            <a:r>
              <a:rPr lang="en-CA" dirty="0" err="1" smtClean="0"/>
              <a:t>FileProvider</a:t>
            </a:r>
            <a:r>
              <a:rPr lang="en-CA" dirty="0" smtClean="0"/>
              <a:t> to manifest, next step is to specify directories containing the files you want to share</a:t>
            </a:r>
          </a:p>
          <a:p>
            <a:r>
              <a:rPr lang="en-CA" dirty="0" smtClean="0"/>
              <a:t>Start by creating filepaths.xml in the res/xml/ subdirectory of project. Here, specify the directories by adding an XML element for each directory</a:t>
            </a:r>
          </a:p>
          <a:p>
            <a:r>
              <a:rPr lang="en-CA" dirty="0" smtClean="0"/>
              <a:t>In this example, &lt;files-path&gt; tag shares directories within the files/ directory of your app’s internal storage. </a:t>
            </a:r>
          </a:p>
          <a:p>
            <a:r>
              <a:rPr lang="en-CA" dirty="0" smtClean="0"/>
              <a:t>Path attribute shares images/ subdirectory of files/</a:t>
            </a:r>
          </a:p>
          <a:p>
            <a:r>
              <a:rPr lang="en-CA" dirty="0" smtClean="0"/>
              <a:t>Name attribute tells </a:t>
            </a:r>
            <a:r>
              <a:rPr lang="en-CA" dirty="0" err="1" smtClean="0"/>
              <a:t>FileProvider</a:t>
            </a:r>
            <a:r>
              <a:rPr lang="en-CA" dirty="0" smtClean="0"/>
              <a:t> to add the path segment </a:t>
            </a:r>
            <a:r>
              <a:rPr lang="en-CA" dirty="0" err="1" smtClean="0"/>
              <a:t>myimages</a:t>
            </a:r>
            <a:r>
              <a:rPr lang="en-CA" dirty="0" smtClean="0"/>
              <a:t> to content URIs for files in the files/images/ subdirectory</a:t>
            </a:r>
          </a:p>
          <a:p>
            <a:r>
              <a:rPr lang="en-CA" dirty="0" smtClean="0"/>
              <a:t>&lt;paths&gt; element can have multiple children, each specifying a different directory to share. Can also use &lt;external-path&gt; element to share directories in external storage, and &lt;cache-path&gt; to share cache directories</a:t>
            </a:r>
          </a:p>
          <a:p>
            <a:r>
              <a:rPr lang="en-CA" dirty="0" smtClean="0"/>
              <a:t>You cannot programmatically add a directory to share, only possible through XML</a:t>
            </a:r>
          </a:p>
          <a:p>
            <a:endParaRPr lang="en-CA" dirty="0"/>
          </a:p>
        </p:txBody>
      </p:sp>
      <p:sp>
        <p:nvSpPr>
          <p:cNvPr id="4" name="TextBox 3"/>
          <p:cNvSpPr txBox="1"/>
          <p:nvPr/>
        </p:nvSpPr>
        <p:spPr>
          <a:xfrm>
            <a:off x="0" y="6470075"/>
            <a:ext cx="8742218" cy="369332"/>
          </a:xfrm>
          <a:prstGeom prst="rect">
            <a:avLst/>
          </a:prstGeom>
          <a:noFill/>
        </p:spPr>
        <p:txBody>
          <a:bodyPr wrap="square" rtlCol="0">
            <a:spAutoFit/>
          </a:bodyPr>
          <a:lstStyle/>
          <a:p>
            <a:r>
              <a:rPr lang="en-CA" dirty="0">
                <a:hlinkClick r:id="rId2"/>
              </a:rPr>
              <a:t>https://developer.android.com/training/secure-file-sharing/setup-sharing</a:t>
            </a:r>
            <a:endParaRPr lang="en-CA" dirty="0"/>
          </a:p>
        </p:txBody>
      </p:sp>
      <p:pic>
        <p:nvPicPr>
          <p:cNvPr id="5" name="Picture 4"/>
          <p:cNvPicPr>
            <a:picLocks noChangeAspect="1"/>
          </p:cNvPicPr>
          <p:nvPr/>
        </p:nvPicPr>
        <p:blipFill>
          <a:blip r:embed="rId3"/>
          <a:stretch>
            <a:fillRect/>
          </a:stretch>
        </p:blipFill>
        <p:spPr>
          <a:xfrm>
            <a:off x="7689929" y="1690688"/>
            <a:ext cx="4502071" cy="775421"/>
          </a:xfrm>
          <a:prstGeom prst="rect">
            <a:avLst/>
          </a:prstGeom>
        </p:spPr>
      </p:pic>
      <p:sp>
        <p:nvSpPr>
          <p:cNvPr id="6" name="TextBox 5"/>
          <p:cNvSpPr txBox="1"/>
          <p:nvPr/>
        </p:nvSpPr>
        <p:spPr>
          <a:xfrm>
            <a:off x="7689929" y="2618509"/>
            <a:ext cx="4308107" cy="1200329"/>
          </a:xfrm>
          <a:prstGeom prst="rect">
            <a:avLst/>
          </a:prstGeom>
          <a:noFill/>
        </p:spPr>
        <p:txBody>
          <a:bodyPr wrap="square" rtlCol="0">
            <a:spAutoFit/>
          </a:bodyPr>
          <a:lstStyle/>
          <a:p>
            <a:r>
              <a:rPr lang="en-CA" dirty="0" smtClean="0"/>
              <a:t>Example of contents of res/xml/filepaths.xml, also demonstrates how to share a subdirectory of files/ directory in your internal storage area</a:t>
            </a:r>
            <a:endParaRPr lang="en-CA" dirty="0"/>
          </a:p>
        </p:txBody>
      </p:sp>
      <p:pic>
        <p:nvPicPr>
          <p:cNvPr id="7" name="Picture 6"/>
          <p:cNvPicPr>
            <a:picLocks noChangeAspect="1"/>
          </p:cNvPicPr>
          <p:nvPr/>
        </p:nvPicPr>
        <p:blipFill>
          <a:blip r:embed="rId4"/>
          <a:stretch>
            <a:fillRect/>
          </a:stretch>
        </p:blipFill>
        <p:spPr>
          <a:xfrm>
            <a:off x="7239000" y="5694654"/>
            <a:ext cx="4953000" cy="304800"/>
          </a:xfrm>
          <a:prstGeom prst="rect">
            <a:avLst/>
          </a:prstGeom>
        </p:spPr>
      </p:pic>
      <p:sp>
        <p:nvSpPr>
          <p:cNvPr id="8" name="TextBox 7"/>
          <p:cNvSpPr txBox="1"/>
          <p:nvPr/>
        </p:nvSpPr>
        <p:spPr>
          <a:xfrm>
            <a:off x="8132618" y="4523026"/>
            <a:ext cx="4059382" cy="1200329"/>
          </a:xfrm>
          <a:prstGeom prst="rect">
            <a:avLst/>
          </a:prstGeom>
          <a:noFill/>
        </p:spPr>
        <p:txBody>
          <a:bodyPr wrap="square" rtlCol="0">
            <a:spAutoFit/>
          </a:bodyPr>
          <a:lstStyle/>
          <a:p>
            <a:r>
              <a:rPr lang="en-CA" dirty="0" smtClean="0"/>
              <a:t>According to snippets from this lesson, if you request a content URI for the file default_image.jpg, </a:t>
            </a:r>
            <a:r>
              <a:rPr lang="en-CA" dirty="0" err="1" smtClean="0"/>
              <a:t>FileProvider</a:t>
            </a:r>
            <a:r>
              <a:rPr lang="en-CA" dirty="0" smtClean="0"/>
              <a:t> returns the following URI:</a:t>
            </a:r>
            <a:endParaRPr lang="en-CA" dirty="0"/>
          </a:p>
        </p:txBody>
      </p:sp>
    </p:spTree>
    <p:extLst>
      <p:ext uri="{BB962C8B-B14F-4D97-AF65-F5344CB8AC3E}">
        <p14:creationId xmlns:p14="http://schemas.microsoft.com/office/powerpoint/2010/main" val="25951755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dirty="0"/>
          </a:p>
        </p:txBody>
      </p:sp>
      <p:sp>
        <p:nvSpPr>
          <p:cNvPr id="3" name="Content Placeholder 2"/>
          <p:cNvSpPr>
            <a:spLocks noGrp="1"/>
          </p:cNvSpPr>
          <p:nvPr>
            <p:ph idx="1"/>
          </p:nvPr>
        </p:nvSpPr>
        <p:spPr/>
        <p:txBody>
          <a:bodyPr/>
          <a:lstStyle/>
          <a:p>
            <a:endParaRPr lang="en-CA"/>
          </a:p>
        </p:txBody>
      </p:sp>
      <p:sp>
        <p:nvSpPr>
          <p:cNvPr id="4" name="TextBox 3"/>
          <p:cNvSpPr txBox="1"/>
          <p:nvPr/>
        </p:nvSpPr>
        <p:spPr>
          <a:xfrm>
            <a:off x="69272" y="6456220"/>
            <a:ext cx="9518073" cy="369332"/>
          </a:xfrm>
          <a:prstGeom prst="rect">
            <a:avLst/>
          </a:prstGeom>
          <a:noFill/>
        </p:spPr>
        <p:txBody>
          <a:bodyPr wrap="square" rtlCol="0">
            <a:spAutoFit/>
          </a:bodyPr>
          <a:lstStyle/>
          <a:p>
            <a:r>
              <a:rPr lang="en-CA" dirty="0">
                <a:hlinkClick r:id="rId2"/>
              </a:rPr>
              <a:t>https://developer.android.com/training/secure-file-sharing/share-file</a:t>
            </a:r>
            <a:endParaRPr lang="en-CA" dirty="0"/>
          </a:p>
        </p:txBody>
      </p:sp>
    </p:spTree>
    <p:extLst>
      <p:ext uri="{BB962C8B-B14F-4D97-AF65-F5344CB8AC3E}">
        <p14:creationId xmlns:p14="http://schemas.microsoft.com/office/powerpoint/2010/main" val="27983250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dirty="0"/>
          </a:p>
        </p:txBody>
      </p:sp>
      <p:sp>
        <p:nvSpPr>
          <p:cNvPr id="3" name="Content Placeholder 2"/>
          <p:cNvSpPr>
            <a:spLocks noGrp="1"/>
          </p:cNvSpPr>
          <p:nvPr>
            <p:ph idx="1"/>
          </p:nvPr>
        </p:nvSpPr>
        <p:spPr/>
        <p:txBody>
          <a:bodyPr/>
          <a:lstStyle/>
          <a:p>
            <a:endParaRPr lang="en-CA"/>
          </a:p>
        </p:txBody>
      </p:sp>
      <p:sp>
        <p:nvSpPr>
          <p:cNvPr id="4" name="TextBox 3"/>
          <p:cNvSpPr txBox="1"/>
          <p:nvPr/>
        </p:nvSpPr>
        <p:spPr>
          <a:xfrm>
            <a:off x="69272" y="6456220"/>
            <a:ext cx="9518073" cy="369332"/>
          </a:xfrm>
          <a:prstGeom prst="rect">
            <a:avLst/>
          </a:prstGeom>
          <a:noFill/>
        </p:spPr>
        <p:txBody>
          <a:bodyPr wrap="square" rtlCol="0">
            <a:spAutoFit/>
          </a:bodyPr>
          <a:lstStyle/>
          <a:p>
            <a:r>
              <a:rPr lang="en-CA" dirty="0">
                <a:hlinkClick r:id="rId2"/>
              </a:rPr>
              <a:t>https://developer.android.com/training/secure-file-sharing/share-file</a:t>
            </a:r>
            <a:endParaRPr lang="en-CA" dirty="0"/>
          </a:p>
        </p:txBody>
      </p:sp>
    </p:spTree>
    <p:extLst>
      <p:ext uri="{BB962C8B-B14F-4D97-AF65-F5344CB8AC3E}">
        <p14:creationId xmlns:p14="http://schemas.microsoft.com/office/powerpoint/2010/main" val="36628008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dirty="0"/>
          </a:p>
        </p:txBody>
      </p:sp>
      <p:sp>
        <p:nvSpPr>
          <p:cNvPr id="3" name="Content Placeholder 2"/>
          <p:cNvSpPr>
            <a:spLocks noGrp="1"/>
          </p:cNvSpPr>
          <p:nvPr>
            <p:ph idx="1"/>
          </p:nvPr>
        </p:nvSpPr>
        <p:spPr/>
        <p:txBody>
          <a:bodyPr/>
          <a:lstStyle/>
          <a:p>
            <a:endParaRPr lang="en-CA"/>
          </a:p>
        </p:txBody>
      </p:sp>
      <p:sp>
        <p:nvSpPr>
          <p:cNvPr id="4" name="TextBox 3"/>
          <p:cNvSpPr txBox="1"/>
          <p:nvPr/>
        </p:nvSpPr>
        <p:spPr>
          <a:xfrm>
            <a:off x="69272" y="6456220"/>
            <a:ext cx="9518073" cy="369332"/>
          </a:xfrm>
          <a:prstGeom prst="rect">
            <a:avLst/>
          </a:prstGeom>
          <a:noFill/>
        </p:spPr>
        <p:txBody>
          <a:bodyPr wrap="square" rtlCol="0">
            <a:spAutoFit/>
          </a:bodyPr>
          <a:lstStyle/>
          <a:p>
            <a:r>
              <a:rPr lang="en-CA" dirty="0">
                <a:hlinkClick r:id="rId2"/>
              </a:rPr>
              <a:t>https://developer.android.com/training/secure-file-sharing/share-file</a:t>
            </a:r>
            <a:endParaRPr lang="en-CA" dirty="0"/>
          </a:p>
        </p:txBody>
      </p:sp>
    </p:spTree>
    <p:extLst>
      <p:ext uri="{BB962C8B-B14F-4D97-AF65-F5344CB8AC3E}">
        <p14:creationId xmlns:p14="http://schemas.microsoft.com/office/powerpoint/2010/main" val="27314578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dirty="0"/>
          </a:p>
        </p:txBody>
      </p:sp>
      <p:sp>
        <p:nvSpPr>
          <p:cNvPr id="3" name="Content Placeholder 2"/>
          <p:cNvSpPr>
            <a:spLocks noGrp="1"/>
          </p:cNvSpPr>
          <p:nvPr>
            <p:ph idx="1"/>
          </p:nvPr>
        </p:nvSpPr>
        <p:spPr/>
        <p:txBody>
          <a:bodyPr/>
          <a:lstStyle/>
          <a:p>
            <a:endParaRPr lang="en-CA"/>
          </a:p>
        </p:txBody>
      </p:sp>
      <p:sp>
        <p:nvSpPr>
          <p:cNvPr id="4" name="TextBox 3"/>
          <p:cNvSpPr txBox="1"/>
          <p:nvPr/>
        </p:nvSpPr>
        <p:spPr>
          <a:xfrm>
            <a:off x="69272" y="6456220"/>
            <a:ext cx="9518073" cy="369332"/>
          </a:xfrm>
          <a:prstGeom prst="rect">
            <a:avLst/>
          </a:prstGeom>
          <a:noFill/>
        </p:spPr>
        <p:txBody>
          <a:bodyPr wrap="square" rtlCol="0">
            <a:spAutoFit/>
          </a:bodyPr>
          <a:lstStyle/>
          <a:p>
            <a:r>
              <a:rPr lang="en-CA" dirty="0">
                <a:hlinkClick r:id="rId2"/>
              </a:rPr>
              <a:t>https://developer.android.com/training/secure-file-sharing/share-file</a:t>
            </a:r>
            <a:endParaRPr lang="en-CA" dirty="0"/>
          </a:p>
        </p:txBody>
      </p:sp>
    </p:spTree>
    <p:extLst>
      <p:ext uri="{BB962C8B-B14F-4D97-AF65-F5344CB8AC3E}">
        <p14:creationId xmlns:p14="http://schemas.microsoft.com/office/powerpoint/2010/main" val="8306288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dirty="0"/>
          </a:p>
        </p:txBody>
      </p:sp>
      <p:sp>
        <p:nvSpPr>
          <p:cNvPr id="3" name="Content Placeholder 2"/>
          <p:cNvSpPr>
            <a:spLocks noGrp="1"/>
          </p:cNvSpPr>
          <p:nvPr>
            <p:ph idx="1"/>
          </p:nvPr>
        </p:nvSpPr>
        <p:spPr/>
        <p:txBody>
          <a:bodyPr/>
          <a:lstStyle/>
          <a:p>
            <a:endParaRPr lang="en-CA"/>
          </a:p>
        </p:txBody>
      </p:sp>
      <p:sp>
        <p:nvSpPr>
          <p:cNvPr id="4" name="TextBox 3"/>
          <p:cNvSpPr txBox="1"/>
          <p:nvPr/>
        </p:nvSpPr>
        <p:spPr>
          <a:xfrm>
            <a:off x="69272" y="6456220"/>
            <a:ext cx="9518073" cy="369332"/>
          </a:xfrm>
          <a:prstGeom prst="rect">
            <a:avLst/>
          </a:prstGeom>
          <a:noFill/>
        </p:spPr>
        <p:txBody>
          <a:bodyPr wrap="square" rtlCol="0">
            <a:spAutoFit/>
          </a:bodyPr>
          <a:lstStyle/>
          <a:p>
            <a:r>
              <a:rPr lang="en-CA" dirty="0">
                <a:hlinkClick r:id="rId2"/>
              </a:rPr>
              <a:t>https://developer.android.com/training/secure-file-sharing/share-file</a:t>
            </a:r>
            <a:endParaRPr lang="en-CA" dirty="0"/>
          </a:p>
        </p:txBody>
      </p:sp>
    </p:spTree>
    <p:extLst>
      <p:ext uri="{BB962C8B-B14F-4D97-AF65-F5344CB8AC3E}">
        <p14:creationId xmlns:p14="http://schemas.microsoft.com/office/powerpoint/2010/main" val="4086938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Internal storage</a:t>
            </a:r>
            <a:endParaRPr lang="en-CA" dirty="0"/>
          </a:p>
        </p:txBody>
      </p:sp>
      <p:sp>
        <p:nvSpPr>
          <p:cNvPr id="3" name="Content Placeholder 2"/>
          <p:cNvSpPr>
            <a:spLocks noGrp="1"/>
          </p:cNvSpPr>
          <p:nvPr>
            <p:ph idx="1"/>
          </p:nvPr>
        </p:nvSpPr>
        <p:spPr/>
        <p:txBody>
          <a:bodyPr/>
          <a:lstStyle/>
          <a:p>
            <a:r>
              <a:rPr lang="en-CA" dirty="0" smtClean="0"/>
              <a:t>Files saved to internal storage are private to your app by default, other apps cannot access them (nor can the user without root access)</a:t>
            </a:r>
          </a:p>
          <a:p>
            <a:r>
              <a:rPr lang="en-CA" dirty="0" smtClean="0"/>
              <a:t>System creates a private directory on the file system for each app where you can organize any files your app needs</a:t>
            </a:r>
          </a:p>
          <a:p>
            <a:r>
              <a:rPr lang="en-CA" dirty="0" smtClean="0"/>
              <a:t>Files saved on internal storage are deleted when the user uninstalls your app</a:t>
            </a:r>
          </a:p>
          <a:p>
            <a:r>
              <a:rPr lang="en-CA" dirty="0" smtClean="0"/>
              <a:t>Internal cache files – used for temporary internal storage, each app has a private cache directory specifically for temporary files</a:t>
            </a:r>
            <a:endParaRPr lang="en-CA" dirty="0"/>
          </a:p>
        </p:txBody>
      </p:sp>
      <p:sp>
        <p:nvSpPr>
          <p:cNvPr id="4" name="Rectangle 3"/>
          <p:cNvSpPr/>
          <p:nvPr/>
        </p:nvSpPr>
        <p:spPr>
          <a:xfrm>
            <a:off x="0" y="6488668"/>
            <a:ext cx="6102312" cy="369332"/>
          </a:xfrm>
          <a:prstGeom prst="rect">
            <a:avLst/>
          </a:prstGeom>
        </p:spPr>
        <p:txBody>
          <a:bodyPr wrap="none">
            <a:spAutoFit/>
          </a:bodyPr>
          <a:lstStyle/>
          <a:p>
            <a:r>
              <a:rPr lang="en-CA" dirty="0" smtClean="0">
                <a:hlinkClick r:id="rId2"/>
              </a:rPr>
              <a:t>https://developer.android.com/guide/topics/data/data-storage</a:t>
            </a:r>
            <a:endParaRPr lang="en-CA" dirty="0"/>
          </a:p>
        </p:txBody>
      </p:sp>
    </p:spTree>
    <p:extLst>
      <p:ext uri="{BB962C8B-B14F-4D97-AF65-F5344CB8AC3E}">
        <p14:creationId xmlns:p14="http://schemas.microsoft.com/office/powerpoint/2010/main" val="1009794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External storage</a:t>
            </a:r>
            <a:endParaRPr lang="en-CA" dirty="0"/>
          </a:p>
        </p:txBody>
      </p:sp>
      <p:sp>
        <p:nvSpPr>
          <p:cNvPr id="3" name="Content Placeholder 2"/>
          <p:cNvSpPr>
            <a:spLocks noGrp="1"/>
          </p:cNvSpPr>
          <p:nvPr>
            <p:ph idx="1"/>
          </p:nvPr>
        </p:nvSpPr>
        <p:spPr/>
        <p:txBody>
          <a:bodyPr>
            <a:normAutofit lnSpcReduction="10000"/>
          </a:bodyPr>
          <a:lstStyle/>
          <a:p>
            <a:r>
              <a:rPr lang="en-CA" dirty="0" smtClean="0"/>
              <a:t>Every Android device supports a shared ‘external storage’ space that you can use to save files. Files saved to external storage are world-readable, and can be modified by the user when they enable USB mass storage to transfer files</a:t>
            </a:r>
          </a:p>
          <a:p>
            <a:r>
              <a:rPr lang="en-CA" dirty="0" smtClean="0"/>
              <a:t>Use external storage for files that should be accessible to other apps and saved even if the user uninstalls your app, such as photos or downloaded files.</a:t>
            </a:r>
          </a:p>
          <a:p>
            <a:r>
              <a:rPr lang="en-CA" dirty="0" smtClean="0"/>
              <a:t>The system provides public directories for most type of files (photos, music, ringtones, </a:t>
            </a:r>
            <a:r>
              <a:rPr lang="en-CA" dirty="0" err="1" smtClean="0"/>
              <a:t>etc</a:t>
            </a:r>
            <a:r>
              <a:rPr lang="en-CA" dirty="0" smtClean="0"/>
              <a:t>)</a:t>
            </a:r>
          </a:p>
          <a:p>
            <a:r>
              <a:rPr lang="en-CA" dirty="0" smtClean="0"/>
              <a:t>Can also create an app-specific external directory that the system deletes when your app is uninstalled.	</a:t>
            </a:r>
            <a:endParaRPr lang="en-CA" dirty="0"/>
          </a:p>
        </p:txBody>
      </p:sp>
      <p:sp>
        <p:nvSpPr>
          <p:cNvPr id="4" name="Rectangle 3"/>
          <p:cNvSpPr/>
          <p:nvPr/>
        </p:nvSpPr>
        <p:spPr>
          <a:xfrm>
            <a:off x="0" y="6488668"/>
            <a:ext cx="6102312" cy="369332"/>
          </a:xfrm>
          <a:prstGeom prst="rect">
            <a:avLst/>
          </a:prstGeom>
        </p:spPr>
        <p:txBody>
          <a:bodyPr wrap="none">
            <a:spAutoFit/>
          </a:bodyPr>
          <a:lstStyle/>
          <a:p>
            <a:r>
              <a:rPr lang="en-CA" dirty="0" smtClean="0">
                <a:hlinkClick r:id="rId2"/>
              </a:rPr>
              <a:t>https://developer.android.com/guide/topics/data/data-storage</a:t>
            </a:r>
            <a:endParaRPr lang="en-CA" dirty="0"/>
          </a:p>
        </p:txBody>
      </p:sp>
    </p:spTree>
    <p:extLst>
      <p:ext uri="{BB962C8B-B14F-4D97-AF65-F5344CB8AC3E}">
        <p14:creationId xmlns:p14="http://schemas.microsoft.com/office/powerpoint/2010/main" val="1769585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Shared preferences</a:t>
            </a:r>
            <a:endParaRPr lang="en-CA" dirty="0"/>
          </a:p>
        </p:txBody>
      </p:sp>
      <p:sp>
        <p:nvSpPr>
          <p:cNvPr id="3" name="Content Placeholder 2"/>
          <p:cNvSpPr>
            <a:spLocks noGrp="1"/>
          </p:cNvSpPr>
          <p:nvPr>
            <p:ph idx="1"/>
          </p:nvPr>
        </p:nvSpPr>
        <p:spPr/>
        <p:txBody>
          <a:bodyPr>
            <a:normAutofit lnSpcReduction="10000"/>
          </a:bodyPr>
          <a:lstStyle/>
          <a:p>
            <a:r>
              <a:rPr lang="en-CA" dirty="0" smtClean="0"/>
              <a:t>Used </a:t>
            </a:r>
            <a:r>
              <a:rPr lang="en-CA" dirty="0" err="1" smtClean="0"/>
              <a:t>SharedPreferences</a:t>
            </a:r>
            <a:r>
              <a:rPr lang="en-CA" dirty="0" smtClean="0"/>
              <a:t> if you don’t need to store a lot of data and it doesn’t require a specific structure. </a:t>
            </a:r>
            <a:r>
              <a:rPr lang="en-CA" dirty="0" err="1" smtClean="0"/>
              <a:t>SharedPreferences</a:t>
            </a:r>
            <a:r>
              <a:rPr lang="en-CA" dirty="0" smtClean="0"/>
              <a:t> API allows you to read and write persistent key-value pairs of primitive data types: Booleans, floats, </a:t>
            </a:r>
            <a:r>
              <a:rPr lang="en-CA" dirty="0" err="1" smtClean="0"/>
              <a:t>ints</a:t>
            </a:r>
            <a:r>
              <a:rPr lang="en-CA" dirty="0" smtClean="0"/>
              <a:t>, longs, and strings</a:t>
            </a:r>
          </a:p>
          <a:p>
            <a:r>
              <a:rPr lang="en-CA" dirty="0" smtClean="0"/>
              <a:t>Key-value pairs are written to XML files that persist across user sessions, even if app is killed. Can specify this XML’s name, or use per-activity files to save your data</a:t>
            </a:r>
          </a:p>
          <a:p>
            <a:r>
              <a:rPr lang="en-CA" dirty="0" err="1" smtClean="0"/>
              <a:t>SharedPreferences</a:t>
            </a:r>
            <a:r>
              <a:rPr lang="en-CA" dirty="0" smtClean="0"/>
              <a:t> is not strictly for saving preferences, you can save any type of primitive data (such as a high score). In fact, to save user preferences use </a:t>
            </a:r>
            <a:r>
              <a:rPr lang="en-CA" dirty="0" err="1" smtClean="0"/>
              <a:t>Androidx’s</a:t>
            </a:r>
            <a:r>
              <a:rPr lang="en-CA" dirty="0" smtClean="0"/>
              <a:t> preference library to build a settings screen</a:t>
            </a:r>
          </a:p>
          <a:p>
            <a:endParaRPr lang="en-CA" dirty="0"/>
          </a:p>
        </p:txBody>
      </p:sp>
      <p:sp>
        <p:nvSpPr>
          <p:cNvPr id="4" name="Rectangle 3"/>
          <p:cNvSpPr/>
          <p:nvPr/>
        </p:nvSpPr>
        <p:spPr>
          <a:xfrm>
            <a:off x="0" y="6488668"/>
            <a:ext cx="6102312" cy="369332"/>
          </a:xfrm>
          <a:prstGeom prst="rect">
            <a:avLst/>
          </a:prstGeom>
        </p:spPr>
        <p:txBody>
          <a:bodyPr wrap="none">
            <a:spAutoFit/>
          </a:bodyPr>
          <a:lstStyle/>
          <a:p>
            <a:r>
              <a:rPr lang="en-CA" dirty="0" smtClean="0">
                <a:hlinkClick r:id="rId2"/>
              </a:rPr>
              <a:t>https://developer.android.com/guide/topics/data/data-storage</a:t>
            </a:r>
            <a:endParaRPr lang="en-CA" dirty="0"/>
          </a:p>
        </p:txBody>
      </p:sp>
    </p:spTree>
    <p:extLst>
      <p:ext uri="{BB962C8B-B14F-4D97-AF65-F5344CB8AC3E}">
        <p14:creationId xmlns:p14="http://schemas.microsoft.com/office/powerpoint/2010/main" val="764757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Databases</a:t>
            </a:r>
            <a:endParaRPr lang="en-CA" dirty="0"/>
          </a:p>
        </p:txBody>
      </p:sp>
      <p:sp>
        <p:nvSpPr>
          <p:cNvPr id="3" name="Content Placeholder 2"/>
          <p:cNvSpPr>
            <a:spLocks noGrp="1"/>
          </p:cNvSpPr>
          <p:nvPr>
            <p:ph idx="1"/>
          </p:nvPr>
        </p:nvSpPr>
        <p:spPr/>
        <p:txBody>
          <a:bodyPr/>
          <a:lstStyle/>
          <a:p>
            <a:r>
              <a:rPr lang="en-CA" dirty="0" smtClean="0"/>
              <a:t>Android provides full support for SQLite databases</a:t>
            </a:r>
          </a:p>
          <a:p>
            <a:r>
              <a:rPr lang="en-CA" dirty="0" smtClean="0"/>
              <a:t>Any database you create is accessible only by your app</a:t>
            </a:r>
          </a:p>
          <a:p>
            <a:r>
              <a:rPr lang="en-CA" dirty="0" smtClean="0"/>
              <a:t>Instead of using SQLite API directly, use the Room persistence library to create and interact with databases</a:t>
            </a:r>
          </a:p>
          <a:p>
            <a:r>
              <a:rPr lang="en-CA" dirty="0" smtClean="0"/>
              <a:t>Room library provides object-mapping abstraction layer allowing fluent database access</a:t>
            </a:r>
          </a:p>
          <a:p>
            <a:r>
              <a:rPr lang="en-CA" dirty="0" smtClean="0"/>
              <a:t>Room persistence library takes care of low-level concerns, reducing time and effort that would be spent working directly with SQLite</a:t>
            </a:r>
            <a:endParaRPr lang="en-CA" dirty="0"/>
          </a:p>
        </p:txBody>
      </p:sp>
      <p:sp>
        <p:nvSpPr>
          <p:cNvPr id="4" name="Rectangle 3"/>
          <p:cNvSpPr/>
          <p:nvPr/>
        </p:nvSpPr>
        <p:spPr>
          <a:xfrm>
            <a:off x="0" y="6488668"/>
            <a:ext cx="6102312" cy="369332"/>
          </a:xfrm>
          <a:prstGeom prst="rect">
            <a:avLst/>
          </a:prstGeom>
        </p:spPr>
        <p:txBody>
          <a:bodyPr wrap="none">
            <a:spAutoFit/>
          </a:bodyPr>
          <a:lstStyle/>
          <a:p>
            <a:r>
              <a:rPr lang="en-CA" dirty="0" smtClean="0">
                <a:hlinkClick r:id="rId2"/>
              </a:rPr>
              <a:t>https://developer.android.com/guide/topics/data/data-storage</a:t>
            </a:r>
            <a:endParaRPr lang="en-CA" dirty="0"/>
          </a:p>
        </p:txBody>
      </p:sp>
    </p:spTree>
    <p:extLst>
      <p:ext uri="{BB962C8B-B14F-4D97-AF65-F5344CB8AC3E}">
        <p14:creationId xmlns:p14="http://schemas.microsoft.com/office/powerpoint/2010/main" val="1054486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Save files on device storage</a:t>
            </a:r>
            <a:endParaRPr lang="en-CA" dirty="0"/>
          </a:p>
        </p:txBody>
      </p:sp>
      <p:sp>
        <p:nvSpPr>
          <p:cNvPr id="3" name="Content Placeholder 2"/>
          <p:cNvSpPr>
            <a:spLocks noGrp="1"/>
          </p:cNvSpPr>
          <p:nvPr>
            <p:ph idx="1"/>
          </p:nvPr>
        </p:nvSpPr>
        <p:spPr/>
        <p:txBody>
          <a:bodyPr>
            <a:normAutofit fontScale="70000" lnSpcReduction="20000"/>
          </a:bodyPr>
          <a:lstStyle/>
          <a:p>
            <a:r>
              <a:rPr lang="en-CA" dirty="0" smtClean="0"/>
              <a:t>Android file system is similar to disk-based file system on other platforms</a:t>
            </a:r>
          </a:p>
          <a:p>
            <a:r>
              <a:rPr lang="en-CA" dirty="0" smtClean="0"/>
              <a:t>File object good for reading or writing large amounts of data in start-finish order, example: images or anything exchanged over network</a:t>
            </a:r>
          </a:p>
          <a:p>
            <a:r>
              <a:rPr lang="en-CA" dirty="0" smtClean="0"/>
              <a:t>Choose internal or external storage:</a:t>
            </a:r>
          </a:p>
          <a:p>
            <a:r>
              <a:rPr lang="en-CA" dirty="0" smtClean="0"/>
              <a:t>Internal storage:</a:t>
            </a:r>
          </a:p>
          <a:p>
            <a:pPr lvl="1"/>
            <a:r>
              <a:rPr lang="en-CA" dirty="0" smtClean="0"/>
              <a:t>Always available</a:t>
            </a:r>
          </a:p>
          <a:p>
            <a:pPr lvl="1"/>
            <a:r>
              <a:rPr lang="en-CA" dirty="0" smtClean="0"/>
              <a:t>Accessible only by your app</a:t>
            </a:r>
          </a:p>
          <a:p>
            <a:pPr lvl="1"/>
            <a:r>
              <a:rPr lang="en-CA" dirty="0" smtClean="0"/>
              <a:t>Removed when user uninstalls your app</a:t>
            </a:r>
          </a:p>
          <a:p>
            <a:pPr lvl="1"/>
            <a:r>
              <a:rPr lang="en-CA" dirty="0" smtClean="0"/>
              <a:t>Internal storage best when you want to ensure the user and other apps cannot access the data directly</a:t>
            </a:r>
          </a:p>
          <a:p>
            <a:r>
              <a:rPr lang="en-CA" dirty="0" smtClean="0"/>
              <a:t>External storage:</a:t>
            </a:r>
          </a:p>
          <a:p>
            <a:pPr lvl="1"/>
            <a:r>
              <a:rPr lang="en-CA" dirty="0" smtClean="0"/>
              <a:t>Not always available, can be removed by user (SD card)</a:t>
            </a:r>
          </a:p>
          <a:p>
            <a:pPr lvl="1"/>
            <a:r>
              <a:rPr lang="en-CA" dirty="0" smtClean="0"/>
              <a:t>World-readable, files may be read outside your control</a:t>
            </a:r>
          </a:p>
          <a:p>
            <a:pPr lvl="1"/>
            <a:r>
              <a:rPr lang="en-CA" dirty="0" smtClean="0"/>
              <a:t>When user uninstalls, externally stored files only removed if you use </a:t>
            </a:r>
            <a:r>
              <a:rPr lang="en-CA" dirty="0" err="1" smtClean="0"/>
              <a:t>getExternalFilesDir</a:t>
            </a:r>
            <a:r>
              <a:rPr lang="en-CA" dirty="0" smtClean="0"/>
              <a:t>() to save</a:t>
            </a:r>
          </a:p>
          <a:p>
            <a:pPr lvl="1"/>
            <a:r>
              <a:rPr lang="en-CA" dirty="0" smtClean="0"/>
              <a:t>External storage best for files that don’t require access restriction, files to share with other apps, or allow the user to access from computer/other devices</a:t>
            </a:r>
            <a:endParaRPr lang="en-CA" dirty="0"/>
          </a:p>
        </p:txBody>
      </p:sp>
      <p:sp>
        <p:nvSpPr>
          <p:cNvPr id="4" name="Rectangle 3"/>
          <p:cNvSpPr/>
          <p:nvPr/>
        </p:nvSpPr>
        <p:spPr>
          <a:xfrm>
            <a:off x="0" y="6488668"/>
            <a:ext cx="5632824" cy="369332"/>
          </a:xfrm>
          <a:prstGeom prst="rect">
            <a:avLst/>
          </a:prstGeom>
        </p:spPr>
        <p:txBody>
          <a:bodyPr wrap="none">
            <a:spAutoFit/>
          </a:bodyPr>
          <a:lstStyle/>
          <a:p>
            <a:r>
              <a:rPr lang="en-CA" dirty="0" smtClean="0">
                <a:hlinkClick r:id="rId2"/>
              </a:rPr>
              <a:t>https://developer.android.com/training/data-storage/files</a:t>
            </a:r>
            <a:endParaRPr lang="en-CA" dirty="0"/>
          </a:p>
        </p:txBody>
      </p:sp>
    </p:spTree>
    <p:extLst>
      <p:ext uri="{BB962C8B-B14F-4D97-AF65-F5344CB8AC3E}">
        <p14:creationId xmlns:p14="http://schemas.microsoft.com/office/powerpoint/2010/main" val="2124937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Save file to internal storage</a:t>
            </a:r>
            <a:endParaRPr lang="en-CA" dirty="0"/>
          </a:p>
        </p:txBody>
      </p:sp>
      <p:sp>
        <p:nvSpPr>
          <p:cNvPr id="3" name="Content Placeholder 2"/>
          <p:cNvSpPr>
            <a:spLocks noGrp="1"/>
          </p:cNvSpPr>
          <p:nvPr>
            <p:ph idx="1"/>
          </p:nvPr>
        </p:nvSpPr>
        <p:spPr>
          <a:xfrm>
            <a:off x="838200" y="1825625"/>
            <a:ext cx="6504709" cy="4351338"/>
          </a:xfrm>
        </p:spPr>
        <p:txBody>
          <a:bodyPr>
            <a:normAutofit fontScale="92500" lnSpcReduction="20000"/>
          </a:bodyPr>
          <a:lstStyle/>
          <a:p>
            <a:r>
              <a:rPr lang="en-CA" dirty="0" smtClean="0"/>
              <a:t>App’s internal storage directory is specified by app’s package name in a special location of Android file system</a:t>
            </a:r>
          </a:p>
          <a:p>
            <a:r>
              <a:rPr lang="en-CA" dirty="0" smtClean="0"/>
              <a:t>Write a file: acquire the appropriate directory as a File by calling one of two methods:</a:t>
            </a:r>
          </a:p>
          <a:p>
            <a:pPr lvl="1"/>
            <a:r>
              <a:rPr lang="en-CA" dirty="0" err="1" smtClean="0"/>
              <a:t>getFilesDir</a:t>
            </a:r>
            <a:r>
              <a:rPr lang="en-CA" dirty="0" smtClean="0"/>
              <a:t>()</a:t>
            </a:r>
            <a:r>
              <a:rPr lang="fr-CA" dirty="0" smtClean="0"/>
              <a:t> – </a:t>
            </a:r>
            <a:r>
              <a:rPr lang="fr-CA" dirty="0" err="1" smtClean="0"/>
              <a:t>returns</a:t>
            </a:r>
            <a:r>
              <a:rPr lang="fr-CA" dirty="0" smtClean="0"/>
              <a:t> a File </a:t>
            </a:r>
            <a:r>
              <a:rPr lang="en-CA" dirty="0" smtClean="0"/>
              <a:t>representing an internal directory for your app</a:t>
            </a:r>
          </a:p>
          <a:p>
            <a:pPr lvl="1"/>
            <a:r>
              <a:rPr lang="en-CA" dirty="0" err="1" smtClean="0"/>
              <a:t>getCacheDir</a:t>
            </a:r>
            <a:r>
              <a:rPr lang="en-CA" dirty="0" smtClean="0"/>
              <a:t>() – returns a File representing internal directory for app’s temporary cache files</a:t>
            </a:r>
          </a:p>
          <a:p>
            <a:r>
              <a:rPr lang="en-CA" dirty="0" smtClean="0"/>
              <a:t>To create a new file in one of these directories, pass the File provided by </a:t>
            </a:r>
            <a:r>
              <a:rPr lang="en-CA" dirty="0" err="1" smtClean="0"/>
              <a:t>getFilesDir</a:t>
            </a:r>
            <a:r>
              <a:rPr lang="en-CA" dirty="0" smtClean="0"/>
              <a:t>() or </a:t>
            </a:r>
            <a:r>
              <a:rPr lang="en-CA" dirty="0" err="1" smtClean="0"/>
              <a:t>getCacheDir</a:t>
            </a:r>
            <a:r>
              <a:rPr lang="en-CA" dirty="0" smtClean="0"/>
              <a:t>() to File() constructor	</a:t>
            </a:r>
          </a:p>
          <a:p>
            <a:endParaRPr lang="en-CA" dirty="0"/>
          </a:p>
        </p:txBody>
      </p:sp>
      <p:sp>
        <p:nvSpPr>
          <p:cNvPr id="4" name="Rectangle 3"/>
          <p:cNvSpPr/>
          <p:nvPr/>
        </p:nvSpPr>
        <p:spPr>
          <a:xfrm>
            <a:off x="0" y="6488668"/>
            <a:ext cx="5632824" cy="369332"/>
          </a:xfrm>
          <a:prstGeom prst="rect">
            <a:avLst/>
          </a:prstGeom>
        </p:spPr>
        <p:txBody>
          <a:bodyPr wrap="none">
            <a:spAutoFit/>
          </a:bodyPr>
          <a:lstStyle/>
          <a:p>
            <a:r>
              <a:rPr lang="en-CA" dirty="0" smtClean="0">
                <a:hlinkClick r:id="rId2"/>
              </a:rPr>
              <a:t>https://developer.android.com/training/data-storage/files</a:t>
            </a:r>
            <a:endParaRPr lang="en-CA" dirty="0"/>
          </a:p>
        </p:txBody>
      </p:sp>
      <p:pic>
        <p:nvPicPr>
          <p:cNvPr id="5" name="Picture 4"/>
          <p:cNvPicPr>
            <a:picLocks noChangeAspect="1"/>
          </p:cNvPicPr>
          <p:nvPr/>
        </p:nvPicPr>
        <p:blipFill>
          <a:blip r:embed="rId3"/>
          <a:stretch>
            <a:fillRect/>
          </a:stretch>
        </p:blipFill>
        <p:spPr>
          <a:xfrm>
            <a:off x="8096250" y="1410061"/>
            <a:ext cx="4095750" cy="361950"/>
          </a:xfrm>
          <a:prstGeom prst="rect">
            <a:avLst/>
          </a:prstGeom>
        </p:spPr>
      </p:pic>
      <p:pic>
        <p:nvPicPr>
          <p:cNvPr id="6" name="Picture 5"/>
          <p:cNvPicPr>
            <a:picLocks noChangeAspect="1"/>
          </p:cNvPicPr>
          <p:nvPr/>
        </p:nvPicPr>
        <p:blipFill>
          <a:blip r:embed="rId4"/>
          <a:stretch>
            <a:fillRect/>
          </a:stretch>
        </p:blipFill>
        <p:spPr>
          <a:xfrm>
            <a:off x="7105650" y="2163473"/>
            <a:ext cx="5086350" cy="2143125"/>
          </a:xfrm>
          <a:prstGeom prst="rect">
            <a:avLst/>
          </a:prstGeom>
        </p:spPr>
      </p:pic>
      <p:sp>
        <p:nvSpPr>
          <p:cNvPr id="7" name="TextBox 6"/>
          <p:cNvSpPr txBox="1"/>
          <p:nvPr/>
        </p:nvSpPr>
        <p:spPr>
          <a:xfrm>
            <a:off x="7633854" y="4408052"/>
            <a:ext cx="4558145" cy="2031325"/>
          </a:xfrm>
          <a:prstGeom prst="rect">
            <a:avLst/>
          </a:prstGeom>
          <a:noFill/>
        </p:spPr>
        <p:txBody>
          <a:bodyPr wrap="square" rtlCol="0">
            <a:spAutoFit/>
          </a:bodyPr>
          <a:lstStyle/>
          <a:p>
            <a:r>
              <a:rPr lang="en-CA" dirty="0" smtClean="0"/>
              <a:t>Example: write some text to a file - call </a:t>
            </a:r>
            <a:r>
              <a:rPr lang="en-CA" dirty="0" err="1" smtClean="0"/>
              <a:t>openFileOutput</a:t>
            </a:r>
            <a:r>
              <a:rPr lang="en-CA" dirty="0" smtClean="0"/>
              <a:t>() to get a </a:t>
            </a:r>
            <a:r>
              <a:rPr lang="en-CA" dirty="0" err="1" smtClean="0"/>
              <a:t>FileOutputStream</a:t>
            </a:r>
            <a:r>
              <a:rPr lang="en-CA" dirty="0" smtClean="0"/>
              <a:t> that writes to a file in your internal directory. </a:t>
            </a:r>
            <a:r>
              <a:rPr lang="en-CA" dirty="0" err="1" smtClean="0"/>
              <a:t>openFileOutput</a:t>
            </a:r>
            <a:r>
              <a:rPr lang="en-CA" dirty="0" smtClean="0"/>
              <a:t>() requires file mode parameter, passing MODE_PRIVATE makes it private to your app. Use a </a:t>
            </a:r>
            <a:r>
              <a:rPr lang="en-CA" dirty="0" err="1" smtClean="0"/>
              <a:t>FileProvider</a:t>
            </a:r>
            <a:r>
              <a:rPr lang="en-CA" dirty="0" smtClean="0"/>
              <a:t> to  share private files with other apps	</a:t>
            </a:r>
            <a:endParaRPr lang="en-CA" dirty="0"/>
          </a:p>
        </p:txBody>
      </p:sp>
    </p:spTree>
    <p:extLst>
      <p:ext uri="{BB962C8B-B14F-4D97-AF65-F5344CB8AC3E}">
        <p14:creationId xmlns:p14="http://schemas.microsoft.com/office/powerpoint/2010/main" val="10877679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TotalTime>
  <Words>3262</Words>
  <Application>Microsoft Office PowerPoint</Application>
  <PresentationFormat>Widescreen</PresentationFormat>
  <Paragraphs>222</Paragraphs>
  <Slides>37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Calibri Light</vt:lpstr>
      <vt:lpstr>Office Theme</vt:lpstr>
      <vt:lpstr>Data and Files</vt:lpstr>
      <vt:lpstr>App data and files</vt:lpstr>
      <vt:lpstr>Data and file storage overview</vt:lpstr>
      <vt:lpstr>Internal storage</vt:lpstr>
      <vt:lpstr>External storage</vt:lpstr>
      <vt:lpstr>Shared preferences</vt:lpstr>
      <vt:lpstr>Databases</vt:lpstr>
      <vt:lpstr>Save files on device storage</vt:lpstr>
      <vt:lpstr>Save file to internal storage</vt:lpstr>
      <vt:lpstr>Write a cache file </vt:lpstr>
      <vt:lpstr>Open an existing file or directory</vt:lpstr>
      <vt:lpstr>Save a file on external storage</vt:lpstr>
      <vt:lpstr>External storage permissions</vt:lpstr>
      <vt:lpstr>Verify external storage is available</vt:lpstr>
      <vt:lpstr>Save to public external directory</vt:lpstr>
      <vt:lpstr>Save to private external directory</vt:lpstr>
      <vt:lpstr>Query and delete </vt:lpstr>
      <vt:lpstr>Save key-value data using shared preferences</vt:lpstr>
      <vt:lpstr>Get a handle to shared preferences</vt:lpstr>
      <vt:lpstr>Writing/Reading shared preferences</vt:lpstr>
      <vt:lpstr>Sharing simple data</vt:lpstr>
      <vt:lpstr>Sending simple data to other apps</vt:lpstr>
      <vt:lpstr>Sending text content</vt:lpstr>
      <vt:lpstr>Sending binary content</vt:lpstr>
      <vt:lpstr>Send multiple pieces of content</vt:lpstr>
      <vt:lpstr>Receiving simple data from other apps</vt:lpstr>
      <vt:lpstr>Handle incoming content</vt:lpstr>
      <vt:lpstr>Adding an easy share action</vt:lpstr>
      <vt:lpstr>Easy share action</vt:lpstr>
      <vt:lpstr>Sharing files</vt:lpstr>
      <vt:lpstr>Setting up file sharing: specify FileProvider</vt:lpstr>
      <vt:lpstr>Setting up file sharing: specify shareable directories</vt:lpstr>
      <vt:lpstr>PowerPoint Presentation</vt:lpstr>
      <vt:lpstr>PowerPoint Presentation</vt:lpstr>
      <vt:lpstr>PowerPoint Presentation</vt:lpstr>
      <vt:lpstr>PowerPoint Presentation</vt:lpstr>
      <vt:lpstr>PowerPoint Presentation</vt:lpstr>
    </vt:vector>
  </TitlesOfParts>
  <Company>Universite de Sherbrooke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and Files</dc:title>
  <dc:creator>Russell Butler</dc:creator>
  <cp:lastModifiedBy>Russell Butler</cp:lastModifiedBy>
  <cp:revision>43</cp:revision>
  <dcterms:created xsi:type="dcterms:W3CDTF">2019-07-30T19:37:16Z</dcterms:created>
  <dcterms:modified xsi:type="dcterms:W3CDTF">2019-07-31T15:43:31Z</dcterms:modified>
</cp:coreProperties>
</file>