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Butler" initials="RB" lastIdx="1" clrIdx="0">
    <p:extLst>
      <p:ext uri="{19B8F6BF-5375-455C-9EA6-DF929625EA0E}">
        <p15:presenceInfo xmlns:p15="http://schemas.microsoft.com/office/powerpoint/2012/main" userId="b43c13e5a66c3a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F5E7-287D-472A-A241-BC59E59BF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F8ECA7-6EBB-4FDD-88C5-D9A31722A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25F35-3618-4FC4-8CE2-5C3D1F4B0EB8}"/>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359BAC97-C51E-44BB-BA3D-6F7D2929B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A1EDF-7157-478A-8043-D150FEA08A43}"/>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46740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F87B-9381-456D-9565-F3178F54B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54DCF-05D0-47CA-B229-4ECF700A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96850-A68F-4F63-A8D8-05C0A49079CB}"/>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76695D81-5765-4CB6-A4D0-7E031B422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7C067-48F9-4ADC-BE16-EEAB06C73DE7}"/>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95448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92C5F-8C68-4D30-810E-4C8BE6B14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AA2EF-03B7-44C1-891C-BBEB604B75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69F7E-94DB-4163-ABDB-C76621E9FC55}"/>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1E85E741-716A-46E8-AE23-63D0E1B44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09837-B17C-4CAE-BB9A-0E8AF4F6CA54}"/>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94363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A19-3CA4-4717-AD5A-61C3B0E2F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9DFA-222B-400A-B8F0-E72CC7FAE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AC311-6E4B-4262-BFD5-B7E7C9F9E4E3}"/>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6835932D-CFB5-48DF-85B6-DB8EC7F30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AD5C6-7F53-4677-8C00-C8338712EA9A}"/>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020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2A0-D8D1-4991-AAE2-CEA466F918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3CB773-8945-49A8-BFB4-D5871B277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1E9A5-1934-446F-A8EC-8BA61A88A895}"/>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0AE4242E-2ADF-4094-9364-5CF03C5E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FA068-9AEE-4888-95F6-BD0CFE9687D2}"/>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353591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18D4-01EA-4906-9F47-507269129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A6AAB-B7FA-4B59-A646-AEEB46927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E2C0A-AAD6-4AB2-9279-86B59F57A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C8F477-EE38-4860-908C-C7938C5DAE31}"/>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6" name="Footer Placeholder 5">
            <a:extLst>
              <a:ext uri="{FF2B5EF4-FFF2-40B4-BE49-F238E27FC236}">
                <a16:creationId xmlns:a16="http://schemas.microsoft.com/office/drawing/2014/main" id="{FA22B3BF-10EF-4976-9D68-DE44E3CA2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E8E19-2705-4675-9BD9-297B97489B33}"/>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61197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C19B-3483-414A-A90F-643222F53B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AE4CF-2880-4F95-81A9-2B9320BB0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3E15F-072F-42B7-92F4-FFF24106B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B35C87-2F9C-42C3-BAB6-29F26F76E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E0B44-804B-4355-9582-0CB0E291A6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63222-523A-4430-A2D7-3E78B38317C8}"/>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8" name="Footer Placeholder 7">
            <a:extLst>
              <a:ext uri="{FF2B5EF4-FFF2-40B4-BE49-F238E27FC236}">
                <a16:creationId xmlns:a16="http://schemas.microsoft.com/office/drawing/2014/main" id="{52B91EE6-F9A3-427B-8FFF-511CA37A9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515F6-BE78-41AB-B99B-8980CFC2260D}"/>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16092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FED6-FA8A-463F-A3AA-885B2ED6C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C483C-4568-419B-A599-0302E9986CE5}"/>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4" name="Footer Placeholder 3">
            <a:extLst>
              <a:ext uri="{FF2B5EF4-FFF2-40B4-BE49-F238E27FC236}">
                <a16:creationId xmlns:a16="http://schemas.microsoft.com/office/drawing/2014/main" id="{9BC35682-5198-4EA9-BD06-A757E5441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7B2307-8FB8-49A0-B0EC-4788D9F8C05E}"/>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2150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F0791-ED25-4E5C-A422-7E18B64F034F}"/>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3" name="Footer Placeholder 2">
            <a:extLst>
              <a:ext uri="{FF2B5EF4-FFF2-40B4-BE49-F238E27FC236}">
                <a16:creationId xmlns:a16="http://schemas.microsoft.com/office/drawing/2014/main" id="{64202501-CC69-4454-9E6F-3B354D38E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5C7A9C-9EBD-4655-9BD8-64E0273FE242}"/>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132029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19C9-0493-47CE-A76B-483942588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A88365-0481-4C1C-AED2-FD6F0EC5B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08CEF2-ECCE-4F9D-AE94-688075CB0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B2170-FB7A-4F83-91C2-2EA2ABF33F78}"/>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6" name="Footer Placeholder 5">
            <a:extLst>
              <a:ext uri="{FF2B5EF4-FFF2-40B4-BE49-F238E27FC236}">
                <a16:creationId xmlns:a16="http://schemas.microsoft.com/office/drawing/2014/main" id="{F6CDC559-4A46-4B5A-8F88-0F9A5B701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9F4D6-2F94-40D3-A3BE-9C0CEB3FD3DE}"/>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42967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06B-C42A-488F-BB4D-6863CE3A9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8132D-BFBB-4EEE-AB68-AFC2527FF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1720D9-F33C-4519-A2AC-63EE64A52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22570-982A-4DE6-A82A-E0C8F987672B}"/>
              </a:ext>
            </a:extLst>
          </p:cNvPr>
          <p:cNvSpPr>
            <a:spLocks noGrp="1"/>
          </p:cNvSpPr>
          <p:nvPr>
            <p:ph type="dt" sz="half" idx="10"/>
          </p:nvPr>
        </p:nvSpPr>
        <p:spPr/>
        <p:txBody>
          <a:bodyPr/>
          <a:lstStyle/>
          <a:p>
            <a:fld id="{6B3D7D7D-C512-4C91-9C37-AC4013B9CEC8}" type="datetimeFigureOut">
              <a:rPr lang="en-US" smtClean="0"/>
              <a:t>11/4/2019</a:t>
            </a:fld>
            <a:endParaRPr lang="en-US"/>
          </a:p>
        </p:txBody>
      </p:sp>
      <p:sp>
        <p:nvSpPr>
          <p:cNvPr id="6" name="Footer Placeholder 5">
            <a:extLst>
              <a:ext uri="{FF2B5EF4-FFF2-40B4-BE49-F238E27FC236}">
                <a16:creationId xmlns:a16="http://schemas.microsoft.com/office/drawing/2014/main" id="{C50CE47A-EB66-48C6-BFB0-C487D9768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6A4E3-752C-45A5-8095-F9106C9BA91F}"/>
              </a:ext>
            </a:extLst>
          </p:cNvPr>
          <p:cNvSpPr>
            <a:spLocks noGrp="1"/>
          </p:cNvSpPr>
          <p:nvPr>
            <p:ph type="sldNum" sz="quarter" idx="12"/>
          </p:nvPr>
        </p:nvSpPr>
        <p:spPr/>
        <p:txBody>
          <a:bodyPr/>
          <a:lstStyle/>
          <a:p>
            <a:fld id="{DCDAC275-6789-45CC-A553-A09661483BBD}" type="slidenum">
              <a:rPr lang="en-US" smtClean="0"/>
              <a:t>‹#›</a:t>
            </a:fld>
            <a:endParaRPr lang="en-US"/>
          </a:p>
        </p:txBody>
      </p:sp>
    </p:spTree>
    <p:extLst>
      <p:ext uri="{BB962C8B-B14F-4D97-AF65-F5344CB8AC3E}">
        <p14:creationId xmlns:p14="http://schemas.microsoft.com/office/powerpoint/2010/main" val="253932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233E0-B369-466B-A908-39F753F96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81E3F9-1D80-45A8-AB8C-6DBBFE59D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90E9B-5B07-403B-A3D7-8D20CEE4C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D7D7D-C512-4C91-9C37-AC4013B9CEC8}" type="datetimeFigureOut">
              <a:rPr lang="en-US" smtClean="0"/>
              <a:t>11/4/2019</a:t>
            </a:fld>
            <a:endParaRPr lang="en-US"/>
          </a:p>
        </p:txBody>
      </p:sp>
      <p:sp>
        <p:nvSpPr>
          <p:cNvPr id="5" name="Footer Placeholder 4">
            <a:extLst>
              <a:ext uri="{FF2B5EF4-FFF2-40B4-BE49-F238E27FC236}">
                <a16:creationId xmlns:a16="http://schemas.microsoft.com/office/drawing/2014/main" id="{EE60AB0A-1B43-470E-89F2-5E8BF5703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FA4566-7ADB-406C-B5A0-932E6C737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C275-6789-45CC-A553-A09661483BBD}" type="slidenum">
              <a:rPr lang="en-US" smtClean="0"/>
              <a:t>‹#›</a:t>
            </a:fld>
            <a:endParaRPr lang="en-US"/>
          </a:p>
        </p:txBody>
      </p:sp>
    </p:spTree>
    <p:extLst>
      <p:ext uri="{BB962C8B-B14F-4D97-AF65-F5344CB8AC3E}">
        <p14:creationId xmlns:p14="http://schemas.microsoft.com/office/powerpoint/2010/main" val="3938906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irebase.google.com/docs/firestore/data-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irebase.google.com/docs/firestore/manage-data/structure-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firebase.google.com/docs/firestore/manage-data/structure-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zone.com/articles/firebase-platform-overvie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irebase.google.com/docs/firestore/manage-data/add-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irebase.google.com/docs/firestore/manage-data/transac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irebase.google.com/docs/firestore/manage-data/transac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irebase.google.com/docs/firestore/query-data/get-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irebase.google.com/docs/firestore/query-data/liste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irebase.google.com/docs/firestore/query-data/liste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delabs.developers.google.com/codelabs/firestore-android/#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firebase.google.com/docs/auth/android/firebaseu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irebase.google.com/docs/auth/android/firebaseu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firebase.google.com/use-case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firebase.google.com/docs/data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rebase.google.com/docs/database" TargetMode="External"/><Relationship Id="rId2" Type="http://schemas.openxmlformats.org/officeDocument/2006/relationships/hyperlink" Target="https://forum.unity.com/threads/can-firebase-be-used-to-backend-unity-mmos.17367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irebase.google.com/docs/database/rtdb-vs-firesto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irebase.google.com/docs/firesto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irebase.google.com/docs/firestore/quickstart" TargetMode="External"/><Relationship Id="rId2" Type="http://schemas.openxmlformats.org/officeDocument/2006/relationships/hyperlink" Target="https://firebase.google.com/docs/android/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irebase.google.com/docs/firestore/quicksta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0B50-3596-4D55-A42A-E4B93B5FD940}"/>
              </a:ext>
            </a:extLst>
          </p:cNvPr>
          <p:cNvSpPr>
            <a:spLocks noGrp="1"/>
          </p:cNvSpPr>
          <p:nvPr>
            <p:ph type="ctrTitle"/>
          </p:nvPr>
        </p:nvSpPr>
        <p:spPr/>
        <p:txBody>
          <a:bodyPr/>
          <a:lstStyle/>
          <a:p>
            <a:r>
              <a:rPr lang="en-US" dirty="0"/>
              <a:t>CS230 </a:t>
            </a:r>
            <a:br>
              <a:rPr lang="en-US" dirty="0"/>
            </a:br>
            <a:r>
              <a:rPr lang="en-US" dirty="0"/>
              <a:t>Developing Mobile Apps</a:t>
            </a:r>
          </a:p>
        </p:txBody>
      </p:sp>
      <p:sp>
        <p:nvSpPr>
          <p:cNvPr id="3" name="Subtitle 2">
            <a:extLst>
              <a:ext uri="{FF2B5EF4-FFF2-40B4-BE49-F238E27FC236}">
                <a16:creationId xmlns:a16="http://schemas.microsoft.com/office/drawing/2014/main" id="{AA89A740-AF0C-4937-B093-BB8A11A9018E}"/>
              </a:ext>
            </a:extLst>
          </p:cNvPr>
          <p:cNvSpPr>
            <a:spLocks noGrp="1"/>
          </p:cNvSpPr>
          <p:nvPr>
            <p:ph type="subTitle" idx="1"/>
          </p:nvPr>
        </p:nvSpPr>
        <p:spPr/>
        <p:txBody>
          <a:bodyPr/>
          <a:lstStyle/>
          <a:p>
            <a:r>
              <a:rPr lang="en-US" dirty="0"/>
              <a:t>Lecture 13</a:t>
            </a:r>
          </a:p>
        </p:txBody>
      </p:sp>
    </p:spTree>
    <p:extLst>
      <p:ext uri="{BB962C8B-B14F-4D97-AF65-F5344CB8AC3E}">
        <p14:creationId xmlns:p14="http://schemas.microsoft.com/office/powerpoint/2010/main" val="199499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Read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030591"/>
          </a:xfrm>
        </p:spPr>
        <p:txBody>
          <a:bodyPr/>
          <a:lstStyle/>
          <a:p>
            <a:r>
              <a:rPr lang="en-US" dirty="0"/>
              <a:t>Check the </a:t>
            </a:r>
            <a:r>
              <a:rPr lang="en-US" dirty="0" err="1"/>
              <a:t>Firestore</a:t>
            </a:r>
            <a:r>
              <a:rPr lang="en-US" dirty="0"/>
              <a:t> console, or:</a:t>
            </a:r>
          </a:p>
          <a:p>
            <a:r>
              <a:rPr lang="en-US" dirty="0"/>
              <a:t>Use the ‘get’ method to retrieve your collection:</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1">
            <a:extLst>
              <a:ext uri="{FF2B5EF4-FFF2-40B4-BE49-F238E27FC236}">
                <a16:creationId xmlns:a16="http://schemas.microsoft.com/office/drawing/2014/main" id="{092D6573-4F01-40BD-8FDC-305B2DF53480}"/>
              </a:ext>
            </a:extLst>
          </p:cNvPr>
          <p:cNvSpPr>
            <a:spLocks noChangeArrowheads="1"/>
          </p:cNvSpPr>
          <p:nvPr/>
        </p:nvSpPr>
        <p:spPr bwMode="auto">
          <a:xfrm>
            <a:off x="616450" y="2106242"/>
            <a:ext cx="9995044" cy="35548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Task&lt;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task)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task.isSuccessful</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QueryDocumentSnapshot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document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task.getResult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5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document.getId</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=&gt; "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document.getData</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5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"Error getting documents."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task.getException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Secure your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647041"/>
          </a:xfrm>
        </p:spPr>
        <p:txBody>
          <a:bodyPr/>
          <a:lstStyle/>
          <a:p>
            <a:r>
              <a:rPr lang="en-US" dirty="0"/>
              <a:t>If you’re using web, Android, or iOS, use Firebase Authentication and Cloud </a:t>
            </a:r>
            <a:r>
              <a:rPr lang="en-US" dirty="0" err="1"/>
              <a:t>Firestore</a:t>
            </a:r>
            <a:r>
              <a:rPr lang="en-US" dirty="0"/>
              <a:t> Security Rules to secure your data in Cloud </a:t>
            </a:r>
            <a:r>
              <a:rPr lang="en-US" dirty="0" err="1"/>
              <a:t>Firestore</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4">
            <a:extLst>
              <a:ext uri="{FF2B5EF4-FFF2-40B4-BE49-F238E27FC236}">
                <a16:creationId xmlns:a16="http://schemas.microsoft.com/office/drawing/2014/main" id="{94E490B3-431B-47DE-B579-85A86CE9C7E1}"/>
              </a:ext>
            </a:extLst>
          </p:cNvPr>
          <p:cNvSpPr/>
          <p:nvPr/>
        </p:nvSpPr>
        <p:spPr>
          <a:xfrm>
            <a:off x="1311668" y="3050739"/>
            <a:ext cx="8037816" cy="2308324"/>
          </a:xfrm>
          <a:prstGeom prst="rect">
            <a:avLst/>
          </a:prstGeom>
        </p:spPr>
        <p:txBody>
          <a:bodyPr wrap="square">
            <a:spAutoFit/>
          </a:bodyPr>
          <a:lstStyle/>
          <a:p>
            <a:r>
              <a:rPr lang="en-US" dirty="0"/>
              <a:t>// Allow read/write access on all documents to any user signed in to the application</a:t>
            </a:r>
          </a:p>
          <a:p>
            <a:r>
              <a:rPr lang="en-US" dirty="0"/>
              <a:t>service </a:t>
            </a:r>
            <a:r>
              <a:rPr lang="en-US" dirty="0" err="1"/>
              <a:t>cloud.firestore</a:t>
            </a:r>
            <a:r>
              <a:rPr lang="en-US" dirty="0"/>
              <a:t> {</a:t>
            </a:r>
          </a:p>
          <a:p>
            <a:r>
              <a:rPr lang="en-US" dirty="0"/>
              <a:t>  match /databases/{database}/documents {</a:t>
            </a:r>
          </a:p>
          <a:p>
            <a:r>
              <a:rPr lang="en-US" dirty="0"/>
              <a:t>    match /{document=**} {</a:t>
            </a:r>
          </a:p>
          <a:p>
            <a:r>
              <a:rPr lang="en-US" dirty="0"/>
              <a:t>      allow read, write: if </a:t>
            </a:r>
            <a:r>
              <a:rPr lang="en-US" dirty="0" err="1"/>
              <a:t>request.auth.uid</a:t>
            </a:r>
            <a:r>
              <a:rPr lang="en-US" dirty="0"/>
              <a:t> != null;</a:t>
            </a:r>
          </a:p>
          <a:p>
            <a:r>
              <a:rPr lang="en-US" dirty="0"/>
              <a:t>    }</a:t>
            </a:r>
          </a:p>
          <a:p>
            <a:r>
              <a:rPr lang="en-US" dirty="0"/>
              <a:t>  }</a:t>
            </a:r>
          </a:p>
          <a:p>
            <a:r>
              <a:rPr lang="en-US" dirty="0"/>
              <a:t>}</a:t>
            </a:r>
          </a:p>
        </p:txBody>
      </p:sp>
    </p:spTree>
    <p:extLst>
      <p:ext uri="{BB962C8B-B14F-4D97-AF65-F5344CB8AC3E}">
        <p14:creationId xmlns:p14="http://schemas.microsoft.com/office/powerpoint/2010/main" val="417239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Data Model</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Cloud </a:t>
            </a:r>
            <a:r>
              <a:rPr lang="en-US" dirty="0" err="1"/>
              <a:t>Firestore</a:t>
            </a:r>
            <a:r>
              <a:rPr lang="en-US" dirty="0"/>
              <a:t> is a NoSQL, document-oriented database</a:t>
            </a:r>
          </a:p>
          <a:p>
            <a:r>
              <a:rPr lang="en-US" dirty="0"/>
              <a:t>Unlike SQL, no tables or rows, instead, store data in </a:t>
            </a:r>
            <a:r>
              <a:rPr lang="en-US" i="1" dirty="0"/>
              <a:t>documents </a:t>
            </a:r>
            <a:r>
              <a:rPr lang="en-US" dirty="0"/>
              <a:t>organized into </a:t>
            </a:r>
            <a:r>
              <a:rPr lang="en-US" i="1" dirty="0"/>
              <a:t>collections</a:t>
            </a:r>
          </a:p>
          <a:p>
            <a:r>
              <a:rPr lang="en-US" dirty="0"/>
              <a:t>Each </a:t>
            </a:r>
            <a:r>
              <a:rPr lang="en-US" i="1" dirty="0"/>
              <a:t>document </a:t>
            </a:r>
            <a:r>
              <a:rPr lang="en-US" dirty="0"/>
              <a:t>contains a set of key-value pairs</a:t>
            </a:r>
          </a:p>
          <a:p>
            <a:pPr lvl="1"/>
            <a:r>
              <a:rPr lang="en-US" dirty="0"/>
              <a:t>Cloud </a:t>
            </a:r>
            <a:r>
              <a:rPr lang="en-US" dirty="0" err="1"/>
              <a:t>Firestore</a:t>
            </a:r>
            <a:r>
              <a:rPr lang="en-US" dirty="0"/>
              <a:t> is optimized for storing large collections of these documents</a:t>
            </a:r>
          </a:p>
          <a:p>
            <a:r>
              <a:rPr lang="en-US" dirty="0"/>
              <a:t>All documents must be stored in collections.</a:t>
            </a:r>
          </a:p>
          <a:p>
            <a:r>
              <a:rPr lang="en-US" dirty="0"/>
              <a:t>Documents can contain </a:t>
            </a:r>
            <a:r>
              <a:rPr lang="en-US" dirty="0" err="1"/>
              <a:t>subcollections</a:t>
            </a:r>
            <a:r>
              <a:rPr lang="en-US" dirty="0"/>
              <a:t> and nested objects, both of which can include primitive fields like strings, or complex objects like lists</a:t>
            </a:r>
          </a:p>
          <a:p>
            <a:r>
              <a:rPr lang="en-US" dirty="0"/>
              <a:t>Collections and documents are created implicitly in Cloud </a:t>
            </a:r>
            <a:r>
              <a:rPr lang="en-US" dirty="0" err="1"/>
              <a:t>Firestore</a:t>
            </a:r>
            <a:r>
              <a:rPr lang="en-US" dirty="0"/>
              <a:t>, simply assign data to a document within a collection.</a:t>
            </a:r>
          </a:p>
          <a:p>
            <a:pPr lvl="1"/>
            <a:r>
              <a:rPr lang="en-US" dirty="0"/>
              <a:t>If either collection or document do not exist, Cloud </a:t>
            </a:r>
            <a:r>
              <a:rPr lang="en-US" dirty="0" err="1"/>
              <a:t>Firestore</a:t>
            </a:r>
            <a:r>
              <a:rPr lang="en-US" dirty="0"/>
              <a:t> creates it</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spTree>
    <p:extLst>
      <p:ext uri="{BB962C8B-B14F-4D97-AF65-F5344CB8AC3E}">
        <p14:creationId xmlns:p14="http://schemas.microsoft.com/office/powerpoint/2010/main" val="27893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Documents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3161966"/>
          </a:xfrm>
        </p:spPr>
        <p:txBody>
          <a:bodyPr/>
          <a:lstStyle/>
          <a:p>
            <a:r>
              <a:rPr lang="en-US" dirty="0"/>
              <a:t>Unit of storage in Cloud </a:t>
            </a:r>
            <a:r>
              <a:rPr lang="en-US" dirty="0" err="1"/>
              <a:t>Firestore</a:t>
            </a:r>
            <a:r>
              <a:rPr lang="en-US" dirty="0"/>
              <a:t> is the </a:t>
            </a:r>
            <a:r>
              <a:rPr lang="en-US" i="1" dirty="0"/>
              <a:t>document</a:t>
            </a:r>
          </a:p>
          <a:p>
            <a:r>
              <a:rPr lang="en-US" dirty="0"/>
              <a:t>A document is a lightweight record containing fields, which map to values</a:t>
            </a:r>
          </a:p>
          <a:p>
            <a:r>
              <a:rPr lang="en-US" dirty="0"/>
              <a:t>Each document is identified by a name</a:t>
            </a:r>
          </a:p>
          <a:p>
            <a:r>
              <a:rPr lang="en-US" dirty="0"/>
              <a:t>Complex, nested objects in a document are called maps</a:t>
            </a:r>
          </a:p>
          <a:p>
            <a:r>
              <a:rPr lang="en-US" dirty="0"/>
              <a:t>Documents are basically JSONs, you can treat them as lightweight JSON records</a:t>
            </a:r>
          </a:p>
          <a:p>
            <a:pPr lvl="1"/>
            <a:r>
              <a:rPr lang="en-US" dirty="0"/>
              <a:t>Documents support additional data types and are limited to 1mb</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67D2E72A-3615-47F8-8EF6-DFACB29E4B29}"/>
              </a:ext>
            </a:extLst>
          </p:cNvPr>
          <p:cNvPicPr>
            <a:picLocks noChangeAspect="1"/>
          </p:cNvPicPr>
          <p:nvPr/>
        </p:nvPicPr>
        <p:blipFill>
          <a:blip r:embed="rId3"/>
          <a:stretch>
            <a:fillRect/>
          </a:stretch>
        </p:blipFill>
        <p:spPr>
          <a:xfrm>
            <a:off x="5430824" y="4001272"/>
            <a:ext cx="6761176" cy="2840780"/>
          </a:xfrm>
          <a:prstGeom prst="rect">
            <a:avLst/>
          </a:prstGeom>
        </p:spPr>
      </p:pic>
      <p:pic>
        <p:nvPicPr>
          <p:cNvPr id="6" name="Picture 5">
            <a:extLst>
              <a:ext uri="{FF2B5EF4-FFF2-40B4-BE49-F238E27FC236}">
                <a16:creationId xmlns:a16="http://schemas.microsoft.com/office/drawing/2014/main" id="{C9DEB241-3650-4490-A894-9261118E5047}"/>
              </a:ext>
            </a:extLst>
          </p:cNvPr>
          <p:cNvPicPr>
            <a:picLocks noChangeAspect="1"/>
          </p:cNvPicPr>
          <p:nvPr/>
        </p:nvPicPr>
        <p:blipFill>
          <a:blip r:embed="rId4"/>
          <a:stretch>
            <a:fillRect/>
          </a:stretch>
        </p:blipFill>
        <p:spPr>
          <a:xfrm>
            <a:off x="224158" y="4463864"/>
            <a:ext cx="2085975" cy="1514475"/>
          </a:xfrm>
          <a:prstGeom prst="rect">
            <a:avLst/>
          </a:prstGeom>
        </p:spPr>
      </p:pic>
      <p:pic>
        <p:nvPicPr>
          <p:cNvPr id="7" name="Picture 6">
            <a:extLst>
              <a:ext uri="{FF2B5EF4-FFF2-40B4-BE49-F238E27FC236}">
                <a16:creationId xmlns:a16="http://schemas.microsoft.com/office/drawing/2014/main" id="{9A0CB228-7593-4704-B55D-46AF88FD3B0D}"/>
              </a:ext>
            </a:extLst>
          </p:cNvPr>
          <p:cNvPicPr>
            <a:picLocks noChangeAspect="1"/>
          </p:cNvPicPr>
          <p:nvPr/>
        </p:nvPicPr>
        <p:blipFill>
          <a:blip r:embed="rId5"/>
          <a:stretch>
            <a:fillRect/>
          </a:stretch>
        </p:blipFill>
        <p:spPr>
          <a:xfrm>
            <a:off x="2627466" y="4295593"/>
            <a:ext cx="2486025" cy="1914525"/>
          </a:xfrm>
          <a:prstGeom prst="rect">
            <a:avLst/>
          </a:prstGeom>
        </p:spPr>
      </p:pic>
    </p:spTree>
    <p:extLst>
      <p:ext uri="{BB962C8B-B14F-4D97-AF65-F5344CB8AC3E}">
        <p14:creationId xmlns:p14="http://schemas.microsoft.com/office/powerpoint/2010/main" val="26356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Collections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3192789"/>
          </a:xfrm>
        </p:spPr>
        <p:txBody>
          <a:bodyPr>
            <a:normAutofit fontScale="85000" lnSpcReduction="20000"/>
          </a:bodyPr>
          <a:lstStyle/>
          <a:p>
            <a:r>
              <a:rPr lang="en-US" dirty="0"/>
              <a:t>Documents live in collections, which are simply containers for documents</a:t>
            </a:r>
          </a:p>
          <a:p>
            <a:r>
              <a:rPr lang="en-US" dirty="0"/>
              <a:t>Cloud </a:t>
            </a:r>
            <a:r>
              <a:rPr lang="en-US" dirty="0" err="1"/>
              <a:t>Firestore</a:t>
            </a:r>
            <a:r>
              <a:rPr lang="en-US" dirty="0"/>
              <a:t> is </a:t>
            </a:r>
            <a:r>
              <a:rPr lang="en-US" dirty="0" err="1"/>
              <a:t>schemaless</a:t>
            </a:r>
            <a:r>
              <a:rPr lang="en-US" dirty="0"/>
              <a:t>, so you can put any fields in each document, and any type of data in those fields</a:t>
            </a:r>
          </a:p>
          <a:p>
            <a:r>
              <a:rPr lang="en-US" dirty="0"/>
              <a:t>Documents within same collection can all contain different fields, or store different types of data in those fields</a:t>
            </a:r>
          </a:p>
          <a:p>
            <a:pPr lvl="1"/>
            <a:r>
              <a:rPr lang="en-US" dirty="0"/>
              <a:t>Best practice to use same fields/data types across multiple documents (easier to query)</a:t>
            </a:r>
          </a:p>
          <a:p>
            <a:r>
              <a:rPr lang="en-US" dirty="0"/>
              <a:t>A collection contains documents and nothing else (no raw fields/other collections)</a:t>
            </a:r>
          </a:p>
          <a:p>
            <a:r>
              <a:rPr lang="en-US" dirty="0"/>
              <a:t>The names of documents within collections are unique</a:t>
            </a:r>
          </a:p>
          <a:p>
            <a:r>
              <a:rPr lang="en-US" dirty="0"/>
              <a:t>No need to create/delete collections, this happens automatically when document created</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2A6CFED1-FC39-427D-BE7F-82D7FCFC0C3E}"/>
              </a:ext>
            </a:extLst>
          </p:cNvPr>
          <p:cNvPicPr>
            <a:picLocks noChangeAspect="1"/>
          </p:cNvPicPr>
          <p:nvPr/>
        </p:nvPicPr>
        <p:blipFill>
          <a:blip r:embed="rId3"/>
          <a:stretch>
            <a:fillRect/>
          </a:stretch>
        </p:blipFill>
        <p:spPr>
          <a:xfrm>
            <a:off x="5430824" y="4001272"/>
            <a:ext cx="6761176" cy="2840780"/>
          </a:xfrm>
          <a:prstGeom prst="rect">
            <a:avLst/>
          </a:prstGeom>
        </p:spPr>
      </p:pic>
      <p:pic>
        <p:nvPicPr>
          <p:cNvPr id="6" name="Picture 5">
            <a:extLst>
              <a:ext uri="{FF2B5EF4-FFF2-40B4-BE49-F238E27FC236}">
                <a16:creationId xmlns:a16="http://schemas.microsoft.com/office/drawing/2014/main" id="{512E8614-3AC4-4632-82E6-C2DA930EB8A1}"/>
              </a:ext>
            </a:extLst>
          </p:cNvPr>
          <p:cNvPicPr>
            <a:picLocks noChangeAspect="1"/>
          </p:cNvPicPr>
          <p:nvPr/>
        </p:nvPicPr>
        <p:blipFill>
          <a:blip r:embed="rId4"/>
          <a:stretch>
            <a:fillRect/>
          </a:stretch>
        </p:blipFill>
        <p:spPr>
          <a:xfrm>
            <a:off x="1213499" y="4001272"/>
            <a:ext cx="1755250" cy="2364082"/>
          </a:xfrm>
          <a:prstGeom prst="rect">
            <a:avLst/>
          </a:prstGeom>
        </p:spPr>
      </p:pic>
    </p:spTree>
    <p:extLst>
      <p:ext uri="{BB962C8B-B14F-4D97-AF65-F5344CB8AC3E}">
        <p14:creationId xmlns:p14="http://schemas.microsoft.com/office/powerpoint/2010/main" val="257181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References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Every document in cloud </a:t>
            </a:r>
            <a:r>
              <a:rPr lang="en-US" dirty="0" err="1"/>
              <a:t>Firestore</a:t>
            </a:r>
            <a:r>
              <a:rPr lang="en-US" dirty="0"/>
              <a:t> uniquely identified by location within database</a:t>
            </a:r>
          </a:p>
          <a:p>
            <a:r>
              <a:rPr lang="en-US" dirty="0"/>
              <a:t>Previous examples showed document </a:t>
            </a:r>
            <a:r>
              <a:rPr lang="en-US" dirty="0" err="1"/>
              <a:t>alovelace</a:t>
            </a:r>
            <a:r>
              <a:rPr lang="en-US" dirty="0"/>
              <a:t> within users collection</a:t>
            </a:r>
          </a:p>
          <a:p>
            <a:r>
              <a:rPr lang="en-US" dirty="0"/>
              <a:t>To refer to this location in code, create a </a:t>
            </a:r>
            <a:r>
              <a:rPr lang="en-US" i="1" dirty="0"/>
              <a:t>reference </a:t>
            </a:r>
            <a:r>
              <a:rPr lang="en-US" dirty="0"/>
              <a:t>to it:</a:t>
            </a:r>
          </a:p>
          <a:p>
            <a:endParaRPr lang="en-US" dirty="0"/>
          </a:p>
          <a:p>
            <a:r>
              <a:rPr lang="en-US" dirty="0"/>
              <a:t>Reference is a lightweight object pointing to a location in your database</a:t>
            </a:r>
          </a:p>
          <a:p>
            <a:r>
              <a:rPr lang="en-US" dirty="0"/>
              <a:t>Can create a reference whether or not data exists there</a:t>
            </a:r>
          </a:p>
          <a:p>
            <a:r>
              <a:rPr lang="en-US" dirty="0"/>
              <a:t>Can create references to </a:t>
            </a:r>
            <a:r>
              <a:rPr lang="en-US" i="1" dirty="0"/>
              <a:t>collections:</a:t>
            </a:r>
          </a:p>
          <a:p>
            <a:endParaRPr lang="en-US" i="1" dirty="0"/>
          </a:p>
          <a:p>
            <a:r>
              <a:rPr lang="en-US" dirty="0"/>
              <a:t>For convenience, can also create references by specifying a path to a document or collection as a string, with path components separate by ‘/’</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sp>
        <p:nvSpPr>
          <p:cNvPr id="5" name="Rectangle 1">
            <a:extLst>
              <a:ext uri="{FF2B5EF4-FFF2-40B4-BE49-F238E27FC236}">
                <a16:creationId xmlns:a16="http://schemas.microsoft.com/office/drawing/2014/main" id="{7C97E523-3A25-4FD2-996C-81177B09C3F6}"/>
              </a:ext>
            </a:extLst>
          </p:cNvPr>
          <p:cNvSpPr>
            <a:spLocks noChangeArrowheads="1"/>
          </p:cNvSpPr>
          <p:nvPr/>
        </p:nvSpPr>
        <p:spPr bwMode="auto">
          <a:xfrm>
            <a:off x="328773" y="2335206"/>
            <a:ext cx="1011046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alovelaceDocumentRef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alovelace</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1ADA76D-DB9F-453E-A9E9-493BA86321D7}"/>
              </a:ext>
            </a:extLst>
          </p:cNvPr>
          <p:cNvSpPr>
            <a:spLocks noChangeArrowheads="1"/>
          </p:cNvSpPr>
          <p:nvPr/>
        </p:nvSpPr>
        <p:spPr bwMode="auto">
          <a:xfrm>
            <a:off x="375381" y="4399061"/>
            <a:ext cx="7571303"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usersCollectionRef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8D00A91-91A0-456D-8CE1-0B3CC3E071A8}"/>
              </a:ext>
            </a:extLst>
          </p:cNvPr>
          <p:cNvSpPr>
            <a:spLocks noChangeArrowheads="1"/>
          </p:cNvSpPr>
          <p:nvPr/>
        </p:nvSpPr>
        <p:spPr bwMode="auto">
          <a:xfrm>
            <a:off x="452063" y="5914055"/>
            <a:ext cx="8494633"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alovelaceDocumentRef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db.document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alovelace</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25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Hierarchical data</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Consider an example chat app with messages and chat rooms</a:t>
            </a:r>
          </a:p>
          <a:p>
            <a:r>
              <a:rPr lang="en-US" dirty="0"/>
              <a:t>You can create a collection called </a:t>
            </a:r>
            <a:r>
              <a:rPr lang="en-US" b="1" dirty="0"/>
              <a:t>rooms </a:t>
            </a:r>
            <a:r>
              <a:rPr lang="en-US" dirty="0"/>
              <a:t>to store different chat rooms</a:t>
            </a:r>
          </a:p>
          <a:p>
            <a:endParaRPr lang="en-US" dirty="0"/>
          </a:p>
          <a:p>
            <a:endParaRPr lang="en-US" dirty="0"/>
          </a:p>
          <a:p>
            <a:endParaRPr lang="en-US" dirty="0"/>
          </a:p>
          <a:p>
            <a:endParaRPr lang="en-US" dirty="0"/>
          </a:p>
          <a:p>
            <a:r>
              <a:rPr lang="en-US" dirty="0"/>
              <a:t>Now that you have chat rooms, decide how to store your messages</a:t>
            </a:r>
          </a:p>
          <a:p>
            <a:pPr lvl="1"/>
            <a:r>
              <a:rPr lang="en-US" dirty="0"/>
              <a:t>May not want to store them in chat room’s document</a:t>
            </a:r>
          </a:p>
          <a:p>
            <a:pPr lvl="1"/>
            <a:r>
              <a:rPr lang="en-US" dirty="0"/>
              <a:t>Documents in Cloud </a:t>
            </a:r>
            <a:r>
              <a:rPr lang="en-US" dirty="0" err="1"/>
              <a:t>Firestore</a:t>
            </a:r>
            <a:r>
              <a:rPr lang="en-US" dirty="0"/>
              <a:t> should be lightweight, chat room can contain many </a:t>
            </a:r>
            <a:r>
              <a:rPr lang="en-US" dirty="0" err="1"/>
              <a:t>msgs</a:t>
            </a:r>
            <a:endParaRPr lang="en-US" dirty="0"/>
          </a:p>
          <a:p>
            <a:pPr lvl="1"/>
            <a:r>
              <a:rPr lang="en-US" dirty="0"/>
              <a:t>Can create additional collections within chat room’s document, as </a:t>
            </a:r>
            <a:r>
              <a:rPr lang="en-US" dirty="0" err="1"/>
              <a:t>subcollections</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1CFC8F62-2A82-4256-B17C-B8C1C0EDEAD8}"/>
              </a:ext>
            </a:extLst>
          </p:cNvPr>
          <p:cNvPicPr>
            <a:picLocks noChangeAspect="1"/>
          </p:cNvPicPr>
          <p:nvPr/>
        </p:nvPicPr>
        <p:blipFill>
          <a:blip r:embed="rId3"/>
          <a:stretch>
            <a:fillRect/>
          </a:stretch>
        </p:blipFill>
        <p:spPr>
          <a:xfrm>
            <a:off x="2771078" y="1733157"/>
            <a:ext cx="3190875" cy="2124075"/>
          </a:xfrm>
          <a:prstGeom prst="rect">
            <a:avLst/>
          </a:prstGeom>
        </p:spPr>
      </p:pic>
    </p:spTree>
    <p:extLst>
      <p:ext uri="{BB962C8B-B14F-4D97-AF65-F5344CB8AC3E}">
        <p14:creationId xmlns:p14="http://schemas.microsoft.com/office/powerpoint/2010/main" val="18616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err="1"/>
              <a:t>Subcollections</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7767263" cy="5633414"/>
          </a:xfrm>
        </p:spPr>
        <p:txBody>
          <a:bodyPr>
            <a:normAutofit fontScale="92500" lnSpcReduction="20000"/>
          </a:bodyPr>
          <a:lstStyle/>
          <a:p>
            <a:r>
              <a:rPr lang="en-US" dirty="0"/>
              <a:t>Best way to store messages in chat room example is using </a:t>
            </a:r>
            <a:r>
              <a:rPr lang="en-US" dirty="0" err="1"/>
              <a:t>subcollections</a:t>
            </a:r>
            <a:endParaRPr lang="en-US" dirty="0"/>
          </a:p>
          <a:p>
            <a:r>
              <a:rPr lang="en-US" dirty="0"/>
              <a:t>A </a:t>
            </a:r>
            <a:r>
              <a:rPr lang="en-US" dirty="0" err="1"/>
              <a:t>subcollection</a:t>
            </a:r>
            <a:r>
              <a:rPr lang="en-US" dirty="0"/>
              <a:t> is a collection associated with a specific document</a:t>
            </a:r>
          </a:p>
          <a:p>
            <a:r>
              <a:rPr lang="en-US" dirty="0"/>
              <a:t>Can create </a:t>
            </a:r>
            <a:r>
              <a:rPr lang="en-US" dirty="0" err="1"/>
              <a:t>subcollection</a:t>
            </a:r>
            <a:r>
              <a:rPr lang="en-US" dirty="0"/>
              <a:t> called messages for every room document in your rooms collection</a:t>
            </a:r>
          </a:p>
          <a:p>
            <a:r>
              <a:rPr lang="en-US" dirty="0"/>
              <a:t>In this example, would create a reference to a message in </a:t>
            </a:r>
            <a:r>
              <a:rPr lang="en-US" dirty="0" err="1"/>
              <a:t>subcollection</a:t>
            </a:r>
            <a:r>
              <a:rPr lang="en-US" dirty="0"/>
              <a:t> with following code:</a:t>
            </a:r>
          </a:p>
          <a:p>
            <a:endParaRPr lang="en-US" dirty="0"/>
          </a:p>
          <a:p>
            <a:endParaRPr lang="en-US" dirty="0"/>
          </a:p>
          <a:p>
            <a:r>
              <a:rPr lang="en-US" dirty="0"/>
              <a:t>Notice alternating pattern of collections and docs.</a:t>
            </a:r>
          </a:p>
          <a:p>
            <a:r>
              <a:rPr lang="en-US" dirty="0" err="1"/>
              <a:t>Subcollections</a:t>
            </a:r>
            <a:r>
              <a:rPr lang="en-US" dirty="0"/>
              <a:t> allow you to structure data hierarchically, making data easier to access</a:t>
            </a:r>
          </a:p>
          <a:p>
            <a:r>
              <a:rPr lang="en-US" dirty="0"/>
              <a:t>To get all messages in </a:t>
            </a:r>
            <a:r>
              <a:rPr lang="en-US" dirty="0" err="1"/>
              <a:t>roomA</a:t>
            </a:r>
            <a:r>
              <a:rPr lang="en-US" dirty="0"/>
              <a:t>, can create a collection </a:t>
            </a:r>
            <a:r>
              <a:rPr lang="en-US" dirty="0" err="1"/>
              <a:t>referenceto</a:t>
            </a:r>
            <a:r>
              <a:rPr lang="en-US" dirty="0"/>
              <a:t> the </a:t>
            </a:r>
            <a:r>
              <a:rPr lang="en-US" dirty="0" err="1"/>
              <a:t>subcollection</a:t>
            </a:r>
            <a:r>
              <a:rPr lang="en-US" dirty="0"/>
              <a:t> </a:t>
            </a:r>
            <a:r>
              <a:rPr lang="en-US" b="1" dirty="0"/>
              <a:t>messages </a:t>
            </a:r>
            <a:r>
              <a:rPr lang="en-US" dirty="0"/>
              <a:t>and interact with it like you would any other collection reference</a:t>
            </a:r>
          </a:p>
          <a:p>
            <a:pPr lvl="1"/>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https://firebase.google.com/docs/firestore/data-model</a:t>
            </a:r>
            <a:endParaRPr lang="en-US" dirty="0"/>
          </a:p>
        </p:txBody>
      </p:sp>
      <p:pic>
        <p:nvPicPr>
          <p:cNvPr id="5" name="Picture 4">
            <a:extLst>
              <a:ext uri="{FF2B5EF4-FFF2-40B4-BE49-F238E27FC236}">
                <a16:creationId xmlns:a16="http://schemas.microsoft.com/office/drawing/2014/main" id="{BA801045-A09A-43D9-A6B4-990C5500B64C}"/>
              </a:ext>
            </a:extLst>
          </p:cNvPr>
          <p:cNvPicPr>
            <a:picLocks noChangeAspect="1"/>
          </p:cNvPicPr>
          <p:nvPr/>
        </p:nvPicPr>
        <p:blipFill>
          <a:blip r:embed="rId3"/>
          <a:stretch>
            <a:fillRect/>
          </a:stretch>
        </p:blipFill>
        <p:spPr>
          <a:xfrm>
            <a:off x="7767263" y="985836"/>
            <a:ext cx="4124325" cy="4886325"/>
          </a:xfrm>
          <a:prstGeom prst="rect">
            <a:avLst/>
          </a:prstGeom>
        </p:spPr>
      </p:pic>
      <p:sp>
        <p:nvSpPr>
          <p:cNvPr id="6" name="Rectangle 1">
            <a:extLst>
              <a:ext uri="{FF2B5EF4-FFF2-40B4-BE49-F238E27FC236}">
                <a16:creationId xmlns:a16="http://schemas.microsoft.com/office/drawing/2014/main" id="{097BB267-3161-4DD6-8792-89817C75286C}"/>
              </a:ext>
            </a:extLst>
          </p:cNvPr>
          <p:cNvSpPr>
            <a:spLocks noChangeArrowheads="1"/>
          </p:cNvSpPr>
          <p:nvPr/>
        </p:nvSpPr>
        <p:spPr bwMode="auto">
          <a:xfrm>
            <a:off x="459031" y="3428999"/>
            <a:ext cx="630172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messageRef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.collection(</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"rooms"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roomA</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.collection(</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"messages"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"message1"</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29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Choose a data structure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0284431" cy="5633414"/>
          </a:xfrm>
        </p:spPr>
        <p:txBody>
          <a:bodyPr>
            <a:normAutofit lnSpcReduction="10000"/>
          </a:bodyPr>
          <a:lstStyle/>
          <a:p>
            <a:r>
              <a:rPr lang="en-US" dirty="0"/>
              <a:t>You have several options when you structure data in Cloud </a:t>
            </a:r>
            <a:r>
              <a:rPr lang="en-US" dirty="0" err="1"/>
              <a:t>Firestore</a:t>
            </a:r>
            <a:endParaRPr lang="en-US" dirty="0"/>
          </a:p>
          <a:p>
            <a:pPr lvl="1"/>
            <a:r>
              <a:rPr lang="en-US" dirty="0"/>
              <a:t>Documents</a:t>
            </a:r>
          </a:p>
          <a:p>
            <a:pPr lvl="1"/>
            <a:r>
              <a:rPr lang="en-US" dirty="0"/>
              <a:t>Multiple collections</a:t>
            </a:r>
          </a:p>
          <a:p>
            <a:pPr lvl="1"/>
            <a:r>
              <a:rPr lang="en-US" dirty="0" err="1"/>
              <a:t>Subcollections</a:t>
            </a:r>
            <a:r>
              <a:rPr lang="en-US" dirty="0"/>
              <a:t> within documents</a:t>
            </a:r>
          </a:p>
          <a:p>
            <a:r>
              <a:rPr lang="en-US" b="1" dirty="0"/>
              <a:t>Nested data in documents:</a:t>
            </a:r>
          </a:p>
          <a:p>
            <a:r>
              <a:rPr lang="en-US" dirty="0"/>
              <a:t>You can nest complex objects like arrays and maps within documents</a:t>
            </a:r>
          </a:p>
          <a:p>
            <a:r>
              <a:rPr lang="en-US" dirty="0"/>
              <a:t>Advantages:</a:t>
            </a:r>
          </a:p>
          <a:p>
            <a:pPr lvl="1"/>
            <a:r>
              <a:rPr lang="en-US" dirty="0"/>
              <a:t>If you have simple, fixed lists of data you want to keep within your documents, its easy to set up and streamlines data structure</a:t>
            </a:r>
          </a:p>
          <a:p>
            <a:r>
              <a:rPr lang="en-US" dirty="0"/>
              <a:t>Limitations</a:t>
            </a:r>
          </a:p>
          <a:p>
            <a:pPr lvl="1"/>
            <a:r>
              <a:rPr lang="en-US" dirty="0"/>
              <a:t>Not as scalable as other options, especially if data expands over time</a:t>
            </a:r>
          </a:p>
          <a:p>
            <a:r>
              <a:rPr lang="en-US" dirty="0"/>
              <a:t>Possible use case: </a:t>
            </a:r>
          </a:p>
          <a:p>
            <a:pPr lvl="1"/>
            <a:r>
              <a:rPr lang="en-US" dirty="0"/>
              <a:t>In chat app, store user’s 3 most recently visited chat rooms as nested list</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https://firebase.google.com/docs/firestore/manage-data/structure-data</a:t>
            </a:r>
            <a:endParaRPr lang="en-US" dirty="0"/>
          </a:p>
        </p:txBody>
      </p:sp>
      <p:pic>
        <p:nvPicPr>
          <p:cNvPr id="5" name="Picture 4">
            <a:extLst>
              <a:ext uri="{FF2B5EF4-FFF2-40B4-BE49-F238E27FC236}">
                <a16:creationId xmlns:a16="http://schemas.microsoft.com/office/drawing/2014/main" id="{CCCD6D60-649B-4737-B12F-37040E7DA645}"/>
              </a:ext>
            </a:extLst>
          </p:cNvPr>
          <p:cNvPicPr>
            <a:picLocks noChangeAspect="1"/>
          </p:cNvPicPr>
          <p:nvPr/>
        </p:nvPicPr>
        <p:blipFill>
          <a:blip r:embed="rId3"/>
          <a:stretch>
            <a:fillRect/>
          </a:stretch>
        </p:blipFill>
        <p:spPr>
          <a:xfrm>
            <a:off x="9929127" y="2887038"/>
            <a:ext cx="2262873" cy="2229224"/>
          </a:xfrm>
          <a:prstGeom prst="rect">
            <a:avLst/>
          </a:prstGeom>
        </p:spPr>
      </p:pic>
    </p:spTree>
    <p:extLst>
      <p:ext uri="{BB962C8B-B14F-4D97-AF65-F5344CB8AC3E}">
        <p14:creationId xmlns:p14="http://schemas.microsoft.com/office/powerpoint/2010/main" val="5344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Choose a data structure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9123452" cy="5633414"/>
          </a:xfrm>
        </p:spPr>
        <p:txBody>
          <a:bodyPr/>
          <a:lstStyle/>
          <a:p>
            <a:r>
              <a:rPr lang="en-US" b="1" dirty="0" err="1"/>
              <a:t>Subcollections</a:t>
            </a:r>
            <a:r>
              <a:rPr lang="en-US" b="1" dirty="0"/>
              <a:t>:</a:t>
            </a:r>
          </a:p>
          <a:p>
            <a:r>
              <a:rPr lang="en-US" dirty="0"/>
              <a:t>Can create collections within documents when you have data that might expand over time</a:t>
            </a:r>
          </a:p>
          <a:p>
            <a:r>
              <a:rPr lang="en-US" dirty="0"/>
              <a:t>Advantages</a:t>
            </a:r>
          </a:p>
          <a:p>
            <a:pPr lvl="1"/>
            <a:r>
              <a:rPr lang="en-US" dirty="0"/>
              <a:t>As list grows, size of parent document does not change</a:t>
            </a:r>
          </a:p>
          <a:p>
            <a:pPr lvl="1"/>
            <a:r>
              <a:rPr lang="en-US" dirty="0"/>
              <a:t>Can also get full query capabilities on </a:t>
            </a:r>
            <a:r>
              <a:rPr lang="en-US" dirty="0" err="1"/>
              <a:t>subcollections</a:t>
            </a:r>
            <a:endParaRPr lang="en-US" dirty="0"/>
          </a:p>
          <a:p>
            <a:r>
              <a:rPr lang="en-US" dirty="0"/>
              <a:t>Limitations</a:t>
            </a:r>
          </a:p>
          <a:p>
            <a:pPr lvl="1"/>
            <a:r>
              <a:rPr lang="en-US" dirty="0"/>
              <a:t>Cannot easily delete </a:t>
            </a:r>
            <a:r>
              <a:rPr lang="en-US" dirty="0" err="1"/>
              <a:t>subcollections</a:t>
            </a:r>
            <a:endParaRPr lang="en-US" dirty="0"/>
          </a:p>
          <a:p>
            <a:r>
              <a:rPr lang="en-US" dirty="0"/>
              <a:t>Possible use case: </a:t>
            </a:r>
          </a:p>
          <a:p>
            <a:pPr lvl="1"/>
            <a:r>
              <a:rPr lang="en-US" dirty="0"/>
              <a:t>In chat app, create collections of users or messages within chat room documents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https://firebase.google.com/docs/firestore/manage-data/structure-data</a:t>
            </a:r>
            <a:endParaRPr lang="en-US" dirty="0"/>
          </a:p>
        </p:txBody>
      </p:sp>
      <p:pic>
        <p:nvPicPr>
          <p:cNvPr id="5" name="Picture 4">
            <a:extLst>
              <a:ext uri="{FF2B5EF4-FFF2-40B4-BE49-F238E27FC236}">
                <a16:creationId xmlns:a16="http://schemas.microsoft.com/office/drawing/2014/main" id="{D6DF11B1-DB20-43F7-9BEA-A132FD0F5A02}"/>
              </a:ext>
            </a:extLst>
          </p:cNvPr>
          <p:cNvPicPr>
            <a:picLocks noChangeAspect="1"/>
          </p:cNvPicPr>
          <p:nvPr/>
        </p:nvPicPr>
        <p:blipFill>
          <a:blip r:embed="rId3"/>
          <a:stretch>
            <a:fillRect/>
          </a:stretch>
        </p:blipFill>
        <p:spPr>
          <a:xfrm>
            <a:off x="9077325" y="808483"/>
            <a:ext cx="3114675" cy="5076825"/>
          </a:xfrm>
          <a:prstGeom prst="rect">
            <a:avLst/>
          </a:prstGeom>
        </p:spPr>
      </p:pic>
    </p:spTree>
    <p:extLst>
      <p:ext uri="{BB962C8B-B14F-4D97-AF65-F5344CB8AC3E}">
        <p14:creationId xmlns:p14="http://schemas.microsoft.com/office/powerpoint/2010/main" val="176975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85000" lnSpcReduction="20000"/>
          </a:bodyPr>
          <a:lstStyle/>
          <a:p>
            <a:r>
              <a:rPr lang="en-US" dirty="0"/>
              <a:t>Firebase is a mobile and web application development platform </a:t>
            </a:r>
          </a:p>
          <a:p>
            <a:r>
              <a:rPr lang="en-US" dirty="0"/>
              <a:t>Used to develop web, Android, and iOS applications</a:t>
            </a:r>
          </a:p>
          <a:p>
            <a:r>
              <a:rPr lang="en-US" dirty="0"/>
              <a:t>Firebase consists of several integrated tools for development, maintenance, and analysis of mobile apps</a:t>
            </a:r>
          </a:p>
          <a:p>
            <a:r>
              <a:rPr lang="en-US" b="1" dirty="0"/>
              <a:t>Firebase advantages:</a:t>
            </a:r>
          </a:p>
          <a:p>
            <a:pPr lvl="1"/>
            <a:r>
              <a:rPr lang="en-US" dirty="0"/>
              <a:t>Easy to use, well documented (many tutorials online)</a:t>
            </a:r>
          </a:p>
          <a:p>
            <a:pPr lvl="1"/>
            <a:r>
              <a:rPr lang="en-US" dirty="0"/>
              <a:t>High integration capabilities</a:t>
            </a:r>
          </a:p>
          <a:p>
            <a:pPr lvl="1"/>
            <a:r>
              <a:rPr lang="en-US" dirty="0"/>
              <a:t>High performance – has access to Google’s infrastructure, owned by Google</a:t>
            </a:r>
          </a:p>
          <a:p>
            <a:pPr lvl="2"/>
            <a:r>
              <a:rPr lang="en-US" dirty="0"/>
              <a:t>Can scale to millions of concurrent connections</a:t>
            </a:r>
          </a:p>
          <a:p>
            <a:pPr lvl="1"/>
            <a:r>
              <a:rPr lang="en-US" dirty="0"/>
              <a:t>Suitable for </a:t>
            </a:r>
            <a:r>
              <a:rPr lang="en-US" dirty="0" err="1"/>
              <a:t>realtime</a:t>
            </a:r>
            <a:r>
              <a:rPr lang="en-US" dirty="0"/>
              <a:t> applications</a:t>
            </a:r>
          </a:p>
          <a:p>
            <a:pPr lvl="1"/>
            <a:r>
              <a:rPr lang="en-US" dirty="0"/>
              <a:t>Wide functionality</a:t>
            </a:r>
          </a:p>
          <a:p>
            <a:pPr lvl="1"/>
            <a:r>
              <a:rPr lang="en-US" dirty="0"/>
              <a:t>Highly scalable</a:t>
            </a:r>
          </a:p>
          <a:p>
            <a:pPr lvl="1"/>
            <a:r>
              <a:rPr lang="en-US" dirty="0"/>
              <a:t>Can replace any piece of backend software</a:t>
            </a:r>
          </a:p>
          <a:p>
            <a:r>
              <a:rPr lang="en-US" b="1" dirty="0"/>
              <a:t>Firebase disadvantages:</a:t>
            </a:r>
          </a:p>
          <a:p>
            <a:pPr lvl="1"/>
            <a:r>
              <a:rPr lang="en-US" dirty="0"/>
              <a:t>Limited free plan (however, small apps with &lt;15k daily active users will fit into free tier)</a:t>
            </a:r>
          </a:p>
          <a:p>
            <a:pPr lvl="2"/>
            <a:r>
              <a:rPr lang="en-US" dirty="0"/>
              <a:t>Successful app with &gt;200k daily active users will cost ~$200/month</a:t>
            </a:r>
          </a:p>
          <a:p>
            <a:pPr lvl="1"/>
            <a:r>
              <a:rPr lang="en-US" dirty="0"/>
              <a:t>Learning curve requires time</a:t>
            </a:r>
          </a:p>
          <a:p>
            <a:pPr lvl="1"/>
            <a:r>
              <a:rPr lang="en-US" dirty="0"/>
              <a:t>Difficult execution of complex data queries </a:t>
            </a:r>
          </a:p>
        </p:txBody>
      </p:sp>
      <p:sp>
        <p:nvSpPr>
          <p:cNvPr id="4" name="TextBox 3">
            <a:extLst>
              <a:ext uri="{FF2B5EF4-FFF2-40B4-BE49-F238E27FC236}">
                <a16:creationId xmlns:a16="http://schemas.microsoft.com/office/drawing/2014/main" id="{336A85FA-539A-4A83-870F-379F89E1442F}"/>
              </a:ext>
            </a:extLst>
          </p:cNvPr>
          <p:cNvSpPr txBox="1"/>
          <p:nvPr/>
        </p:nvSpPr>
        <p:spPr>
          <a:xfrm>
            <a:off x="102742" y="6441897"/>
            <a:ext cx="10171415" cy="369332"/>
          </a:xfrm>
          <a:prstGeom prst="rect">
            <a:avLst/>
          </a:prstGeom>
          <a:noFill/>
        </p:spPr>
        <p:txBody>
          <a:bodyPr wrap="square" rtlCol="0">
            <a:spAutoFit/>
          </a:bodyPr>
          <a:lstStyle/>
          <a:p>
            <a:r>
              <a:rPr lang="en-US" dirty="0">
                <a:hlinkClick r:id="rId2"/>
              </a:rPr>
              <a:t>https://dzone.com/articles/firebase-platform-overview</a:t>
            </a:r>
            <a:endParaRPr lang="en-US" dirty="0"/>
          </a:p>
        </p:txBody>
      </p:sp>
    </p:spTree>
    <p:extLst>
      <p:ext uri="{BB962C8B-B14F-4D97-AF65-F5344CB8AC3E}">
        <p14:creationId xmlns:p14="http://schemas.microsoft.com/office/powerpoint/2010/main" val="332343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Add data to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Several ways to write data to Cloud </a:t>
            </a:r>
            <a:r>
              <a:rPr lang="en-US" dirty="0" err="1"/>
              <a:t>Firestore</a:t>
            </a:r>
            <a:r>
              <a:rPr lang="en-US" dirty="0"/>
              <a:t>:</a:t>
            </a:r>
          </a:p>
          <a:p>
            <a:r>
              <a:rPr lang="en-US" dirty="0"/>
              <a:t>1) set data of document within a collection, explicitly specifying document id</a:t>
            </a:r>
          </a:p>
          <a:p>
            <a:r>
              <a:rPr lang="en-US" dirty="0"/>
              <a:t>2) add new document to collection. Document id is automatically generated</a:t>
            </a:r>
          </a:p>
          <a:p>
            <a:r>
              <a:rPr lang="en-US" dirty="0"/>
              <a:t>3) create empty document with automatically generated id, assign data later</a:t>
            </a:r>
          </a:p>
          <a:p>
            <a:r>
              <a:rPr lang="en-US" dirty="0"/>
              <a:t>Data types</a:t>
            </a:r>
          </a:p>
          <a:p>
            <a:pPr lvl="1"/>
            <a:r>
              <a:rPr lang="en-US" dirty="0"/>
              <a:t>Cloud </a:t>
            </a:r>
            <a:r>
              <a:rPr lang="en-US" dirty="0" err="1"/>
              <a:t>Firestore</a:t>
            </a:r>
            <a:r>
              <a:rPr lang="en-US" dirty="0"/>
              <a:t> lets your write a variety of data types inside a document, including strings, Booleans, numbers, dates, null, nested arrays and objects. </a:t>
            </a:r>
          </a:p>
          <a:p>
            <a:r>
              <a:rPr lang="en-US" dirty="0"/>
              <a:t>Write your own Java objects with custom classes, Cloud </a:t>
            </a:r>
            <a:r>
              <a:rPr lang="en-US" dirty="0" err="1"/>
              <a:t>Firestore</a:t>
            </a:r>
            <a:r>
              <a:rPr lang="en-US" dirty="0"/>
              <a:t> automatically converts these objects to supported data types</a:t>
            </a:r>
          </a:p>
          <a:p>
            <a:r>
              <a:rPr lang="en-US" dirty="0"/>
              <a:t>Follow link at bottom to see examples of:</a:t>
            </a:r>
          </a:p>
          <a:p>
            <a:pPr lvl="1"/>
            <a:r>
              <a:rPr lang="en-US" dirty="0"/>
              <a:t>Setting and adding documents</a:t>
            </a:r>
          </a:p>
          <a:p>
            <a:pPr lvl="1"/>
            <a:r>
              <a:rPr lang="en-US" dirty="0"/>
              <a:t>Updating specific fields of a document, including nested objects and arrays</a:t>
            </a:r>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https://firebase.google.com/docs/firestore/manage-data/add-data</a:t>
            </a:r>
            <a:endParaRPr lang="en-US" dirty="0"/>
          </a:p>
        </p:txBody>
      </p:sp>
    </p:spTree>
    <p:extLst>
      <p:ext uri="{BB962C8B-B14F-4D97-AF65-F5344CB8AC3E}">
        <p14:creationId xmlns:p14="http://schemas.microsoft.com/office/powerpoint/2010/main" val="10185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Transactions and batched writes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10000"/>
          </a:bodyPr>
          <a:lstStyle/>
          <a:p>
            <a:r>
              <a:rPr lang="en-US" dirty="0"/>
              <a:t>Cloud </a:t>
            </a:r>
            <a:r>
              <a:rPr lang="en-US" dirty="0" err="1"/>
              <a:t>Firestore</a:t>
            </a:r>
            <a:r>
              <a:rPr lang="en-US" dirty="0"/>
              <a:t> supports atomic operations for reading/writing data</a:t>
            </a:r>
          </a:p>
          <a:p>
            <a:r>
              <a:rPr lang="en-US" dirty="0"/>
              <a:t>In a set of atomic operations, either all operations succeed, or none are applied</a:t>
            </a:r>
          </a:p>
          <a:p>
            <a:r>
              <a:rPr lang="en-US" dirty="0"/>
              <a:t>Two types of atomic operations in Cloud </a:t>
            </a:r>
            <a:r>
              <a:rPr lang="en-US" dirty="0" err="1"/>
              <a:t>Firestore</a:t>
            </a:r>
            <a:r>
              <a:rPr lang="en-US" dirty="0"/>
              <a:t>:</a:t>
            </a:r>
          </a:p>
          <a:p>
            <a:r>
              <a:rPr lang="en-US" dirty="0"/>
              <a:t>1) Transactions – a set of read and write operations on one or more documents</a:t>
            </a:r>
          </a:p>
          <a:p>
            <a:r>
              <a:rPr lang="en-US" dirty="0"/>
              <a:t>2) Batched writes – a set of write operations on one or more documents</a:t>
            </a:r>
          </a:p>
          <a:p>
            <a:r>
              <a:rPr lang="en-US" dirty="0"/>
              <a:t>Each transaction or batch of writes can write to maximum of 500 documents</a:t>
            </a:r>
          </a:p>
          <a:p>
            <a:r>
              <a:rPr lang="en-US" b="1" dirty="0"/>
              <a:t>Updating data with transactions: </a:t>
            </a:r>
          </a:p>
          <a:p>
            <a:r>
              <a:rPr lang="en-US" dirty="0"/>
              <a:t>Using Cloud </a:t>
            </a:r>
            <a:r>
              <a:rPr lang="en-US" dirty="0" err="1"/>
              <a:t>Firestore</a:t>
            </a:r>
            <a:r>
              <a:rPr lang="en-US" dirty="0"/>
              <a:t> client libraries, group multiple operations into 1 transaction</a:t>
            </a:r>
          </a:p>
          <a:p>
            <a:r>
              <a:rPr lang="en-US" dirty="0"/>
              <a:t>Transaction consists of any number of get() operations followed by any number of write operations such as set(), update(), or delete()</a:t>
            </a:r>
          </a:p>
          <a:p>
            <a:r>
              <a:rPr lang="en-US" dirty="0"/>
              <a:t>Transactions never partially apply writes, all writes execute at end of successful transaction</a:t>
            </a:r>
          </a:p>
          <a:p>
            <a:r>
              <a:rPr lang="en-US" dirty="0"/>
              <a:t>Follow link below for code examples: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https://firebase.google.com/docs/firestore/manage-data/transactions</a:t>
            </a:r>
            <a:endParaRPr lang="en-US" dirty="0"/>
          </a:p>
        </p:txBody>
      </p:sp>
    </p:spTree>
    <p:extLst>
      <p:ext uri="{BB962C8B-B14F-4D97-AF65-F5344CB8AC3E}">
        <p14:creationId xmlns:p14="http://schemas.microsoft.com/office/powerpoint/2010/main" val="391616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Batched writes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1339931"/>
          </a:xfrm>
        </p:spPr>
        <p:txBody>
          <a:bodyPr>
            <a:normAutofit fontScale="85000" lnSpcReduction="20000"/>
          </a:bodyPr>
          <a:lstStyle/>
          <a:p>
            <a:r>
              <a:rPr lang="en-US" dirty="0"/>
              <a:t>If you do not need to read any documents in your operation set, can execute multiple write operations as a single batch containing any combination of set(), update(), or delete() operations.</a:t>
            </a:r>
          </a:p>
          <a:p>
            <a:r>
              <a:rPr lang="en-US" dirty="0"/>
              <a:t>Batch of writes completes atomically and can write to multiple documents</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https://firebase.google.com/docs/firestore/manage-data/transactions</a:t>
            </a:r>
            <a:endParaRPr lang="en-US" dirty="0"/>
          </a:p>
        </p:txBody>
      </p:sp>
      <p:sp>
        <p:nvSpPr>
          <p:cNvPr id="5" name="Rectangle 1">
            <a:extLst>
              <a:ext uri="{FF2B5EF4-FFF2-40B4-BE49-F238E27FC236}">
                <a16:creationId xmlns:a16="http://schemas.microsoft.com/office/drawing/2014/main" id="{1ACB4C94-9980-4058-81FE-0DF308BB419F}"/>
              </a:ext>
            </a:extLst>
          </p:cNvPr>
          <p:cNvSpPr>
            <a:spLocks noChangeArrowheads="1"/>
          </p:cNvSpPr>
          <p:nvPr/>
        </p:nvSpPr>
        <p:spPr bwMode="auto">
          <a:xfrm>
            <a:off x="1263722" y="2148414"/>
            <a:ext cx="9071714"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Get a new write batch</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WriteBatch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batch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db.batch</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Set the value of 'NYC'</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nycRef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"NYC"</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batch.set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nycRef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City());</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Update the population of 'SF'</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sfRef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batch.update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sfRef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"population"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1000000L</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Delete the city 'LA'</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5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batch.delete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laRef</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Commit the batch</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batch.commit</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OnCompleteListener</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&lt;Void&gt;()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5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Task&lt;Void&gt; task)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8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data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2705279"/>
          </a:xfrm>
        </p:spPr>
        <p:txBody>
          <a:bodyPr>
            <a:normAutofit lnSpcReduction="10000"/>
          </a:bodyPr>
          <a:lstStyle/>
          <a:p>
            <a:r>
              <a:rPr lang="en-US" dirty="0"/>
              <a:t>Two ways to retrieve data stored in Cloud </a:t>
            </a:r>
            <a:r>
              <a:rPr lang="en-US" dirty="0" err="1"/>
              <a:t>Firestore</a:t>
            </a:r>
            <a:endParaRPr lang="en-US" dirty="0"/>
          </a:p>
          <a:p>
            <a:r>
              <a:rPr lang="en-US" dirty="0"/>
              <a:t>1) call a method to get the data</a:t>
            </a:r>
          </a:p>
          <a:p>
            <a:r>
              <a:rPr lang="en-US" dirty="0"/>
              <a:t>2) set a listener to receive data-change events</a:t>
            </a:r>
          </a:p>
          <a:p>
            <a:pPr lvl="1"/>
            <a:r>
              <a:rPr lang="en-US" dirty="0"/>
              <a:t>When you set listener, Cloud </a:t>
            </a:r>
            <a:r>
              <a:rPr lang="en-US" dirty="0" err="1"/>
              <a:t>Firestore</a:t>
            </a:r>
            <a:r>
              <a:rPr lang="en-US" dirty="0"/>
              <a:t> sends your listener an initial snapshot of the data, and then another snapshot each time the document changes </a:t>
            </a:r>
          </a:p>
          <a:p>
            <a:r>
              <a:rPr lang="en-US" dirty="0"/>
              <a:t>Retrieve contents of a single document using get():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https://firebase.google.com/docs/firestore/query-data/get-data</a:t>
            </a:r>
            <a:endParaRPr lang="en-US" dirty="0"/>
          </a:p>
        </p:txBody>
      </p:sp>
      <p:sp>
        <p:nvSpPr>
          <p:cNvPr id="5" name="Rectangle 1">
            <a:extLst>
              <a:ext uri="{FF2B5EF4-FFF2-40B4-BE49-F238E27FC236}">
                <a16:creationId xmlns:a16="http://schemas.microsoft.com/office/drawing/2014/main" id="{E291D9F6-4A1C-4979-A5E0-8788F2DA3564}"/>
              </a:ext>
            </a:extLst>
          </p:cNvPr>
          <p:cNvSpPr>
            <a:spLocks noChangeArrowheads="1"/>
          </p:cNvSpPr>
          <p:nvPr/>
        </p:nvSpPr>
        <p:spPr bwMode="auto">
          <a:xfrm>
            <a:off x="1722129" y="3251787"/>
            <a:ext cx="8036174"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docRef</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"SF"</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docRef.get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addOnCompleteListener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onComplete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Task&lt;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task)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task.isSuccessful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document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task.getResult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document.exists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DocumentSnapshot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data: "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document.getData</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 such document"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"get failed with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task.getException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96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a:t>
            </a:r>
            <a:r>
              <a:rPr lang="en-US" dirty="0" err="1"/>
              <a:t>realtime</a:t>
            </a:r>
            <a:r>
              <a:rPr lang="en-US" dirty="0"/>
              <a:t> updates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You can </a:t>
            </a:r>
            <a:r>
              <a:rPr lang="en-US" i="1" dirty="0"/>
              <a:t>listen </a:t>
            </a:r>
            <a:r>
              <a:rPr lang="en-US" dirty="0"/>
              <a:t>to a document with the </a:t>
            </a:r>
            <a:r>
              <a:rPr lang="en-US" dirty="0" err="1"/>
              <a:t>onSnapshot</a:t>
            </a:r>
            <a:r>
              <a:rPr lang="en-US" dirty="0"/>
              <a:t>() method</a:t>
            </a:r>
          </a:p>
          <a:p>
            <a:r>
              <a:rPr lang="en-US" dirty="0"/>
              <a:t>Initial call using callback you provide creates a document snapshot immediately with the current contents of a single document</a:t>
            </a:r>
          </a:p>
          <a:p>
            <a:r>
              <a:rPr lang="en-US" dirty="0"/>
              <a:t>Then, each time contents change, another call updates the document snapshot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https://firebase.google.com/docs/firestore/query-data/listen</a:t>
            </a:r>
            <a:endParaRPr lang="en-US" dirty="0"/>
          </a:p>
        </p:txBody>
      </p:sp>
      <p:sp>
        <p:nvSpPr>
          <p:cNvPr id="5" name="Rectangle 1">
            <a:extLst>
              <a:ext uri="{FF2B5EF4-FFF2-40B4-BE49-F238E27FC236}">
                <a16:creationId xmlns:a16="http://schemas.microsoft.com/office/drawing/2014/main" id="{75E196A7-9CEB-44B4-8D29-EF1F67968E0E}"/>
              </a:ext>
            </a:extLst>
          </p:cNvPr>
          <p:cNvSpPr>
            <a:spLocks noChangeArrowheads="1"/>
          </p:cNvSpPr>
          <p:nvPr/>
        </p:nvSpPr>
        <p:spPr bwMode="auto">
          <a:xfrm>
            <a:off x="1756881" y="2756308"/>
            <a:ext cx="7340471"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docRef</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).document(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"SF"</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docRef.addSnapshotListener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onEvent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(@Nullable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snapshot,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@Nullable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FirebaseFirestoreException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"Listen failed."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(snapshot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snapshot.exists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"Current data: "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snapshot.getData</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"Current data: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9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Listen to multiple documents in a collection</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Example: to listen to all documents with a state </a:t>
            </a:r>
            <a:r>
              <a:rPr lang="en-US" b="1" dirty="0"/>
              <a:t>CA: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Snapshot handler will receive new query snapshot every time the query results change (when a document is added, removed, or modified)</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https://firebase.google.com/docs/firestore/query-data/listen</a:t>
            </a:r>
            <a:endParaRPr lang="en-US" dirty="0"/>
          </a:p>
        </p:txBody>
      </p:sp>
      <p:sp>
        <p:nvSpPr>
          <p:cNvPr id="7" name="Rectangle 2">
            <a:extLst>
              <a:ext uri="{FF2B5EF4-FFF2-40B4-BE49-F238E27FC236}">
                <a16:creationId xmlns:a16="http://schemas.microsoft.com/office/drawing/2014/main" id="{58CFB998-14EE-497A-81E7-E50B78CFEA0B}"/>
              </a:ext>
            </a:extLst>
          </p:cNvPr>
          <p:cNvSpPr>
            <a:spLocks noChangeArrowheads="1"/>
          </p:cNvSpPr>
          <p:nvPr/>
        </p:nvSpPr>
        <p:spPr bwMode="auto">
          <a:xfrm>
            <a:off x="1099334" y="1312789"/>
            <a:ext cx="7439857" cy="389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"cities"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whereEqualTo</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"state"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addSnapshotListener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EventListener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onEvent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(@Nullable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@Nullable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FirebaseFirestoreException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"Listen failed."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cities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QueryDocumentSnapshot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doc : value)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doc.get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cities.add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doc.getString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"Current cites in CA: "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cities);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AF82-4036-418F-A689-BDB7E2E91114}"/>
              </a:ext>
            </a:extLst>
          </p:cNvPr>
          <p:cNvSpPr>
            <a:spLocks noGrp="1"/>
          </p:cNvSpPr>
          <p:nvPr>
            <p:ph type="title"/>
          </p:nvPr>
        </p:nvSpPr>
        <p:spPr>
          <a:xfrm>
            <a:off x="0" y="0"/>
            <a:ext cx="10515600" cy="775306"/>
          </a:xfrm>
        </p:spPr>
        <p:txBody>
          <a:bodyPr/>
          <a:lstStyle/>
          <a:p>
            <a:r>
              <a:rPr lang="en-US" dirty="0"/>
              <a:t>Friendly Eats</a:t>
            </a:r>
          </a:p>
        </p:txBody>
      </p:sp>
      <p:sp>
        <p:nvSpPr>
          <p:cNvPr id="3" name="Content Placeholder 2">
            <a:extLst>
              <a:ext uri="{FF2B5EF4-FFF2-40B4-BE49-F238E27FC236}">
                <a16:creationId xmlns:a16="http://schemas.microsoft.com/office/drawing/2014/main" id="{5F885556-16FE-49F4-91F9-E8F29FE77160}"/>
              </a:ext>
            </a:extLst>
          </p:cNvPr>
          <p:cNvSpPr>
            <a:spLocks noGrp="1"/>
          </p:cNvSpPr>
          <p:nvPr>
            <p:ph idx="1"/>
          </p:nvPr>
        </p:nvSpPr>
        <p:spPr>
          <a:xfrm>
            <a:off x="0" y="775306"/>
            <a:ext cx="12192000" cy="6082694"/>
          </a:xfrm>
        </p:spPr>
        <p:txBody>
          <a:bodyPr/>
          <a:lstStyle/>
          <a:p>
            <a:r>
              <a:rPr lang="en-US" dirty="0"/>
              <a:t>Restaurant recommendation app for Android backed by Cloud </a:t>
            </a:r>
            <a:r>
              <a:rPr lang="en-US" dirty="0" err="1"/>
              <a:t>Firestore</a:t>
            </a:r>
            <a:endParaRPr lang="en-US" dirty="0"/>
          </a:p>
          <a:p>
            <a:r>
              <a:rPr lang="en-US" dirty="0">
                <a:hlinkClick r:id="rId2"/>
              </a:rPr>
              <a:t>https://codelabs.developers.google.com/codelabs/firestore-android/#0</a:t>
            </a:r>
            <a:endParaRPr lang="en-US" dirty="0"/>
          </a:p>
          <a:p>
            <a:r>
              <a:rPr lang="en-US" dirty="0"/>
              <a:t>Learn:</a:t>
            </a:r>
          </a:p>
          <a:p>
            <a:pPr lvl="1"/>
            <a:r>
              <a:rPr lang="en-US" dirty="0"/>
              <a:t>Read and write data to </a:t>
            </a:r>
            <a:r>
              <a:rPr lang="en-US" dirty="0" err="1"/>
              <a:t>Firestore</a:t>
            </a:r>
            <a:r>
              <a:rPr lang="en-US" dirty="0"/>
              <a:t> from Android app</a:t>
            </a:r>
          </a:p>
          <a:p>
            <a:pPr lvl="1"/>
            <a:r>
              <a:rPr lang="en-US" dirty="0"/>
              <a:t>Listen to changes in </a:t>
            </a:r>
            <a:r>
              <a:rPr lang="en-US" dirty="0" err="1"/>
              <a:t>Firestore</a:t>
            </a:r>
            <a:r>
              <a:rPr lang="en-US" dirty="0"/>
              <a:t> data in real time</a:t>
            </a:r>
          </a:p>
          <a:p>
            <a:pPr lvl="1"/>
            <a:r>
              <a:rPr lang="en-US" dirty="0"/>
              <a:t>Use Firebase authentication and security rules to secure </a:t>
            </a:r>
            <a:r>
              <a:rPr lang="en-US" dirty="0" err="1"/>
              <a:t>Firestore</a:t>
            </a:r>
            <a:r>
              <a:rPr lang="en-US" dirty="0"/>
              <a:t> data</a:t>
            </a:r>
          </a:p>
          <a:p>
            <a:pPr lvl="1"/>
            <a:r>
              <a:rPr lang="en-US" dirty="0"/>
              <a:t>Write complex </a:t>
            </a:r>
            <a:r>
              <a:rPr lang="en-US" dirty="0" err="1"/>
              <a:t>Firestore</a:t>
            </a:r>
            <a:r>
              <a:rPr lang="en-US" dirty="0"/>
              <a:t> queries</a:t>
            </a:r>
          </a:p>
        </p:txBody>
      </p:sp>
      <p:pic>
        <p:nvPicPr>
          <p:cNvPr id="9218" name="Picture 2">
            <a:extLst>
              <a:ext uri="{FF2B5EF4-FFF2-40B4-BE49-F238E27FC236}">
                <a16:creationId xmlns:a16="http://schemas.microsoft.com/office/drawing/2014/main" id="{E27F0234-F82F-47A5-8C90-92EEAF816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595" y="1880171"/>
            <a:ext cx="2709326" cy="485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9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C16-8B47-4562-9492-756EBF0D95EF}"/>
              </a:ext>
            </a:extLst>
          </p:cNvPr>
          <p:cNvSpPr>
            <a:spLocks noGrp="1"/>
          </p:cNvSpPr>
          <p:nvPr>
            <p:ph type="title"/>
          </p:nvPr>
        </p:nvSpPr>
        <p:spPr>
          <a:xfrm>
            <a:off x="0" y="1"/>
            <a:ext cx="12192000" cy="883578"/>
          </a:xfrm>
        </p:spPr>
        <p:txBody>
          <a:bodyPr/>
          <a:lstStyle/>
          <a:p>
            <a:r>
              <a:rPr lang="en-US" dirty="0"/>
              <a:t>Authentication</a:t>
            </a:r>
          </a:p>
        </p:txBody>
      </p:sp>
      <p:sp>
        <p:nvSpPr>
          <p:cNvPr id="3" name="Content Placeholder 2">
            <a:extLst>
              <a:ext uri="{FF2B5EF4-FFF2-40B4-BE49-F238E27FC236}">
                <a16:creationId xmlns:a16="http://schemas.microsoft.com/office/drawing/2014/main" id="{88E5B563-B501-4CDE-9D44-056EB458C4AB}"/>
              </a:ext>
            </a:extLst>
          </p:cNvPr>
          <p:cNvSpPr>
            <a:spLocks noGrp="1"/>
          </p:cNvSpPr>
          <p:nvPr>
            <p:ph idx="1"/>
          </p:nvPr>
        </p:nvSpPr>
        <p:spPr>
          <a:xfrm>
            <a:off x="-1" y="890678"/>
            <a:ext cx="12191999" cy="5551219"/>
          </a:xfrm>
        </p:spPr>
        <p:txBody>
          <a:bodyPr/>
          <a:lstStyle/>
          <a:p>
            <a:r>
              <a:rPr lang="en-US" dirty="0"/>
              <a:t>Easily add sign-in to your Android app with Firebase UI</a:t>
            </a:r>
          </a:p>
          <a:p>
            <a:r>
              <a:rPr lang="en-US" dirty="0" err="1"/>
              <a:t>FirebaseUI</a:t>
            </a:r>
            <a:r>
              <a:rPr lang="en-US" dirty="0"/>
              <a:t> is a library built on top of Firebase Authentication SDK that provides drop-in UI flows for use in your app. Provides the following benefits:</a:t>
            </a:r>
          </a:p>
          <a:p>
            <a:pPr lvl="1"/>
            <a:r>
              <a:rPr lang="en-US" dirty="0"/>
              <a:t>Multiple providers – sign-in flows for email/</a:t>
            </a:r>
            <a:r>
              <a:rPr lang="en-US" dirty="0" err="1"/>
              <a:t>pwd</a:t>
            </a:r>
            <a:r>
              <a:rPr lang="en-US" dirty="0"/>
              <a:t>, Google sign-in, Facebook login, etc.</a:t>
            </a:r>
          </a:p>
          <a:p>
            <a:pPr lvl="1"/>
            <a:r>
              <a:rPr lang="en-US" dirty="0"/>
              <a:t>Account management – flows  to handle account mgmt. tasks (creation, </a:t>
            </a:r>
            <a:r>
              <a:rPr lang="en-US" dirty="0" err="1"/>
              <a:t>pwd</a:t>
            </a:r>
            <a:r>
              <a:rPr lang="en-US" dirty="0"/>
              <a:t> reset, etc.)</a:t>
            </a:r>
          </a:p>
          <a:p>
            <a:pPr lvl="1"/>
            <a:r>
              <a:rPr lang="en-US" dirty="0"/>
              <a:t>Account linking – flows to safely link user accounts across identity providers</a:t>
            </a:r>
          </a:p>
          <a:p>
            <a:pPr lvl="1"/>
            <a:r>
              <a:rPr lang="en-US" dirty="0"/>
              <a:t>Anonymous user upgrading – flows to safely upgrade anonymous users</a:t>
            </a:r>
          </a:p>
          <a:p>
            <a:pPr lvl="1"/>
            <a:r>
              <a:rPr lang="en-US" dirty="0"/>
              <a:t>Custom themes – customize look of </a:t>
            </a:r>
            <a:r>
              <a:rPr lang="en-US" dirty="0" err="1"/>
              <a:t>FirebaseUI</a:t>
            </a:r>
            <a:r>
              <a:rPr lang="en-US" dirty="0"/>
              <a:t> to match your app</a:t>
            </a:r>
          </a:p>
          <a:p>
            <a:r>
              <a:rPr lang="en-US" dirty="0"/>
              <a:t>Getting started</a:t>
            </a:r>
          </a:p>
          <a:p>
            <a:pPr lvl="1"/>
            <a:r>
              <a:rPr lang="en-US" dirty="0"/>
              <a:t>Add Firebase to project (if you haven’t already)</a:t>
            </a:r>
          </a:p>
          <a:p>
            <a:pPr lvl="1"/>
            <a:r>
              <a:rPr lang="en-US" dirty="0"/>
              <a:t>Add dependencies for </a:t>
            </a:r>
            <a:r>
              <a:rPr lang="en-US" dirty="0" err="1"/>
              <a:t>FirebaseUI</a:t>
            </a:r>
            <a:r>
              <a:rPr lang="en-US" dirty="0"/>
              <a:t> to app-level </a:t>
            </a:r>
            <a:r>
              <a:rPr lang="en-US" dirty="0" err="1"/>
              <a:t>build.gradle</a:t>
            </a:r>
            <a:r>
              <a:rPr lang="en-US" dirty="0"/>
              <a:t> file</a:t>
            </a:r>
          </a:p>
          <a:p>
            <a:pPr lvl="2"/>
            <a:r>
              <a:rPr lang="en-US" dirty="0"/>
              <a:t>Can also include Facebook/Twitter SDKs</a:t>
            </a:r>
          </a:p>
          <a:p>
            <a:pPr lvl="1"/>
            <a:r>
              <a:rPr lang="en-US" dirty="0"/>
              <a:t>In firebase console, open authentication section and enable sign-in methods you want</a:t>
            </a:r>
          </a:p>
        </p:txBody>
      </p:sp>
      <p:sp>
        <p:nvSpPr>
          <p:cNvPr id="4" name="TextBox 3">
            <a:extLst>
              <a:ext uri="{FF2B5EF4-FFF2-40B4-BE49-F238E27FC236}">
                <a16:creationId xmlns:a16="http://schemas.microsoft.com/office/drawing/2014/main" id="{4B69ECA8-EB92-40BA-85AC-B1BBDC5487BC}"/>
              </a:ext>
            </a:extLst>
          </p:cNvPr>
          <p:cNvSpPr txBox="1"/>
          <p:nvPr/>
        </p:nvSpPr>
        <p:spPr>
          <a:xfrm>
            <a:off x="-1" y="6478394"/>
            <a:ext cx="9133726" cy="369332"/>
          </a:xfrm>
          <a:prstGeom prst="rect">
            <a:avLst/>
          </a:prstGeom>
          <a:noFill/>
        </p:spPr>
        <p:txBody>
          <a:bodyPr wrap="square" rtlCol="0">
            <a:spAutoFit/>
          </a:bodyPr>
          <a:lstStyle/>
          <a:p>
            <a:r>
              <a:rPr lang="en-US" dirty="0">
                <a:hlinkClick r:id="rId2"/>
              </a:rPr>
              <a:t>https://firebase.google.com/docs/auth/android/firebaseui</a:t>
            </a:r>
            <a:endParaRPr lang="en-US" dirty="0"/>
          </a:p>
        </p:txBody>
      </p:sp>
    </p:spTree>
    <p:extLst>
      <p:ext uri="{BB962C8B-B14F-4D97-AF65-F5344CB8AC3E}">
        <p14:creationId xmlns:p14="http://schemas.microsoft.com/office/powerpoint/2010/main" val="275347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C16-8B47-4562-9492-756EBF0D95EF}"/>
              </a:ext>
            </a:extLst>
          </p:cNvPr>
          <p:cNvSpPr>
            <a:spLocks noGrp="1"/>
          </p:cNvSpPr>
          <p:nvPr>
            <p:ph type="title"/>
          </p:nvPr>
        </p:nvSpPr>
        <p:spPr>
          <a:xfrm>
            <a:off x="0" y="1"/>
            <a:ext cx="12192000" cy="883578"/>
          </a:xfrm>
        </p:spPr>
        <p:txBody>
          <a:bodyPr/>
          <a:lstStyle/>
          <a:p>
            <a:r>
              <a:rPr lang="en-US" dirty="0"/>
              <a:t>Sign in</a:t>
            </a:r>
          </a:p>
        </p:txBody>
      </p:sp>
      <p:sp>
        <p:nvSpPr>
          <p:cNvPr id="3" name="Content Placeholder 2">
            <a:extLst>
              <a:ext uri="{FF2B5EF4-FFF2-40B4-BE49-F238E27FC236}">
                <a16:creationId xmlns:a16="http://schemas.microsoft.com/office/drawing/2014/main" id="{88E5B563-B501-4CDE-9D44-056EB458C4AB}"/>
              </a:ext>
            </a:extLst>
          </p:cNvPr>
          <p:cNvSpPr>
            <a:spLocks noGrp="1"/>
          </p:cNvSpPr>
          <p:nvPr>
            <p:ph idx="1"/>
          </p:nvPr>
        </p:nvSpPr>
        <p:spPr>
          <a:xfrm>
            <a:off x="-1" y="890678"/>
            <a:ext cx="12191999" cy="5551219"/>
          </a:xfrm>
        </p:spPr>
        <p:txBody>
          <a:bodyPr>
            <a:normAutofit lnSpcReduction="10000"/>
          </a:bodyPr>
          <a:lstStyle/>
          <a:p>
            <a:r>
              <a:rPr lang="en-US" dirty="0"/>
              <a:t>To start </a:t>
            </a:r>
            <a:r>
              <a:rPr lang="en-US" dirty="0" err="1"/>
              <a:t>FirebaseUI</a:t>
            </a:r>
            <a:r>
              <a:rPr lang="en-US" dirty="0"/>
              <a:t> sign-in flow, create sign-in intent with preferred method:</a:t>
            </a:r>
          </a:p>
          <a:p>
            <a:endParaRPr lang="en-US" dirty="0"/>
          </a:p>
          <a:p>
            <a:endParaRPr lang="en-US" dirty="0"/>
          </a:p>
          <a:p>
            <a:endParaRPr lang="en-US" dirty="0"/>
          </a:p>
          <a:p>
            <a:endParaRPr lang="en-US" dirty="0"/>
          </a:p>
          <a:p>
            <a:endParaRPr lang="en-US" dirty="0"/>
          </a:p>
          <a:p>
            <a:endParaRPr lang="en-US" dirty="0"/>
          </a:p>
          <a:p>
            <a:r>
              <a:rPr lang="en-US" dirty="0"/>
              <a:t>When sign-in completes, will receive result in </a:t>
            </a:r>
            <a:r>
              <a:rPr lang="en-US" dirty="0" err="1"/>
              <a:t>onActivityResult</a:t>
            </a:r>
            <a:r>
              <a:rPr lang="en-US" dirty="0"/>
              <a:t>()</a:t>
            </a:r>
          </a:p>
          <a:p>
            <a:r>
              <a:rPr lang="en-US" dirty="0"/>
              <a:t>Follow link below for more information on:</a:t>
            </a:r>
          </a:p>
          <a:p>
            <a:pPr lvl="1"/>
            <a:r>
              <a:rPr lang="en-US" dirty="0"/>
              <a:t>Email link authentication</a:t>
            </a:r>
          </a:p>
          <a:p>
            <a:pPr lvl="1"/>
            <a:r>
              <a:rPr lang="en-US" dirty="0"/>
              <a:t>How to sign out</a:t>
            </a:r>
          </a:p>
          <a:p>
            <a:pPr lvl="1"/>
            <a:r>
              <a:rPr lang="en-US" dirty="0"/>
              <a:t>Customizing the </a:t>
            </a:r>
            <a:r>
              <a:rPr lang="en-US" dirty="0" err="1"/>
              <a:t>FirebaseUI</a:t>
            </a:r>
            <a:r>
              <a:rPr lang="en-US" dirty="0"/>
              <a:t> theme to match your app</a:t>
            </a:r>
          </a:p>
        </p:txBody>
      </p:sp>
      <p:sp>
        <p:nvSpPr>
          <p:cNvPr id="4" name="TextBox 3">
            <a:extLst>
              <a:ext uri="{FF2B5EF4-FFF2-40B4-BE49-F238E27FC236}">
                <a16:creationId xmlns:a16="http://schemas.microsoft.com/office/drawing/2014/main" id="{4B69ECA8-EB92-40BA-85AC-B1BBDC5487BC}"/>
              </a:ext>
            </a:extLst>
          </p:cNvPr>
          <p:cNvSpPr txBox="1"/>
          <p:nvPr/>
        </p:nvSpPr>
        <p:spPr>
          <a:xfrm>
            <a:off x="-1" y="6478394"/>
            <a:ext cx="9133726" cy="369332"/>
          </a:xfrm>
          <a:prstGeom prst="rect">
            <a:avLst/>
          </a:prstGeom>
          <a:noFill/>
        </p:spPr>
        <p:txBody>
          <a:bodyPr wrap="square" rtlCol="0">
            <a:spAutoFit/>
          </a:bodyPr>
          <a:lstStyle/>
          <a:p>
            <a:r>
              <a:rPr lang="en-US" dirty="0">
                <a:hlinkClick r:id="rId2"/>
              </a:rPr>
              <a:t>https://firebase.google.com/docs/auth/android/firebaseui</a:t>
            </a:r>
            <a:endParaRPr lang="en-US" dirty="0"/>
          </a:p>
        </p:txBody>
      </p:sp>
      <p:sp>
        <p:nvSpPr>
          <p:cNvPr id="5" name="Rectangle 1">
            <a:extLst>
              <a:ext uri="{FF2B5EF4-FFF2-40B4-BE49-F238E27FC236}">
                <a16:creationId xmlns:a16="http://schemas.microsoft.com/office/drawing/2014/main" id="{B7AB93E9-393A-48FD-9659-A83E2E645742}"/>
              </a:ext>
            </a:extLst>
          </p:cNvPr>
          <p:cNvSpPr>
            <a:spLocks noChangeArrowheads="1"/>
          </p:cNvSpPr>
          <p:nvPr/>
        </p:nvSpPr>
        <p:spPr bwMode="auto">
          <a:xfrm>
            <a:off x="2178121" y="1304291"/>
            <a:ext cx="5197257"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Choose authentication providers</a:t>
            </a:r>
            <a:b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providers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AuthUI.IdpConfig.EmailBuilder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AuthUI.IdpConfig.PhoneBuilder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AuthUI.IdpConfig.GoogleBuilder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AuthUI.IdpConfig.FacebookBuilder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AuthUI.IdpConfig.TwitterBuilder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and launch sign-in intent</a:t>
            </a:r>
            <a:b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startActivityForResult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AuthUI.</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createSignInIntentBuilder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setAvailableProviders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(providers)</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.build(),</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RC_SIGN_IN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0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71E-7ADF-49ED-AF2B-557B567160EA}"/>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473A4FC6-6242-41F4-A29A-567D4FFEE483}"/>
              </a:ext>
            </a:extLst>
          </p:cNvPr>
          <p:cNvSpPr>
            <a:spLocks noGrp="1"/>
          </p:cNvSpPr>
          <p:nvPr>
            <p:ph idx="1"/>
          </p:nvPr>
        </p:nvSpPr>
        <p:spPr/>
        <p:txBody>
          <a:bodyPr/>
          <a:lstStyle/>
          <a:p>
            <a:r>
              <a:rPr lang="en-US" dirty="0"/>
              <a:t>Real time chat using Firebase</a:t>
            </a:r>
          </a:p>
          <a:p>
            <a:r>
              <a:rPr lang="en-US" dirty="0"/>
              <a:t>Log in</a:t>
            </a:r>
          </a:p>
          <a:p>
            <a:endParaRPr lang="en-US" dirty="0"/>
          </a:p>
        </p:txBody>
      </p:sp>
    </p:spTree>
    <p:extLst>
      <p:ext uri="{BB962C8B-B14F-4D97-AF65-F5344CB8AC3E}">
        <p14:creationId xmlns:p14="http://schemas.microsoft.com/office/powerpoint/2010/main" val="99530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 overview</a:t>
            </a:r>
          </a:p>
        </p:txBody>
      </p:sp>
      <p:pic>
        <p:nvPicPr>
          <p:cNvPr id="4" name="Picture 3">
            <a:extLst>
              <a:ext uri="{FF2B5EF4-FFF2-40B4-BE49-F238E27FC236}">
                <a16:creationId xmlns:a16="http://schemas.microsoft.com/office/drawing/2014/main" id="{A14695E4-E273-4276-BC8C-715CD98DCC2C}"/>
              </a:ext>
            </a:extLst>
          </p:cNvPr>
          <p:cNvPicPr>
            <a:picLocks noChangeAspect="1"/>
          </p:cNvPicPr>
          <p:nvPr/>
        </p:nvPicPr>
        <p:blipFill>
          <a:blip r:embed="rId2"/>
          <a:stretch>
            <a:fillRect/>
          </a:stretch>
        </p:blipFill>
        <p:spPr>
          <a:xfrm>
            <a:off x="504668" y="703937"/>
            <a:ext cx="10515600" cy="6154063"/>
          </a:xfrm>
          <a:prstGeom prst="rect">
            <a:avLst/>
          </a:prstGeom>
        </p:spPr>
      </p:pic>
      <p:sp>
        <p:nvSpPr>
          <p:cNvPr id="5" name="TextBox 4">
            <a:extLst>
              <a:ext uri="{FF2B5EF4-FFF2-40B4-BE49-F238E27FC236}">
                <a16:creationId xmlns:a16="http://schemas.microsoft.com/office/drawing/2014/main" id="{3DDBFB08-63DC-4717-8819-F824BB69730B}"/>
              </a:ext>
            </a:extLst>
          </p:cNvPr>
          <p:cNvSpPr txBox="1"/>
          <p:nvPr/>
        </p:nvSpPr>
        <p:spPr>
          <a:xfrm>
            <a:off x="0" y="6390795"/>
            <a:ext cx="8229600" cy="369332"/>
          </a:xfrm>
          <a:prstGeom prst="rect">
            <a:avLst/>
          </a:prstGeom>
          <a:noFill/>
        </p:spPr>
        <p:txBody>
          <a:bodyPr wrap="square" rtlCol="0">
            <a:spAutoFit/>
          </a:bodyPr>
          <a:lstStyle/>
          <a:p>
            <a:r>
              <a:rPr lang="en-US" dirty="0">
                <a:hlinkClick r:id="rId3"/>
              </a:rPr>
              <a:t>https://firebase.google.com/docs</a:t>
            </a:r>
            <a:endParaRPr lang="en-US" dirty="0"/>
          </a:p>
        </p:txBody>
      </p:sp>
      <p:sp>
        <p:nvSpPr>
          <p:cNvPr id="7" name="TextBox 6">
            <a:extLst>
              <a:ext uri="{FF2B5EF4-FFF2-40B4-BE49-F238E27FC236}">
                <a16:creationId xmlns:a16="http://schemas.microsoft.com/office/drawing/2014/main" id="{AB1AD043-5C19-4DD6-AA9C-37C1EBCC400E}"/>
              </a:ext>
            </a:extLst>
          </p:cNvPr>
          <p:cNvSpPr txBox="1"/>
          <p:nvPr/>
        </p:nvSpPr>
        <p:spPr>
          <a:xfrm>
            <a:off x="3852809" y="4325420"/>
            <a:ext cx="4376791" cy="1754326"/>
          </a:xfrm>
          <a:prstGeom prst="rect">
            <a:avLst/>
          </a:prstGeom>
          <a:noFill/>
        </p:spPr>
        <p:txBody>
          <a:bodyPr wrap="square" rtlCol="0">
            <a:spAutoFit/>
          </a:bodyPr>
          <a:lstStyle/>
          <a:p>
            <a:r>
              <a:rPr lang="en-US" dirty="0"/>
              <a:t>Who uses Firebase?</a:t>
            </a:r>
          </a:p>
          <a:p>
            <a:r>
              <a:rPr lang="en-US" dirty="0"/>
              <a:t>Shazam (120 million MAUs)</a:t>
            </a:r>
          </a:p>
          <a:p>
            <a:r>
              <a:rPr lang="en-US" dirty="0"/>
              <a:t>Skyscanner (50 million MAUs)</a:t>
            </a:r>
          </a:p>
          <a:p>
            <a:r>
              <a:rPr lang="en-US" dirty="0"/>
              <a:t>New York times</a:t>
            </a:r>
          </a:p>
          <a:p>
            <a:r>
              <a:rPr lang="en-US" dirty="0"/>
              <a:t>Many more:</a:t>
            </a:r>
          </a:p>
          <a:p>
            <a:r>
              <a:rPr lang="en-US" dirty="0">
                <a:hlinkClick r:id="rId4"/>
              </a:rPr>
              <a:t>https://firebase.google.com/use-cases</a:t>
            </a:r>
            <a:endParaRPr lang="en-US" dirty="0"/>
          </a:p>
        </p:txBody>
      </p:sp>
    </p:spTree>
    <p:extLst>
      <p:ext uri="{BB962C8B-B14F-4D97-AF65-F5344CB8AC3E}">
        <p14:creationId xmlns:p14="http://schemas.microsoft.com/office/powerpoint/2010/main" val="141539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Firebase Realtime Database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10000"/>
          </a:bodyPr>
          <a:lstStyle/>
          <a:p>
            <a:r>
              <a:rPr lang="en-US" dirty="0"/>
              <a:t>Firebase Realtime Database is a cloud-hosted database</a:t>
            </a:r>
          </a:p>
          <a:p>
            <a:r>
              <a:rPr lang="en-US" dirty="0"/>
              <a:t>Data stored as JSON and synchronized in real time to every connected client</a:t>
            </a:r>
          </a:p>
          <a:p>
            <a:r>
              <a:rPr lang="en-US" dirty="0"/>
              <a:t>Key capabilities:</a:t>
            </a:r>
          </a:p>
          <a:p>
            <a:r>
              <a:rPr lang="en-US" b="1" dirty="0"/>
              <a:t>Realtime</a:t>
            </a:r>
            <a:r>
              <a:rPr lang="en-US" dirty="0"/>
              <a:t> – instead of typical HTTP requests, Firebase Realtime Database uses data synchronization – every time data changes, any connected device receives that update within </a:t>
            </a:r>
            <a:r>
              <a:rPr lang="en-US" dirty="0" err="1"/>
              <a:t>ms.</a:t>
            </a:r>
            <a:endParaRPr lang="en-US" dirty="0"/>
          </a:p>
          <a:p>
            <a:pPr lvl="1"/>
            <a:r>
              <a:rPr lang="en-US" dirty="0"/>
              <a:t>Provides collaborative and immersive experiences without thinking about network code</a:t>
            </a:r>
          </a:p>
          <a:p>
            <a:r>
              <a:rPr lang="en-US" b="1" dirty="0"/>
              <a:t>Offline</a:t>
            </a:r>
            <a:r>
              <a:rPr lang="en-US" dirty="0"/>
              <a:t> – Firebase apps remain responsive even when offline, because Firebase Realtime Database SDK persists your data to disk. Once connectivity is reestablished, client device receives any changes it missed, resynchronizing with current server state.</a:t>
            </a:r>
          </a:p>
          <a:p>
            <a:r>
              <a:rPr lang="en-US" b="1" dirty="0"/>
              <a:t>Accessible from Client devices </a:t>
            </a:r>
            <a:r>
              <a:rPr lang="en-US" dirty="0"/>
              <a:t>– Firebase Realtime Database accessible directly from mobile device or web browser, no need for an application server.</a:t>
            </a:r>
          </a:p>
          <a:p>
            <a:r>
              <a:rPr lang="en-US" b="1" dirty="0"/>
              <a:t>Scale across multiple devices </a:t>
            </a:r>
            <a:r>
              <a:rPr lang="en-US" dirty="0"/>
              <a:t>– support your app’s data needs at scale by splitting your data across multiple database instances in the same Firebase project. </a:t>
            </a:r>
          </a:p>
        </p:txBody>
      </p:sp>
      <p:sp>
        <p:nvSpPr>
          <p:cNvPr id="4" name="TextBox 3">
            <a:extLst>
              <a:ext uri="{FF2B5EF4-FFF2-40B4-BE49-F238E27FC236}">
                <a16:creationId xmlns:a16="http://schemas.microsoft.com/office/drawing/2014/main" id="{E62FD84A-9961-4BE5-A3A5-26E0B03C108A}"/>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https://firebase.google.com/docs/database</a:t>
            </a:r>
            <a:endParaRPr lang="en-US" dirty="0"/>
          </a:p>
        </p:txBody>
      </p:sp>
    </p:spTree>
    <p:extLst>
      <p:ext uri="{BB962C8B-B14F-4D97-AF65-F5344CB8AC3E}">
        <p14:creationId xmlns:p14="http://schemas.microsoft.com/office/powerpoint/2010/main" val="320231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How does Firebase </a:t>
            </a:r>
            <a:r>
              <a:rPr lang="en-US" dirty="0" err="1"/>
              <a:t>realtime</a:t>
            </a:r>
            <a:r>
              <a:rPr lang="en-US" dirty="0"/>
              <a:t> database work?</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Realtime database provides a flexible, expression-based rules language called Firebase Realtime Database Security Rules, to define how your data should be structured and when data can be read from/written to</a:t>
            </a:r>
          </a:p>
          <a:p>
            <a:r>
              <a:rPr lang="en-US" dirty="0"/>
              <a:t>When integrated with Firebase Authentication, developers can define who has access to what data, and how they access it</a:t>
            </a:r>
          </a:p>
          <a:p>
            <a:r>
              <a:rPr lang="en-US" dirty="0"/>
              <a:t>Realtime Database is a NoSQL database, has different optimizations and functionality compared to a relational database</a:t>
            </a:r>
          </a:p>
          <a:p>
            <a:r>
              <a:rPr lang="en-US" dirty="0"/>
              <a:t>Realtime Database API designed to only allow operations that can be executed quickly</a:t>
            </a:r>
          </a:p>
          <a:p>
            <a:pPr lvl="1"/>
            <a:r>
              <a:rPr lang="en-US" dirty="0"/>
              <a:t>Enables great </a:t>
            </a:r>
            <a:r>
              <a:rPr lang="en-US" dirty="0" err="1"/>
              <a:t>realtime</a:t>
            </a:r>
            <a:r>
              <a:rPr lang="en-US" dirty="0"/>
              <a:t> experience serving millions without compromising responsivity</a:t>
            </a:r>
          </a:p>
          <a:p>
            <a:r>
              <a:rPr lang="en-US" dirty="0"/>
              <a:t>Can be used to backend MMORPG built in Unity:</a:t>
            </a:r>
            <a:br>
              <a:rPr lang="en-US" dirty="0"/>
            </a:br>
            <a:r>
              <a:rPr lang="en-US" dirty="0"/>
              <a:t>	</a:t>
            </a:r>
            <a:r>
              <a:rPr lang="en-US" sz="2000" dirty="0">
                <a:hlinkClick r:id="rId2"/>
              </a:rPr>
              <a:t>https://forum.unity.com/threads/can-firebase-be-used-to-backend-unity-mmos.173675/</a:t>
            </a:r>
            <a:endParaRPr lang="en-US" sz="2000" dirty="0"/>
          </a:p>
        </p:txBody>
      </p:sp>
      <p:sp>
        <p:nvSpPr>
          <p:cNvPr id="4" name="TextBox 3">
            <a:extLst>
              <a:ext uri="{FF2B5EF4-FFF2-40B4-BE49-F238E27FC236}">
                <a16:creationId xmlns:a16="http://schemas.microsoft.com/office/drawing/2014/main" id="{6D0448F5-F1C7-453A-92C0-5C29DB56CE3F}"/>
              </a:ext>
            </a:extLst>
          </p:cNvPr>
          <p:cNvSpPr txBox="1"/>
          <p:nvPr/>
        </p:nvSpPr>
        <p:spPr>
          <a:xfrm>
            <a:off x="0" y="6441897"/>
            <a:ext cx="8322067" cy="369332"/>
          </a:xfrm>
          <a:prstGeom prst="rect">
            <a:avLst/>
          </a:prstGeom>
          <a:noFill/>
        </p:spPr>
        <p:txBody>
          <a:bodyPr wrap="square" rtlCol="0">
            <a:spAutoFit/>
          </a:bodyPr>
          <a:lstStyle/>
          <a:p>
            <a:r>
              <a:rPr lang="en-US" dirty="0">
                <a:hlinkClick r:id="rId3"/>
              </a:rPr>
              <a:t>https://firebase.google.com/docs/database</a:t>
            </a:r>
            <a:endParaRPr lang="en-US" dirty="0"/>
          </a:p>
        </p:txBody>
      </p:sp>
    </p:spTree>
    <p:extLst>
      <p:ext uri="{BB962C8B-B14F-4D97-AF65-F5344CB8AC3E}">
        <p14:creationId xmlns:p14="http://schemas.microsoft.com/office/powerpoint/2010/main" val="26591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vs Realtime Database</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Cloud </a:t>
            </a:r>
            <a:r>
              <a:rPr lang="en-US" dirty="0" err="1"/>
              <a:t>Firestore</a:t>
            </a:r>
            <a:r>
              <a:rPr lang="en-US" dirty="0"/>
              <a:t>: Firebase’s newest database for mobile app development. </a:t>
            </a:r>
          </a:p>
          <a:p>
            <a:pPr lvl="1"/>
            <a:r>
              <a:rPr lang="en-US" dirty="0"/>
              <a:t>Builds on success of Realtime Database with new, more intuitive model</a:t>
            </a:r>
          </a:p>
          <a:p>
            <a:pPr lvl="1"/>
            <a:r>
              <a:rPr lang="en-US" dirty="0"/>
              <a:t>Features richer, faster queries and scales further than Realtime Database</a:t>
            </a:r>
          </a:p>
          <a:p>
            <a:r>
              <a:rPr lang="en-US" dirty="0"/>
              <a:t>Realtime Database: Firebase’s original database</a:t>
            </a:r>
          </a:p>
          <a:p>
            <a:pPr lvl="1"/>
            <a:r>
              <a:rPr lang="en-US" dirty="0"/>
              <a:t>Efficient low-latency solution for mobile apps requiring </a:t>
            </a:r>
            <a:r>
              <a:rPr lang="en-US" dirty="0" err="1"/>
              <a:t>realtime</a:t>
            </a:r>
            <a:r>
              <a:rPr lang="en-US" dirty="0"/>
              <a:t> synced states across clients</a:t>
            </a:r>
          </a:p>
          <a:p>
            <a:r>
              <a:rPr lang="en-US" dirty="0"/>
              <a:t>Cloud </a:t>
            </a:r>
            <a:r>
              <a:rPr lang="en-US" dirty="0" err="1"/>
              <a:t>Firestore</a:t>
            </a:r>
            <a:r>
              <a:rPr lang="en-US" dirty="0"/>
              <a:t> is recommended for most developers starting new projects</a:t>
            </a:r>
          </a:p>
          <a:p>
            <a:pPr lvl="1"/>
            <a:r>
              <a:rPr lang="en-US" dirty="0"/>
              <a:t>Offers more functionality, better performance, scalability, and future releases</a:t>
            </a:r>
          </a:p>
          <a:p>
            <a:r>
              <a:rPr lang="en-US" dirty="0"/>
              <a:t>Cloud </a:t>
            </a:r>
            <a:r>
              <a:rPr lang="en-US" dirty="0" err="1"/>
              <a:t>Firestore</a:t>
            </a:r>
            <a:r>
              <a:rPr lang="en-US" dirty="0"/>
              <a:t>: current limits 1 million concurrent connections, 10,000 writes/second (will increase in future)</a:t>
            </a:r>
          </a:p>
          <a:p>
            <a:r>
              <a:rPr lang="en-US" dirty="0"/>
              <a:t>Cloud </a:t>
            </a:r>
            <a:r>
              <a:rPr lang="en-US" dirty="0" err="1"/>
              <a:t>Firestore</a:t>
            </a:r>
            <a:r>
              <a:rPr lang="en-US" dirty="0"/>
              <a:t> data model (document collection) easier to organize at scale</a:t>
            </a:r>
          </a:p>
          <a:p>
            <a:pPr lvl="1"/>
            <a:r>
              <a:rPr lang="en-US" dirty="0"/>
              <a:t>Realtime database uses a single, large JSON tree</a:t>
            </a:r>
          </a:p>
          <a:p>
            <a:r>
              <a:rPr lang="en-US" dirty="0"/>
              <a:t>We will use Cloud </a:t>
            </a:r>
            <a:r>
              <a:rPr lang="en-US" dirty="0" err="1"/>
              <a:t>Firestore</a:t>
            </a:r>
            <a:endParaRPr lang="en-US" dirty="0"/>
          </a:p>
          <a:p>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https://firebase.google.com/docs/database/rtdb-vs-firestore</a:t>
            </a:r>
            <a:endParaRPr lang="en-US" dirty="0"/>
          </a:p>
        </p:txBody>
      </p:sp>
    </p:spTree>
    <p:extLst>
      <p:ext uri="{BB962C8B-B14F-4D97-AF65-F5344CB8AC3E}">
        <p14:creationId xmlns:p14="http://schemas.microsoft.com/office/powerpoint/2010/main" val="299899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Cloud </a:t>
            </a:r>
            <a:r>
              <a:rPr lang="en-US" dirty="0" err="1"/>
              <a:t>Firestore</a:t>
            </a:r>
            <a:r>
              <a:rPr lang="en-US" dirty="0"/>
              <a:t> key capabilities</a:t>
            </a:r>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fontScale="92500" lnSpcReduction="20000"/>
          </a:bodyPr>
          <a:lstStyle/>
          <a:p>
            <a:r>
              <a:rPr lang="en-US" dirty="0"/>
              <a:t>Flexible scalable NoSQL cloud database to store and sync data for client-side and server-side development</a:t>
            </a:r>
          </a:p>
          <a:p>
            <a:r>
              <a:rPr lang="en-US" dirty="0"/>
              <a:t>Flexibility – cloud </a:t>
            </a:r>
            <a:r>
              <a:rPr lang="en-US" dirty="0" err="1"/>
              <a:t>Firestore</a:t>
            </a:r>
            <a:r>
              <a:rPr lang="en-US" dirty="0"/>
              <a:t> model supports flexible, hierarchical data structures</a:t>
            </a:r>
          </a:p>
          <a:p>
            <a:pPr lvl="1"/>
            <a:r>
              <a:rPr lang="en-US" dirty="0"/>
              <a:t>Store your data in documents, organized into collections</a:t>
            </a:r>
          </a:p>
          <a:p>
            <a:r>
              <a:rPr lang="en-US" dirty="0"/>
              <a:t>Expressive Querying – retrieve specific documents or all documents in a collection that match your query parameters	</a:t>
            </a:r>
          </a:p>
          <a:p>
            <a:pPr lvl="1"/>
            <a:r>
              <a:rPr lang="en-US" dirty="0"/>
              <a:t>Queries can include multiple, chained filters and combine filtering/sorting</a:t>
            </a:r>
          </a:p>
          <a:p>
            <a:r>
              <a:rPr lang="en-US" dirty="0"/>
              <a:t>Realtime updates – updates data on any connected device (data synchronization)</a:t>
            </a:r>
          </a:p>
          <a:p>
            <a:pPr lvl="1"/>
            <a:r>
              <a:rPr lang="en-US" dirty="0"/>
              <a:t>Unlike RTB, Cloud </a:t>
            </a:r>
            <a:r>
              <a:rPr lang="en-US" dirty="0" err="1"/>
              <a:t>Firestore</a:t>
            </a:r>
            <a:r>
              <a:rPr lang="en-US" dirty="0"/>
              <a:t> designed to make one-time fetch queries efficiently</a:t>
            </a:r>
          </a:p>
          <a:p>
            <a:r>
              <a:rPr lang="en-US" dirty="0"/>
              <a:t>Offline support – caches data your app actively using, so app can read, write, listen to, and query data even if device is offline</a:t>
            </a:r>
          </a:p>
          <a:p>
            <a:r>
              <a:rPr lang="en-US" dirty="0"/>
              <a:t>Designed to scale – utilizes Google Cloud Platform’s powerful infrastructure:</a:t>
            </a:r>
          </a:p>
          <a:p>
            <a:pPr lvl="1"/>
            <a:r>
              <a:rPr lang="en-US" dirty="0"/>
              <a:t>Automatic multi-region data replication</a:t>
            </a:r>
          </a:p>
          <a:p>
            <a:pPr lvl="1"/>
            <a:r>
              <a:rPr lang="en-US" dirty="0"/>
              <a:t>Strong consistency guarantees</a:t>
            </a:r>
          </a:p>
          <a:p>
            <a:pPr lvl="1"/>
            <a:r>
              <a:rPr lang="en-US" dirty="0"/>
              <a:t>Atomic batch operations</a:t>
            </a:r>
          </a:p>
          <a:p>
            <a:pPr lvl="1"/>
            <a:r>
              <a:rPr lang="en-US" dirty="0"/>
              <a:t>Real transactional support</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a:t>
            </a:r>
            <a:endParaRPr lang="en-US" dirty="0"/>
          </a:p>
        </p:txBody>
      </p:sp>
    </p:spTree>
    <p:extLst>
      <p:ext uri="{BB962C8B-B14F-4D97-AF65-F5344CB8AC3E}">
        <p14:creationId xmlns:p14="http://schemas.microsoft.com/office/powerpoint/2010/main" val="41334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Get started with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normAutofit lnSpcReduction="10000"/>
          </a:bodyPr>
          <a:lstStyle/>
          <a:p>
            <a:r>
              <a:rPr lang="en-US" dirty="0"/>
              <a:t>We will see:</a:t>
            </a:r>
          </a:p>
          <a:p>
            <a:pPr lvl="1"/>
            <a:r>
              <a:rPr lang="en-US" dirty="0"/>
              <a:t>Set up Cloud </a:t>
            </a:r>
            <a:r>
              <a:rPr lang="en-US" dirty="0" err="1"/>
              <a:t>Firestore</a:t>
            </a:r>
            <a:endParaRPr lang="en-US" dirty="0"/>
          </a:p>
          <a:p>
            <a:pPr lvl="1"/>
            <a:r>
              <a:rPr lang="en-US" dirty="0"/>
              <a:t>Add data</a:t>
            </a:r>
          </a:p>
          <a:p>
            <a:pPr lvl="1"/>
            <a:r>
              <a:rPr lang="en-US" dirty="0"/>
              <a:t>View added data in Firebase Console</a:t>
            </a:r>
          </a:p>
          <a:p>
            <a:r>
              <a:rPr lang="en-US" dirty="0"/>
              <a:t>1) Create a Cloud </a:t>
            </a:r>
            <a:r>
              <a:rPr lang="en-US" dirty="0" err="1"/>
              <a:t>Firestore</a:t>
            </a:r>
            <a:r>
              <a:rPr lang="en-US" dirty="0"/>
              <a:t> Database from console</a:t>
            </a:r>
          </a:p>
          <a:p>
            <a:pPr lvl="1"/>
            <a:r>
              <a:rPr lang="en-US" dirty="0"/>
              <a:t>A) add new project</a:t>
            </a:r>
          </a:p>
          <a:p>
            <a:pPr lvl="1"/>
            <a:r>
              <a:rPr lang="en-US" dirty="0"/>
              <a:t>B) create database</a:t>
            </a:r>
          </a:p>
          <a:p>
            <a:pPr lvl="1"/>
            <a:r>
              <a:rPr lang="en-US" dirty="0"/>
              <a:t>C) select test mode (good for getting started)</a:t>
            </a:r>
          </a:p>
          <a:p>
            <a:pPr lvl="1"/>
            <a:r>
              <a:rPr lang="en-US" dirty="0"/>
              <a:t>D) select location – Google cloud platform resource location</a:t>
            </a:r>
          </a:p>
          <a:p>
            <a:r>
              <a:rPr lang="en-US" dirty="0"/>
              <a:t>2) set up development environment </a:t>
            </a:r>
          </a:p>
          <a:p>
            <a:pPr lvl="1"/>
            <a:r>
              <a:rPr lang="en-US" dirty="0"/>
              <a:t>Add required dependencies and client libraries to your app</a:t>
            </a:r>
          </a:p>
          <a:p>
            <a:pPr lvl="2"/>
            <a:r>
              <a:rPr lang="en-US" dirty="0">
                <a:hlinkClick r:id="rId2"/>
              </a:rPr>
              <a:t>https://firebase.google.com/docs/android/setup</a:t>
            </a:r>
            <a:endParaRPr lang="en-US" dirty="0"/>
          </a:p>
          <a:p>
            <a:pPr lvl="2"/>
            <a:r>
              <a:rPr lang="en-US" dirty="0"/>
              <a:t>(use option 1, Add Firebase using Firebase console)</a:t>
            </a:r>
          </a:p>
          <a:p>
            <a:pPr lvl="2"/>
            <a:r>
              <a:rPr lang="en-US" dirty="0"/>
              <a:t>(register app, add Firebase config file, add Firebase SDKs to </a:t>
            </a:r>
            <a:r>
              <a:rPr lang="en-US" dirty="0" err="1"/>
              <a:t>gradle</a:t>
            </a:r>
            <a:r>
              <a:rPr lang="en-US" dirty="0"/>
              <a:t>, enable </a:t>
            </a:r>
            <a:r>
              <a:rPr lang="en-US" dirty="0" err="1"/>
              <a:t>multiDex</a:t>
            </a:r>
            <a:r>
              <a:rPr lang="en-US" dirty="0"/>
              <a:t>)</a:t>
            </a:r>
          </a:p>
          <a:p>
            <a:pPr lvl="2"/>
            <a:endParaRPr lang="en-US" dirty="0"/>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3"/>
              </a:rPr>
              <a:t>https://firebase.google.com/docs/firestore/quickstart</a:t>
            </a:r>
            <a:endParaRPr lang="en-US" dirty="0"/>
          </a:p>
        </p:txBody>
      </p:sp>
    </p:spTree>
    <p:extLst>
      <p:ext uri="{BB962C8B-B14F-4D97-AF65-F5344CB8AC3E}">
        <p14:creationId xmlns:p14="http://schemas.microsoft.com/office/powerpoint/2010/main" val="382432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CC84-82E7-4D06-A4AC-39A598D73B7B}"/>
              </a:ext>
            </a:extLst>
          </p:cNvPr>
          <p:cNvSpPr>
            <a:spLocks noGrp="1"/>
          </p:cNvSpPr>
          <p:nvPr>
            <p:ph type="title"/>
          </p:nvPr>
        </p:nvSpPr>
        <p:spPr>
          <a:xfrm>
            <a:off x="0" y="1"/>
            <a:ext cx="10515600" cy="883578"/>
          </a:xfrm>
        </p:spPr>
        <p:txBody>
          <a:bodyPr/>
          <a:lstStyle/>
          <a:p>
            <a:r>
              <a:rPr lang="en-US" dirty="0"/>
              <a:t>Add data to cloud </a:t>
            </a:r>
            <a:r>
              <a:rPr lang="en-US" dirty="0" err="1"/>
              <a:t>Firestore</a:t>
            </a:r>
            <a:endParaRPr lang="en-US" dirty="0"/>
          </a:p>
        </p:txBody>
      </p:sp>
      <p:sp>
        <p:nvSpPr>
          <p:cNvPr id="3" name="Content Placeholder 2">
            <a:extLst>
              <a:ext uri="{FF2B5EF4-FFF2-40B4-BE49-F238E27FC236}">
                <a16:creationId xmlns:a16="http://schemas.microsoft.com/office/drawing/2014/main" id="{D81F52CD-9BBD-4FE5-B230-6D46FD7CC060}"/>
              </a:ext>
            </a:extLst>
          </p:cNvPr>
          <p:cNvSpPr>
            <a:spLocks noGrp="1"/>
          </p:cNvSpPr>
          <p:nvPr>
            <p:ph idx="1"/>
          </p:nvPr>
        </p:nvSpPr>
        <p:spPr>
          <a:xfrm>
            <a:off x="0" y="808483"/>
            <a:ext cx="12192000" cy="5633414"/>
          </a:xfrm>
        </p:spPr>
        <p:txBody>
          <a:bodyPr/>
          <a:lstStyle/>
          <a:p>
            <a:r>
              <a:rPr lang="en-US" dirty="0"/>
              <a:t>Initialize Cloud </a:t>
            </a:r>
            <a:r>
              <a:rPr lang="en-US" dirty="0" err="1"/>
              <a:t>Firestore</a:t>
            </a:r>
            <a:r>
              <a:rPr lang="en-US" dirty="0"/>
              <a:t>:</a:t>
            </a:r>
          </a:p>
          <a:p>
            <a:endParaRPr lang="en-US" dirty="0"/>
          </a:p>
          <a:p>
            <a:r>
              <a:rPr lang="en-US" dirty="0"/>
              <a:t>Add data</a:t>
            </a:r>
          </a:p>
          <a:p>
            <a:pPr lvl="1"/>
            <a:r>
              <a:rPr lang="en-US" dirty="0"/>
              <a:t>Cloud </a:t>
            </a:r>
            <a:r>
              <a:rPr lang="en-US" dirty="0" err="1"/>
              <a:t>firestore</a:t>
            </a:r>
            <a:r>
              <a:rPr lang="en-US" dirty="0"/>
              <a:t> stores data in documents, which are stored in collections</a:t>
            </a:r>
          </a:p>
          <a:p>
            <a:r>
              <a:rPr lang="en-US" dirty="0"/>
              <a:t>Create a new collection and document using the following example code:</a:t>
            </a:r>
          </a:p>
        </p:txBody>
      </p:sp>
      <p:sp>
        <p:nvSpPr>
          <p:cNvPr id="4" name="TextBox 3">
            <a:extLst>
              <a:ext uri="{FF2B5EF4-FFF2-40B4-BE49-F238E27FC236}">
                <a16:creationId xmlns:a16="http://schemas.microsoft.com/office/drawing/2014/main" id="{38F6851C-1D36-489D-A5C2-FAEFF0C5F642}"/>
              </a:ext>
            </a:extLst>
          </p:cNvPr>
          <p:cNvSpPr txBox="1"/>
          <p:nvPr/>
        </p:nvSpPr>
        <p:spPr>
          <a:xfrm>
            <a:off x="0" y="6441897"/>
            <a:ext cx="8322067" cy="369332"/>
          </a:xfrm>
          <a:prstGeom prst="rect">
            <a:avLst/>
          </a:prstGeom>
          <a:noFill/>
        </p:spPr>
        <p:txBody>
          <a:bodyPr wrap="square" rtlCol="0">
            <a:spAutoFit/>
          </a:bodyPr>
          <a:lstStyle/>
          <a:p>
            <a:r>
              <a:rPr lang="en-US" dirty="0">
                <a:hlinkClick r:id="rId2"/>
              </a:rPr>
              <a:t>https://firebase.google.com/docs/firestore/quickstart</a:t>
            </a:r>
            <a:endParaRPr lang="en-US" dirty="0"/>
          </a:p>
        </p:txBody>
      </p:sp>
      <p:sp>
        <p:nvSpPr>
          <p:cNvPr id="5" name="Rectangle 1">
            <a:extLst>
              <a:ext uri="{FF2B5EF4-FFF2-40B4-BE49-F238E27FC236}">
                <a16:creationId xmlns:a16="http://schemas.microsoft.com/office/drawing/2014/main" id="{D4A89FCD-A1F6-48DE-9973-C180A188E211}"/>
              </a:ext>
            </a:extLst>
          </p:cNvPr>
          <p:cNvSpPr>
            <a:spLocks noChangeArrowheads="1"/>
          </p:cNvSpPr>
          <p:nvPr/>
        </p:nvSpPr>
        <p:spPr bwMode="auto">
          <a:xfrm>
            <a:off x="565078" y="1297088"/>
            <a:ext cx="8648521"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FirebaseFirestore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FirebaseFirestore.</a:t>
            </a:r>
            <a:r>
              <a:rPr kumimoji="0" lang="en-US" altLang="en-US" sz="2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getInstance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A4A67CD-2762-4345-8073-9F28E70C0521}"/>
              </a:ext>
            </a:extLst>
          </p:cNvPr>
          <p:cNvSpPr>
            <a:spLocks noChangeArrowheads="1"/>
          </p:cNvSpPr>
          <p:nvPr/>
        </p:nvSpPr>
        <p:spPr bwMode="auto">
          <a:xfrm>
            <a:off x="2079995" y="3117910"/>
            <a:ext cx="703269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Create a new user with a first and last name</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Map&lt;String, Object&gt; user =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HashMap&lt;&gt;();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"first"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"Ada"</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"last"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"Lovelace"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user.put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"born"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1815</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a new document with a generated ID</a:t>
            </a:r>
            <a:br>
              <a:rPr kumimoji="0" lang="en-US" altLang="en-US" sz="10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db.collection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.add(user)</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addOnSuccessListener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OnSuccessListener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onSuccess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DocumentSnapshot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added with ID: "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documentReference.getId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addOnFailureListener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OnFailureListener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onFailure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NonNull</a:t>
            </a: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a:t>
            </a:r>
            <a:r>
              <a:rPr kumimoji="0" lang="en-US" altLang="en-US" sz="10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"Error adding document"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8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2779</Words>
  <Application>Microsoft Office PowerPoint</Application>
  <PresentationFormat>Widescreen</PresentationFormat>
  <Paragraphs>303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Courier New</vt:lpstr>
      <vt:lpstr>Office Theme</vt:lpstr>
      <vt:lpstr>CS230  Developing Mobile Apps</vt:lpstr>
      <vt:lpstr>Firebase</vt:lpstr>
      <vt:lpstr>Firebase overview</vt:lpstr>
      <vt:lpstr>Firebase Realtime Database</vt:lpstr>
      <vt:lpstr>How does Firebase realtime database work?</vt:lpstr>
      <vt:lpstr>Cloud Firestore vs Realtime Database</vt:lpstr>
      <vt:lpstr>Cloud Firestore key capabilities</vt:lpstr>
      <vt:lpstr>Get started with Cloud Firestore</vt:lpstr>
      <vt:lpstr>Add data to cloud Firestore</vt:lpstr>
      <vt:lpstr>Read data</vt:lpstr>
      <vt:lpstr>Secure your data</vt:lpstr>
      <vt:lpstr>Cloud Firestore Data Model</vt:lpstr>
      <vt:lpstr>Documents</vt:lpstr>
      <vt:lpstr>Collections</vt:lpstr>
      <vt:lpstr>References</vt:lpstr>
      <vt:lpstr>Hierarchical data</vt:lpstr>
      <vt:lpstr>Subcollections</vt:lpstr>
      <vt:lpstr>Choose a data structure</vt:lpstr>
      <vt:lpstr>Choose a data structure</vt:lpstr>
      <vt:lpstr>Add data to Cloud Firestore</vt:lpstr>
      <vt:lpstr>Transactions and batched writes</vt:lpstr>
      <vt:lpstr>Batched writes</vt:lpstr>
      <vt:lpstr>Get data with Cloud Firestore</vt:lpstr>
      <vt:lpstr>Get realtime updates with Cloud Firestore</vt:lpstr>
      <vt:lpstr>Listen to multiple documents in a collection</vt:lpstr>
      <vt:lpstr>Friendly Eats</vt:lpstr>
      <vt:lpstr>Authentication</vt:lpstr>
      <vt:lpstr>Sign in</vt:lpstr>
      <vt:lpstr>Assignment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55</cp:revision>
  <dcterms:created xsi:type="dcterms:W3CDTF">2019-11-03T17:36:18Z</dcterms:created>
  <dcterms:modified xsi:type="dcterms:W3CDTF">2019-11-04T20:22:53Z</dcterms:modified>
</cp:coreProperties>
</file>