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9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5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56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9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0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87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6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4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49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496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5158-6905-4F6F-BDCF-D6B73173C6A9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95E20-207D-4AB9-8071-084969EF8C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80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send-reques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report-statu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run-background-service/create-servic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performance/background-optimiz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opic/performance/background-optimiz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</a:t>
            </a:r>
            <a:br>
              <a:rPr lang="en-CA" dirty="0" smtClean="0"/>
            </a:br>
            <a:r>
              <a:rPr lang="en-CA" dirty="0" smtClean="0"/>
              <a:t>Developing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Lecture 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20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1389" y="579358"/>
            <a:ext cx="9764211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A constructor is required, and must call the super 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constructor with a name for the worker thread.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HelloIntentService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calls this method from the default worker thread with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the intent that started the service. When this method returns,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stops the service, as appropriate.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Normally we would do some work here, like download a file.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For our sample, we just sleep for 5 seconds.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Restore interrupt status.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Thread.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currentThread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().interrupt();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420"/>
            <a:ext cx="10515600" cy="429491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Example implementation of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302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Extending Service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IntentService</a:t>
            </a:r>
            <a:r>
              <a:rPr lang="en-CA" dirty="0" smtClean="0"/>
              <a:t> greatly simplifies implementation of a started service</a:t>
            </a:r>
          </a:p>
          <a:p>
            <a:r>
              <a:rPr lang="en-CA" dirty="0" smtClean="0"/>
              <a:t>However, if you require multi-threading (instead of a work queue) you can extend Service to handle each intent</a:t>
            </a:r>
          </a:p>
          <a:p>
            <a:r>
              <a:rPr lang="en-CA" dirty="0" smtClean="0"/>
              <a:t>Each call to </a:t>
            </a:r>
            <a:r>
              <a:rPr lang="en-CA" dirty="0" err="1" smtClean="0"/>
              <a:t>onStartCommand</a:t>
            </a:r>
            <a:r>
              <a:rPr lang="en-CA" dirty="0" smtClean="0"/>
              <a:t>() is handled separately, allowing you to handle multiple simultaneous requests, each on their own thread</a:t>
            </a:r>
          </a:p>
          <a:p>
            <a:r>
              <a:rPr lang="en-CA" dirty="0" err="1" smtClean="0"/>
              <a:t>onStartCommand</a:t>
            </a:r>
            <a:r>
              <a:rPr lang="en-CA" dirty="0" smtClean="0"/>
              <a:t>() returns an integer describing how system should handle the service if it gets killed: </a:t>
            </a:r>
          </a:p>
          <a:p>
            <a:r>
              <a:rPr lang="en-CA" b="1" dirty="0" smtClean="0"/>
              <a:t>START_NOT_STICKY</a:t>
            </a:r>
            <a:r>
              <a:rPr lang="en-CA" dirty="0" smtClean="0"/>
              <a:t> – do </a:t>
            </a:r>
            <a:r>
              <a:rPr lang="en-CA" i="1" dirty="0" smtClean="0"/>
              <a:t>not </a:t>
            </a:r>
            <a:r>
              <a:rPr lang="en-CA" dirty="0" smtClean="0"/>
              <a:t>restart the service after system kills it (unless there are pending intents to deliver). Safest option.</a:t>
            </a:r>
          </a:p>
          <a:p>
            <a:r>
              <a:rPr lang="en-CA" b="1" dirty="0" smtClean="0"/>
              <a:t>START_STICKY</a:t>
            </a:r>
            <a:r>
              <a:rPr lang="en-CA" dirty="0" smtClean="0"/>
              <a:t> – if system kills service, recreate the service, calling </a:t>
            </a:r>
            <a:r>
              <a:rPr lang="en-CA" dirty="0" err="1" smtClean="0"/>
              <a:t>onStartCommand</a:t>
            </a:r>
            <a:r>
              <a:rPr lang="en-CA" dirty="0" smtClean="0"/>
              <a:t>() with any pending intents, or null intent if none pending. Suitable for media players, services running indefinitely and waiting for a job.</a:t>
            </a:r>
          </a:p>
          <a:p>
            <a:r>
              <a:rPr lang="en-CA" b="1" dirty="0" smtClean="0"/>
              <a:t>START_REDELIVER_INTENT</a:t>
            </a:r>
            <a:r>
              <a:rPr lang="en-CA" dirty="0" smtClean="0"/>
              <a:t> – if system kills service, recreate service and call </a:t>
            </a:r>
            <a:r>
              <a:rPr lang="en-CA" dirty="0" err="1" smtClean="0"/>
              <a:t>onStartCommand</a:t>
            </a:r>
            <a:r>
              <a:rPr lang="en-CA" dirty="0" smtClean="0"/>
              <a:t>() with intent last sent to service (suitable for download tasks)</a:t>
            </a:r>
          </a:p>
          <a:p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09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0631" y="2029829"/>
            <a:ext cx="9954969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HelloService.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Starting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7"/>
          </a:xfrm>
        </p:spPr>
        <p:txBody>
          <a:bodyPr>
            <a:normAutofit/>
          </a:bodyPr>
          <a:lstStyle/>
          <a:p>
            <a:r>
              <a:rPr lang="en-CA" dirty="0" smtClean="0"/>
              <a:t>Can start a service from an activity or other app by passing an Intent to </a:t>
            </a:r>
            <a:r>
              <a:rPr lang="en-CA" dirty="0" err="1" smtClean="0"/>
              <a:t>startService</a:t>
            </a:r>
            <a:r>
              <a:rPr lang="en-CA" dirty="0" smtClean="0"/>
              <a:t>() or </a:t>
            </a:r>
            <a:r>
              <a:rPr lang="en-CA" dirty="0" err="1" smtClean="0"/>
              <a:t>startForegroundService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Android will call the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 method and pass the Intent</a:t>
            </a:r>
          </a:p>
          <a:p>
            <a:endParaRPr lang="en-CA" dirty="0" smtClean="0"/>
          </a:p>
          <a:p>
            <a:endParaRPr lang="en-CA" dirty="0"/>
          </a:p>
          <a:p>
            <a:r>
              <a:rPr lang="en-CA" dirty="0" err="1" smtClean="0"/>
              <a:t>startService</a:t>
            </a:r>
            <a:r>
              <a:rPr lang="en-CA" dirty="0" smtClean="0"/>
              <a:t>() returns immediately, and Android calls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service not already running, system calls </a:t>
            </a:r>
            <a:r>
              <a:rPr lang="en-CA" dirty="0" err="1" smtClean="0"/>
              <a:t>onCreate</a:t>
            </a:r>
            <a:r>
              <a:rPr lang="en-CA" dirty="0" smtClean="0"/>
              <a:t>() before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How to get a result back from the service? Client that starts the service must create a </a:t>
            </a:r>
            <a:r>
              <a:rPr lang="en-CA" dirty="0" err="1" smtClean="0"/>
              <a:t>PendingIntent</a:t>
            </a:r>
            <a:r>
              <a:rPr lang="en-CA" dirty="0" smtClean="0"/>
              <a:t> that waits for a broadcast, and use that to start service</a:t>
            </a:r>
          </a:p>
          <a:p>
            <a:r>
              <a:rPr lang="en-CA" dirty="0" smtClean="0"/>
              <a:t>The service can then use the broadcast to deliver a result</a:t>
            </a:r>
            <a:endParaRPr lang="en-CA" dirty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12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err="1" smtClean="0"/>
              <a:t>PendingIntent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Pending intent is different from normal intent</a:t>
            </a:r>
          </a:p>
          <a:p>
            <a:r>
              <a:rPr lang="en-CA" dirty="0" smtClean="0"/>
              <a:t>A </a:t>
            </a:r>
            <a:r>
              <a:rPr lang="en-CA" dirty="0" err="1" smtClean="0"/>
              <a:t>PendingIntent</a:t>
            </a:r>
            <a:r>
              <a:rPr lang="en-CA" dirty="0" smtClean="0"/>
              <a:t> is a token you give to another application (</a:t>
            </a:r>
            <a:r>
              <a:rPr lang="en-CA" dirty="0" err="1" smtClean="0"/>
              <a:t>NotificationManager</a:t>
            </a:r>
            <a:r>
              <a:rPr lang="en-CA" dirty="0" smtClean="0"/>
              <a:t>, </a:t>
            </a:r>
            <a:r>
              <a:rPr lang="en-CA" dirty="0" err="1" smtClean="0"/>
              <a:t>AlarmManager</a:t>
            </a:r>
            <a:r>
              <a:rPr lang="en-CA" dirty="0" smtClean="0"/>
              <a:t>) allowing the other application to use your app’s permissions to execute  predefined piece of code</a:t>
            </a:r>
          </a:p>
          <a:p>
            <a:r>
              <a:rPr lang="en-CA" dirty="0" smtClean="0"/>
              <a:t>A </a:t>
            </a:r>
            <a:r>
              <a:rPr lang="en-CA" dirty="0" err="1" smtClean="0"/>
              <a:t>PendingIntent</a:t>
            </a:r>
            <a:r>
              <a:rPr lang="en-CA" dirty="0" smtClean="0"/>
              <a:t> specifies an action to take in the future, whether or not the application that sent the intent is still around</a:t>
            </a:r>
          </a:p>
          <a:p>
            <a:r>
              <a:rPr lang="en-CA" dirty="0" smtClean="0"/>
              <a:t>One reason </a:t>
            </a:r>
            <a:r>
              <a:rPr lang="en-CA" dirty="0" err="1" smtClean="0"/>
              <a:t>PendingIntent</a:t>
            </a:r>
            <a:r>
              <a:rPr lang="en-CA" dirty="0" smtClean="0"/>
              <a:t> is needed is because an intent must be created and launched from a valid context, but there are cases when no context is available</a:t>
            </a:r>
          </a:p>
          <a:p>
            <a:pPr lvl="1"/>
            <a:r>
              <a:rPr lang="en-CA" dirty="0" smtClean="0"/>
              <a:t>Launching an activity from a Notification or a </a:t>
            </a:r>
            <a:r>
              <a:rPr lang="en-CA" dirty="0" err="1" smtClean="0"/>
              <a:t>BroadcastReceiver</a:t>
            </a:r>
            <a:endParaRPr lang="en-CA" dirty="0" smtClean="0"/>
          </a:p>
          <a:p>
            <a:r>
              <a:rPr lang="en-CA" dirty="0" smtClean="0"/>
              <a:t>Can be used to wake up your app when an event of interest occurs</a:t>
            </a:r>
          </a:p>
          <a:p>
            <a:r>
              <a:rPr lang="en-CA" dirty="0" smtClean="0"/>
              <a:t>Example: </a:t>
            </a:r>
          </a:p>
          <a:p>
            <a:endParaRPr lang="en-CA" dirty="0"/>
          </a:p>
          <a:p>
            <a:r>
              <a:rPr lang="en-CA" dirty="0" smtClean="0"/>
              <a:t>If </a:t>
            </a:r>
            <a:r>
              <a:rPr lang="en-CA" dirty="0" err="1" smtClean="0"/>
              <a:t>bluetoothIntent</a:t>
            </a:r>
            <a:r>
              <a:rPr lang="en-CA" dirty="0" smtClean="0"/>
              <a:t> is sent to </a:t>
            </a:r>
            <a:r>
              <a:rPr lang="en-CA" dirty="0" err="1" smtClean="0"/>
              <a:t>anoter</a:t>
            </a:r>
            <a:r>
              <a:rPr lang="en-CA" dirty="0" smtClean="0"/>
              <a:t> app (without the Bluetooth permission), the receiving app won’t be able to activate blue tooth. However, if a pending intent is used instead, the receiving app can activate Bluetooth using sending app’s permissions.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1" y="4976153"/>
            <a:ext cx="1052403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bluetoothIntent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BluetoothAdapter.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ACTION_REQUEST_ENABLE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3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Stopping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A started service must manage its own lifecycle, system only kills for resources</a:t>
            </a:r>
          </a:p>
          <a:p>
            <a:r>
              <a:rPr lang="en-CA" dirty="0" smtClean="0"/>
              <a:t>Service can stop itself (</a:t>
            </a:r>
            <a:r>
              <a:rPr lang="en-CA" dirty="0" err="1" smtClean="0"/>
              <a:t>stopSelf</a:t>
            </a:r>
            <a:r>
              <a:rPr lang="en-CA" dirty="0" smtClean="0"/>
              <a:t>()) or another component can call </a:t>
            </a:r>
            <a:r>
              <a:rPr lang="en-CA" dirty="0" err="1" smtClean="0"/>
              <a:t>stopService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System will destroy service as soon as possible after </a:t>
            </a:r>
            <a:r>
              <a:rPr lang="en-CA" dirty="0" err="1" smtClean="0"/>
              <a:t>stopService</a:t>
            </a:r>
            <a:r>
              <a:rPr lang="en-CA" dirty="0" smtClean="0"/>
              <a:t>() or </a:t>
            </a:r>
            <a:r>
              <a:rPr lang="en-CA" dirty="0" err="1" smtClean="0"/>
              <a:t>stopSelf</a:t>
            </a:r>
            <a:r>
              <a:rPr lang="en-CA" dirty="0" smtClean="0"/>
              <a:t>()</a:t>
            </a:r>
          </a:p>
          <a:p>
            <a:r>
              <a:rPr lang="en-CA" dirty="0" smtClean="0"/>
              <a:t>If your service handles multiple </a:t>
            </a:r>
            <a:r>
              <a:rPr lang="en-CA" dirty="0" err="1" smtClean="0"/>
              <a:t>onStartCommand</a:t>
            </a:r>
            <a:r>
              <a:rPr lang="en-CA" dirty="0" smtClean="0"/>
              <a:t>() requests concurrently, don’t stop the service blindly using </a:t>
            </a:r>
            <a:r>
              <a:rPr lang="en-CA" dirty="0" err="1" smtClean="0"/>
              <a:t>stopSelf</a:t>
            </a:r>
            <a:r>
              <a:rPr lang="en-CA" dirty="0" smtClean="0"/>
              <a:t>(), as you might have received a new start request while processing one task</a:t>
            </a:r>
          </a:p>
          <a:p>
            <a:r>
              <a:rPr lang="en-CA" dirty="0" smtClean="0"/>
              <a:t>Instead, use </a:t>
            </a:r>
            <a:r>
              <a:rPr lang="en-CA" dirty="0" err="1" smtClean="0"/>
              <a:t>stopSelf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) to ensure that the request to stop the service is always based on the most recent start request. </a:t>
            </a:r>
          </a:p>
          <a:p>
            <a:r>
              <a:rPr lang="en-CA" dirty="0" err="1" smtClean="0"/>
              <a:t>stopSelf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) passes the ID of the start request, if it doesn’t match most recent start request, service will not start.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5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 bound service allows application components to bind to it by calling </a:t>
            </a:r>
            <a:r>
              <a:rPr lang="en-CA" dirty="0" err="1" smtClean="0"/>
              <a:t>bindService</a:t>
            </a:r>
            <a:r>
              <a:rPr lang="en-CA" dirty="0" smtClean="0"/>
              <a:t>(), to create a long-standing connection</a:t>
            </a:r>
          </a:p>
          <a:p>
            <a:r>
              <a:rPr lang="en-CA" dirty="0" smtClean="0"/>
              <a:t>Generally, not supposed to be started with </a:t>
            </a:r>
            <a:r>
              <a:rPr lang="en-CA" dirty="0" err="1" smtClean="0"/>
              <a:t>startService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Use bound services when you want to interact with the service from </a:t>
            </a:r>
            <a:r>
              <a:rPr lang="en-CA" dirty="0" err="1" smtClean="0"/>
              <a:t>activites</a:t>
            </a:r>
            <a:r>
              <a:rPr lang="en-CA" dirty="0" smtClean="0"/>
              <a:t>/other components in your app, or expose some of your app’s functionality to other apps through </a:t>
            </a:r>
            <a:r>
              <a:rPr lang="en-CA" dirty="0" err="1" smtClean="0"/>
              <a:t>interprocess</a:t>
            </a:r>
            <a:r>
              <a:rPr lang="en-CA" dirty="0" smtClean="0"/>
              <a:t> communication (IPC)</a:t>
            </a:r>
          </a:p>
          <a:p>
            <a:r>
              <a:rPr lang="en-CA" dirty="0" smtClean="0"/>
              <a:t>To create a bound service, implement </a:t>
            </a:r>
            <a:r>
              <a:rPr lang="en-CA" dirty="0" err="1" smtClean="0"/>
              <a:t>onBind</a:t>
            </a:r>
            <a:r>
              <a:rPr lang="en-CA" dirty="0" smtClean="0"/>
              <a:t>() callback, returning an </a:t>
            </a:r>
            <a:r>
              <a:rPr lang="en-CA" dirty="0" err="1" smtClean="0"/>
              <a:t>IBinder</a:t>
            </a:r>
            <a:r>
              <a:rPr lang="en-CA" dirty="0" smtClean="0"/>
              <a:t> that defines the interface for communication with the service</a:t>
            </a:r>
          </a:p>
          <a:p>
            <a:r>
              <a:rPr lang="en-CA" dirty="0" smtClean="0"/>
              <a:t>Other app components can then call </a:t>
            </a:r>
            <a:r>
              <a:rPr lang="en-CA" dirty="0" err="1" smtClean="0"/>
              <a:t>bindService</a:t>
            </a:r>
            <a:r>
              <a:rPr lang="en-CA" dirty="0" smtClean="0"/>
              <a:t>() to retrieve the interface and begin calling methods on the service</a:t>
            </a:r>
          </a:p>
          <a:p>
            <a:r>
              <a:rPr lang="en-CA" dirty="0" smtClean="0"/>
              <a:t>When no components are bound to the service, it is destroyed by the system</a:t>
            </a:r>
          </a:p>
          <a:p>
            <a:r>
              <a:rPr lang="en-CA" dirty="0" smtClean="0"/>
              <a:t>To create a bound service, you must define interface specifying how client can communicate with the service</a:t>
            </a:r>
          </a:p>
          <a:p>
            <a:r>
              <a:rPr lang="en-CA" dirty="0" smtClean="0"/>
              <a:t>This interface is an implementation of </a:t>
            </a:r>
            <a:r>
              <a:rPr lang="en-CA" dirty="0" err="1" smtClean="0"/>
              <a:t>IBinder</a:t>
            </a:r>
            <a:r>
              <a:rPr lang="en-CA" dirty="0" smtClean="0"/>
              <a:t>, and is what </a:t>
            </a:r>
            <a:r>
              <a:rPr lang="en-CA" dirty="0" err="1" smtClean="0"/>
              <a:t>onBind</a:t>
            </a:r>
            <a:r>
              <a:rPr lang="en-CA" dirty="0" smtClean="0"/>
              <a:t>() returns</a:t>
            </a:r>
          </a:p>
          <a:p>
            <a:r>
              <a:rPr lang="en-CA" dirty="0" smtClean="0"/>
              <a:t>After the client receives the </a:t>
            </a:r>
            <a:r>
              <a:rPr lang="en-CA" dirty="0" err="1" smtClean="0"/>
              <a:t>IBinder</a:t>
            </a:r>
            <a:r>
              <a:rPr lang="en-CA" dirty="0" smtClean="0"/>
              <a:t>, it can interact with service through that interface</a:t>
            </a:r>
          </a:p>
          <a:p>
            <a:r>
              <a:rPr lang="en-CA" dirty="0" smtClean="0"/>
              <a:t>Multiple clients can bind simultaneously, when done interacting call </a:t>
            </a:r>
            <a:r>
              <a:rPr lang="en-CA" dirty="0" err="1" smtClean="0"/>
              <a:t>unBindService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Bound services are more complicated than started services, separate discussion later.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73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Sending notifications to the user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A running service can notify user of events via status bar or toast notifications</a:t>
            </a:r>
          </a:p>
          <a:p>
            <a:r>
              <a:rPr lang="en-CA" dirty="0" smtClean="0"/>
              <a:t>Toast notification: message that appears on current window for a moment</a:t>
            </a:r>
          </a:p>
          <a:p>
            <a:r>
              <a:rPr lang="en-CA" dirty="0" smtClean="0"/>
              <a:t>Status bar notification: icon in status bar with message user can select for action</a:t>
            </a:r>
          </a:p>
          <a:p>
            <a:r>
              <a:rPr lang="en-CA" dirty="0" smtClean="0"/>
              <a:t>Example: service completes download, status bar notification pops up, user can select the notification and return to the activity that started the service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922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Running a service in the foreground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Foreground service: user actively aware of it, not a candidate for system to kill</a:t>
            </a:r>
          </a:p>
          <a:p>
            <a:r>
              <a:rPr lang="en-CA" dirty="0" smtClean="0"/>
              <a:t>Foreground service must provide notification in status bar, under ‘ongoing’</a:t>
            </a:r>
          </a:p>
          <a:p>
            <a:r>
              <a:rPr lang="en-CA" dirty="0" smtClean="0"/>
              <a:t>Should limit app’s use of foreground services:</a:t>
            </a:r>
          </a:p>
          <a:p>
            <a:pPr lvl="1"/>
            <a:r>
              <a:rPr lang="en-CA" dirty="0" smtClean="0"/>
              <a:t>Only use when app needs to perform a task noticeable to user, from outside of the app</a:t>
            </a:r>
          </a:p>
          <a:p>
            <a:pPr lvl="1"/>
            <a:r>
              <a:rPr lang="en-CA" dirty="0" smtClean="0"/>
              <a:t>For less important actions, use a scheduled job instead</a:t>
            </a:r>
          </a:p>
          <a:p>
            <a:pPr lvl="1"/>
            <a:r>
              <a:rPr lang="en-CA" dirty="0" smtClean="0"/>
              <a:t>Every app that runs a service places an additional load on the system, consuming resources</a:t>
            </a:r>
          </a:p>
          <a:p>
            <a:r>
              <a:rPr lang="en-CA" dirty="0" smtClean="0"/>
              <a:t>Examples: music player, run tracker</a:t>
            </a:r>
          </a:p>
          <a:p>
            <a:r>
              <a:rPr lang="en-CA" dirty="0" smtClean="0"/>
              <a:t>As of Android 9, must request FOREGROUND_SERVICE permission (normal permission, so automatically granted)</a:t>
            </a:r>
          </a:p>
          <a:p>
            <a:r>
              <a:rPr lang="en-CA" dirty="0" smtClean="0"/>
              <a:t>Start the service with </a:t>
            </a:r>
            <a:r>
              <a:rPr lang="en-CA" dirty="0" err="1" smtClean="0"/>
              <a:t>startForeground</a:t>
            </a:r>
            <a:r>
              <a:rPr lang="en-CA" dirty="0" smtClean="0"/>
              <a:t>() – example next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13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Starting a foreground service: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3236" y="715530"/>
            <a:ext cx="1111073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notificationIntent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ExampleActivity.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PendingIntent.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getActivity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Notification.Builder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CHANNEL_DEFAULT_IMPORTANCE)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R.string.notification_title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R.string.notification_message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setSmallIcon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R.drawable.icon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pendingIntent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setTicker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R.string.ticker_text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.build();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startForeground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(ONGOING_NOTIFICATION_ID,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5278582"/>
            <a:ext cx="12192000" cy="1210086"/>
          </a:xfrm>
        </p:spPr>
        <p:txBody>
          <a:bodyPr>
            <a:normAutofit fontScale="92500" lnSpcReduction="10000"/>
          </a:bodyPr>
          <a:lstStyle/>
          <a:p>
            <a:r>
              <a:rPr lang="en-CA" dirty="0" err="1" smtClean="0"/>
              <a:t>startForeground</a:t>
            </a:r>
            <a:r>
              <a:rPr lang="en-CA" dirty="0" smtClean="0"/>
              <a:t> takes two parameters: integer identifying notification, and notification itself, which must have a priority</a:t>
            </a:r>
          </a:p>
          <a:p>
            <a:r>
              <a:rPr lang="en-CA" dirty="0" smtClean="0"/>
              <a:t>Call </a:t>
            </a:r>
            <a:r>
              <a:rPr lang="en-CA" dirty="0" err="1" smtClean="0"/>
              <a:t>stopForeground</a:t>
            </a:r>
            <a:r>
              <a:rPr lang="en-CA" dirty="0" smtClean="0"/>
              <a:t>() to remove service from foreground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9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Managing service lifecycle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Service lifecycle is simpler than activity lifecycle, but more important to manage correctly because services can run in background without user being aware</a:t>
            </a:r>
          </a:p>
          <a:p>
            <a:r>
              <a:rPr lang="en-CA" dirty="0" smtClean="0"/>
              <a:t>Service lifecycle can follow one of two paths:</a:t>
            </a:r>
          </a:p>
          <a:p>
            <a:r>
              <a:rPr lang="en-CA" dirty="0" smtClean="0"/>
              <a:t>1) started service: created when another component calls </a:t>
            </a:r>
            <a:r>
              <a:rPr lang="en-CA" dirty="0" err="1" smtClean="0"/>
              <a:t>startService</a:t>
            </a:r>
            <a:r>
              <a:rPr lang="en-CA" dirty="0" smtClean="0"/>
              <a:t>(). Runs indefinitely until </a:t>
            </a:r>
            <a:r>
              <a:rPr lang="en-CA" dirty="0" err="1" smtClean="0"/>
              <a:t>stopSelf</a:t>
            </a:r>
            <a:r>
              <a:rPr lang="en-CA" dirty="0" smtClean="0"/>
              <a:t>()/</a:t>
            </a:r>
            <a:r>
              <a:rPr lang="en-CA" dirty="0" err="1" smtClean="0"/>
              <a:t>stopService</a:t>
            </a:r>
            <a:r>
              <a:rPr lang="en-CA" dirty="0" smtClean="0"/>
              <a:t>() called, whereupon system destroys it</a:t>
            </a:r>
          </a:p>
          <a:p>
            <a:r>
              <a:rPr lang="en-CA" dirty="0" smtClean="0"/>
              <a:t>2) bound service: created when another component (client) calls </a:t>
            </a:r>
            <a:r>
              <a:rPr lang="en-CA" dirty="0" err="1" smtClean="0"/>
              <a:t>bindService</a:t>
            </a:r>
            <a:r>
              <a:rPr lang="en-CA" dirty="0" smtClean="0"/>
              <a:t>(). Client communicates through </a:t>
            </a:r>
            <a:r>
              <a:rPr lang="en-CA" dirty="0" err="1" smtClean="0"/>
              <a:t>IBinder</a:t>
            </a:r>
            <a:r>
              <a:rPr lang="en-CA" dirty="0" smtClean="0"/>
              <a:t> interface, and then closes connection by calling </a:t>
            </a:r>
            <a:r>
              <a:rPr lang="en-CA" dirty="0" err="1" smtClean="0"/>
              <a:t>unbindService</a:t>
            </a:r>
            <a:r>
              <a:rPr lang="en-CA" dirty="0" smtClean="0"/>
              <a:t>(), when all clients unbind, system destroys bound service.</a:t>
            </a:r>
          </a:p>
          <a:p>
            <a:r>
              <a:rPr lang="en-CA" dirty="0" smtClean="0"/>
              <a:t>Can also bind to started service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870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Foreground 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51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932218" cy="102523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Implementing lifecycle </a:t>
            </a:r>
            <a:r>
              <a:rPr lang="en-CA" dirty="0" err="1" smtClean="0"/>
              <a:t>callbacks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5236"/>
            <a:ext cx="4433455" cy="5463432"/>
          </a:xfrm>
        </p:spPr>
        <p:txBody>
          <a:bodyPr/>
          <a:lstStyle/>
          <a:p>
            <a:r>
              <a:rPr lang="en-CA" dirty="0" smtClean="0"/>
              <a:t>Entire lifetime of service occurs between </a:t>
            </a:r>
            <a:r>
              <a:rPr lang="en-CA" dirty="0" err="1" smtClean="0"/>
              <a:t>onCreate</a:t>
            </a:r>
            <a:r>
              <a:rPr lang="en-CA" dirty="0" smtClean="0"/>
              <a:t>() and </a:t>
            </a:r>
            <a:r>
              <a:rPr lang="en-CA" dirty="0" err="1" smtClean="0"/>
              <a:t>onDestroy</a:t>
            </a:r>
            <a:r>
              <a:rPr lang="en-CA" dirty="0" smtClean="0"/>
              <a:t>(). </a:t>
            </a:r>
          </a:p>
          <a:p>
            <a:r>
              <a:rPr lang="en-CA" dirty="0" smtClean="0"/>
              <a:t>Active lifetime of service begins with call to either </a:t>
            </a:r>
            <a:r>
              <a:rPr lang="en-CA" dirty="0" err="1" smtClean="0"/>
              <a:t>onStartCommand</a:t>
            </a:r>
            <a:r>
              <a:rPr lang="en-CA" dirty="0" smtClean="0"/>
              <a:t>() or </a:t>
            </a:r>
            <a:r>
              <a:rPr lang="en-CA" dirty="0" err="1" smtClean="0"/>
              <a:t>onBind</a:t>
            </a:r>
            <a:r>
              <a:rPr lang="en-CA" dirty="0" smtClean="0"/>
              <a:t>(), each method is handed an intent passed either to </a:t>
            </a:r>
            <a:r>
              <a:rPr lang="en-CA" dirty="0" err="1" smtClean="0"/>
              <a:t>startService</a:t>
            </a:r>
            <a:r>
              <a:rPr lang="en-CA" dirty="0" smtClean="0"/>
              <a:t>() or </a:t>
            </a:r>
            <a:r>
              <a:rPr lang="en-CA" dirty="0" err="1" smtClean="0"/>
              <a:t>bindService</a:t>
            </a:r>
            <a:r>
              <a:rPr lang="en-CA" dirty="0" smtClean="0"/>
              <a:t>(). 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7416" y="117693"/>
            <a:ext cx="7250703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indicates how to behave if the service is killed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interface for clients that bind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indicates whether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onRebind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should be used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being created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onStartCommand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flags,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starting, due to a call to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mStartMode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client is binding to the service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mBinder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onUnbind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All clients have unbound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mAllowRebind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onRebind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intent)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client is binding to the service with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bindService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// after </a:t>
            </a:r>
            <a:r>
              <a:rPr kumimoji="0" lang="en-US" altLang="en-US" sz="12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onUnbind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has already been called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onDestroy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service is no longer used and is being destroyed</a:t>
            </a:r>
            <a:b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3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err="1" smtClean="0"/>
              <a:t>IntentService</a:t>
            </a:r>
            <a:r>
              <a:rPr lang="en-CA" dirty="0" smtClean="0"/>
              <a:t> class provides easy structure for running work on  single background thread</a:t>
            </a:r>
          </a:p>
          <a:p>
            <a:pPr lvl="1"/>
            <a:r>
              <a:rPr lang="en-CA" dirty="0" smtClean="0"/>
              <a:t>Allows for handling long-running operations without affecting UI</a:t>
            </a:r>
          </a:p>
          <a:p>
            <a:pPr lvl="1"/>
            <a:r>
              <a:rPr lang="en-CA" dirty="0" smtClean="0"/>
              <a:t>Isn’t affected by UI lifecycle, runs in circumstances that would shut down </a:t>
            </a:r>
            <a:r>
              <a:rPr lang="en-CA" dirty="0" err="1" smtClean="0"/>
              <a:t>AsyncTask</a:t>
            </a:r>
            <a:endParaRPr lang="en-CA" dirty="0" smtClean="0"/>
          </a:p>
          <a:p>
            <a:r>
              <a:rPr lang="fr-CA" dirty="0" err="1" smtClean="0"/>
              <a:t>IntentService</a:t>
            </a:r>
            <a:r>
              <a:rPr lang="fr-CA" dirty="0" smtClean="0"/>
              <a:t> has a few limitations</a:t>
            </a:r>
          </a:p>
          <a:p>
            <a:pPr lvl="1"/>
            <a:r>
              <a:rPr lang="fr-CA" dirty="0" smtClean="0"/>
              <a:t>Can</a:t>
            </a:r>
            <a:r>
              <a:rPr lang="en-CA" dirty="0" smtClean="0"/>
              <a:t>’t interact directly with UI, need to send its results to an Activity</a:t>
            </a:r>
          </a:p>
          <a:p>
            <a:pPr lvl="1"/>
            <a:r>
              <a:rPr lang="en-CA" dirty="0" smtClean="0"/>
              <a:t>Runs work requests sequentially (from queue)</a:t>
            </a:r>
          </a:p>
          <a:p>
            <a:pPr lvl="1"/>
            <a:r>
              <a:rPr lang="en-CA" dirty="0" smtClean="0"/>
              <a:t>Can’t be interrupted</a:t>
            </a:r>
          </a:p>
          <a:p>
            <a:r>
              <a:rPr lang="en-CA" dirty="0" smtClean="0"/>
              <a:t>However, in most cases </a:t>
            </a:r>
            <a:r>
              <a:rPr lang="en-CA" dirty="0" err="1" smtClean="0"/>
              <a:t>IntentService</a:t>
            </a:r>
            <a:r>
              <a:rPr lang="en-CA" dirty="0" smtClean="0"/>
              <a:t> is preferred way to perform simple background operations</a:t>
            </a:r>
          </a:p>
          <a:p>
            <a:r>
              <a:rPr lang="en-CA" dirty="0" smtClean="0"/>
              <a:t>We will now see how to:</a:t>
            </a:r>
          </a:p>
          <a:p>
            <a:pPr lvl="1"/>
            <a:r>
              <a:rPr lang="en-CA" dirty="0" smtClean="0"/>
              <a:t>Subclass </a:t>
            </a:r>
            <a:r>
              <a:rPr lang="en-CA" dirty="0" err="1" smtClean="0"/>
              <a:t>IntentService</a:t>
            </a:r>
            <a:endParaRPr lang="en-CA" dirty="0" smtClean="0"/>
          </a:p>
          <a:p>
            <a:pPr lvl="1"/>
            <a:r>
              <a:rPr lang="en-CA" dirty="0" smtClean="0"/>
              <a:t>Create callback </a:t>
            </a:r>
            <a:r>
              <a:rPr lang="en-CA" dirty="0" err="1" smtClean="0"/>
              <a:t>onHandleIntent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Define </a:t>
            </a:r>
            <a:r>
              <a:rPr lang="en-CA" dirty="0" err="1" smtClean="0"/>
              <a:t>IntentService</a:t>
            </a:r>
            <a:r>
              <a:rPr lang="en-CA" dirty="0" smtClean="0"/>
              <a:t> in manifest</a:t>
            </a:r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84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Handling incoming intents with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6527"/>
            <a:ext cx="4918364" cy="5446563"/>
          </a:xfrm>
        </p:spPr>
        <p:txBody>
          <a:bodyPr/>
          <a:lstStyle/>
          <a:p>
            <a:r>
              <a:rPr lang="en-CA" dirty="0" smtClean="0"/>
              <a:t>Define a class extending </a:t>
            </a:r>
            <a:r>
              <a:rPr lang="en-CA" dirty="0" err="1" smtClean="0"/>
              <a:t>IntentService</a:t>
            </a:r>
            <a:r>
              <a:rPr lang="en-CA" dirty="0" smtClean="0"/>
              <a:t>, within that class override </a:t>
            </a:r>
            <a:r>
              <a:rPr lang="en-CA" dirty="0" err="1" smtClean="0"/>
              <a:t>onHandleIntent</a:t>
            </a:r>
            <a:endParaRPr lang="en-CA" dirty="0" smtClean="0"/>
          </a:p>
          <a:p>
            <a:r>
              <a:rPr lang="en-CA" dirty="0" err="1" smtClean="0"/>
              <a:t>onStartCommand</a:t>
            </a:r>
            <a:r>
              <a:rPr lang="en-CA" dirty="0" smtClean="0"/>
              <a:t>() is automatically invoked by </a:t>
            </a:r>
            <a:r>
              <a:rPr lang="en-CA" dirty="0" err="1" smtClean="0"/>
              <a:t>IntentService</a:t>
            </a:r>
            <a:r>
              <a:rPr lang="en-CA" dirty="0" smtClean="0"/>
              <a:t> (try to avoid overriding this method)</a:t>
            </a:r>
          </a:p>
          <a:p>
            <a:r>
              <a:rPr lang="en-CA" dirty="0" smtClean="0"/>
              <a:t>Provide the &lt;service&gt; element in the manifest</a:t>
            </a:r>
          </a:p>
          <a:p>
            <a:r>
              <a:rPr lang="en-CA" dirty="0" smtClean="0"/>
              <a:t>Notice the lack of intent filter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82361" y="926528"/>
            <a:ext cx="710963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IntentService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onHandleIntent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(Intent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Gets data from the incoming Intent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workIntent.getDataString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work here, based on the contents of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dataString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82361" y="3279936"/>
            <a:ext cx="6070893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drawable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/icon"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Because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android:exported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set to "false",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the service is only available to this app.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--&gt;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:exported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="false"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Sending work requests to background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4736113" cy="5773138"/>
          </a:xfrm>
        </p:spPr>
        <p:txBody>
          <a:bodyPr/>
          <a:lstStyle/>
          <a:p>
            <a:r>
              <a:rPr lang="en-CA" dirty="0" smtClean="0"/>
              <a:t>We have now defined our </a:t>
            </a:r>
            <a:r>
              <a:rPr lang="en-CA" dirty="0" err="1" smtClean="0"/>
              <a:t>JobIntentService</a:t>
            </a:r>
            <a:r>
              <a:rPr lang="en-CA" dirty="0" smtClean="0"/>
              <a:t> class, now we want to use it to run an operation by sending it an intent. </a:t>
            </a:r>
          </a:p>
          <a:p>
            <a:r>
              <a:rPr lang="en-CA" dirty="0" smtClean="0"/>
              <a:t>Create an intent and enqueuer it to be executed by calling </a:t>
            </a:r>
            <a:r>
              <a:rPr lang="en-CA" dirty="0" err="1" smtClean="0"/>
              <a:t>enqueueWork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Can also add data to the intent through extras</a:t>
            </a:r>
          </a:p>
          <a:p>
            <a:r>
              <a:rPr lang="fr-CA" dirty="0" smtClean="0"/>
              <a:t>Can </a:t>
            </a:r>
            <a:r>
              <a:rPr lang="fr-CA" dirty="0" err="1" smtClean="0"/>
              <a:t>send</a:t>
            </a:r>
            <a:r>
              <a:rPr lang="fr-CA" dirty="0" smtClean="0"/>
              <a:t> </a:t>
            </a:r>
            <a:r>
              <a:rPr lang="fr-CA" dirty="0" err="1" smtClean="0"/>
              <a:t>work</a:t>
            </a:r>
            <a:r>
              <a:rPr lang="fr-CA" dirty="0" smtClean="0"/>
              <a:t> </a:t>
            </a:r>
            <a:r>
              <a:rPr lang="fr-CA" dirty="0" err="1" smtClean="0"/>
              <a:t>request</a:t>
            </a:r>
            <a:r>
              <a:rPr lang="en-CA" dirty="0" smtClean="0"/>
              <a:t> from anywhere in activity or fragment (including touch listener </a:t>
            </a:r>
            <a:r>
              <a:rPr lang="en-CA" dirty="0" err="1" smtClean="0"/>
              <a:t>callbacks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https://developer.android.com/training/run-background-service/send-request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57800" y="942877"/>
            <a:ext cx="6070893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Creates a new Intent to start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Passes a URI in the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Intent's "data" field.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Intent();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serviceIntent.putExtra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download_url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dataUrl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736113" y="3094267"/>
            <a:ext cx="745588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Starts the </a:t>
            </a:r>
            <a:r>
              <a:rPr kumimoji="0" lang="en-US" altLang="en-US" sz="15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JobIntentService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RSS_JOB_ID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RSSPullService.enqueueWork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n-US" alt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RSS_JOB_ID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serviceIntent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00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Reporting work status from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29"/>
            <a:ext cx="4364182" cy="5657561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The recommended way to send and receive work status is through a </a:t>
            </a:r>
            <a:r>
              <a:rPr lang="en-CA" dirty="0" err="1" smtClean="0"/>
              <a:t>LocalBroadcastManager</a:t>
            </a:r>
            <a:r>
              <a:rPr lang="en-CA" dirty="0" smtClean="0"/>
              <a:t>, which limits Intent broadcasts to your own app:</a:t>
            </a:r>
          </a:p>
          <a:p>
            <a:r>
              <a:rPr lang="en-CA" dirty="0" smtClean="0"/>
              <a:t>1) create an intent containing status in its extended data</a:t>
            </a:r>
          </a:p>
          <a:p>
            <a:r>
              <a:rPr lang="en-CA" dirty="0" smtClean="0"/>
              <a:t>2) send the intent by calling </a:t>
            </a:r>
            <a:r>
              <a:rPr lang="en-CA" dirty="0" err="1" smtClean="0"/>
              <a:t>LocalBroadcastManager.sendBroadcast</a:t>
            </a:r>
            <a:r>
              <a:rPr lang="en-CA" dirty="0" smtClean="0"/>
              <a:t>()</a:t>
            </a:r>
          </a:p>
          <a:p>
            <a:pPr lvl="1"/>
            <a:r>
              <a:rPr lang="en-CA" dirty="0" smtClean="0"/>
              <a:t>This the broadcast to any component in your app registered to receive it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https://developer.android.com/training/run-background-service/report-status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89250" y="1431060"/>
            <a:ext cx="7702750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final class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Constants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a custom Intent action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BROADCAST_ACTION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com.example.android.threadsample.BROADCAST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Defines the key for the status "extra" in an Intent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EXTENDED_DATA_STATUS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com.example.android.threadsample.STATUS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RSSPullService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JobIntentService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Creates a new Intent containing a Uri object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 BROADCAST_ACTION is a custom Intent action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localIntent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Constants.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BROADCAST_ACTION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Puts the status into the Intent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putExtra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Constants.</a:t>
            </a:r>
            <a:r>
              <a:rPr kumimoji="0" lang="en-US" altLang="en-US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EXTENDED_DATA_STATUS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status);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Broadcasts the Intent to receivers in this app.</a:t>
            </a:r>
            <a:b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LocalBroadcastManager.getInstance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sendBroadcast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localIntent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582400" cy="715530"/>
          </a:xfrm>
        </p:spPr>
        <p:txBody>
          <a:bodyPr/>
          <a:lstStyle/>
          <a:p>
            <a:r>
              <a:rPr lang="en-CA" dirty="0" smtClean="0"/>
              <a:t>Receiving status broadcasts from </a:t>
            </a:r>
            <a:r>
              <a:rPr lang="en-CA" dirty="0" err="1" smtClean="0"/>
              <a:t>IntentService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1709015"/>
          </a:xfrm>
        </p:spPr>
        <p:txBody>
          <a:bodyPr/>
          <a:lstStyle/>
          <a:p>
            <a:r>
              <a:rPr lang="en-CA" dirty="0" smtClean="0"/>
              <a:t>Use subclass of </a:t>
            </a:r>
            <a:r>
              <a:rPr lang="en-CA" dirty="0" err="1" smtClean="0"/>
              <a:t>BroadcastReceiver</a:t>
            </a:r>
            <a:r>
              <a:rPr lang="en-CA" dirty="0" smtClean="0"/>
              <a:t> to receive broadcast intent objects</a:t>
            </a:r>
          </a:p>
          <a:p>
            <a:r>
              <a:rPr lang="en-CA" dirty="0" smtClean="0"/>
              <a:t>In subclass, implement </a:t>
            </a:r>
            <a:r>
              <a:rPr lang="en-CA" dirty="0" err="1" smtClean="0"/>
              <a:t>BroadcastReceiver.onReceive</a:t>
            </a:r>
            <a:r>
              <a:rPr lang="en-CA" dirty="0" smtClean="0"/>
              <a:t>() callback, which is invoked</a:t>
            </a:r>
            <a:r>
              <a:rPr lang="en-CA" dirty="0"/>
              <a:t> </a:t>
            </a:r>
            <a:r>
              <a:rPr lang="en-CA" dirty="0" smtClean="0"/>
              <a:t>by </a:t>
            </a:r>
            <a:r>
              <a:rPr lang="en-CA" dirty="0" err="1" smtClean="0"/>
              <a:t>LocalBroadcastManager</a:t>
            </a:r>
            <a:r>
              <a:rPr lang="en-CA" dirty="0" smtClean="0"/>
              <a:t> when it receives an intent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4691" y="2593822"/>
            <a:ext cx="11489043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Broadcast receiver for receiving status updates from the IntentService.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Called when the BroadcastReceiver gets an Intent it's registered to receive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onReceive(Context context, Intent intent)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* Handle Intents here.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*/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en-CA" dirty="0"/>
              <a:t>Receiving status broadcasts from </a:t>
            </a:r>
            <a:r>
              <a:rPr lang="en-CA" dirty="0" err="1"/>
              <a:t>IntentService</a:t>
            </a:r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1587294"/>
          </a:xfrm>
        </p:spPr>
        <p:txBody>
          <a:bodyPr/>
          <a:lstStyle/>
          <a:p>
            <a:r>
              <a:rPr lang="en-CA" dirty="0" smtClean="0"/>
              <a:t>Once </a:t>
            </a:r>
            <a:r>
              <a:rPr lang="en-CA" dirty="0" err="1" smtClean="0"/>
              <a:t>BroadcastReceiver</a:t>
            </a:r>
            <a:r>
              <a:rPr lang="en-CA" dirty="0" smtClean="0"/>
              <a:t> is defined, define filters for it that match specific actions, categories and data</a:t>
            </a:r>
          </a:p>
          <a:p>
            <a:r>
              <a:rPr lang="en-CA" dirty="0" smtClean="0"/>
              <a:t>To do this, create an </a:t>
            </a:r>
            <a:r>
              <a:rPr lang="en-CA" dirty="0" err="1" smtClean="0"/>
              <a:t>IntentFilter</a:t>
            </a:r>
            <a:r>
              <a:rPr lang="en-CA" dirty="0" smtClean="0"/>
              <a:t>: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15216" y="2302824"/>
            <a:ext cx="8318303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Class that displays photos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DisplayActivity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FragmentActivity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onCreate(Bundle stateBundle) {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.onCreate(stateBundle);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filter's action is BROADCAST_ACTION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IntentFilter statusIntentFilter =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IntentFilter(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Constants.BROADCAST_ACTION);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Adds a data filter for the HTTP scheme</a:t>
            </a:r>
            <a:b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statusIntentFilter.addDataScheme(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en-CA" dirty="0"/>
              <a:t>Receiving status broadcasts from </a:t>
            </a:r>
            <a:r>
              <a:rPr lang="en-CA" dirty="0" err="1"/>
              <a:t>IntentService</a:t>
            </a:r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To register the </a:t>
            </a:r>
            <a:r>
              <a:rPr lang="en-CA" dirty="0" err="1" smtClean="0"/>
              <a:t>BroadcastReceiver</a:t>
            </a:r>
            <a:r>
              <a:rPr lang="en-CA" dirty="0" smtClean="0"/>
              <a:t> and </a:t>
            </a:r>
            <a:r>
              <a:rPr lang="en-CA" dirty="0" err="1" smtClean="0"/>
              <a:t>IntentFilter</a:t>
            </a:r>
            <a:r>
              <a:rPr lang="en-CA" dirty="0" smtClean="0"/>
              <a:t> with the system, get an instance of </a:t>
            </a:r>
            <a:r>
              <a:rPr lang="en-CA" dirty="0" err="1" smtClean="0"/>
              <a:t>LocalBroadcastManager</a:t>
            </a:r>
            <a:r>
              <a:rPr lang="en-CA" dirty="0" smtClean="0"/>
              <a:t> and call </a:t>
            </a:r>
            <a:r>
              <a:rPr lang="en-CA" dirty="0" err="1" smtClean="0"/>
              <a:t>registerReceiver</a:t>
            </a:r>
            <a:r>
              <a:rPr lang="en-CA" dirty="0" smtClean="0"/>
              <a:t>() method</a:t>
            </a:r>
          </a:p>
          <a:p>
            <a:r>
              <a:rPr lang="en-CA" dirty="0" smtClean="0"/>
              <a:t>Registering the </a:t>
            </a:r>
            <a:r>
              <a:rPr lang="en-CA" dirty="0" err="1" smtClean="0"/>
              <a:t>BroadcastReceiver</a:t>
            </a:r>
            <a:r>
              <a:rPr lang="en-CA" dirty="0" smtClean="0"/>
              <a:t> and its </a:t>
            </a:r>
            <a:r>
              <a:rPr lang="en-CA" dirty="0" err="1" smtClean="0"/>
              <a:t>IntentFilter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Sending a broadcast intent doesn’t start or resume an activity.</a:t>
            </a:r>
          </a:p>
          <a:p>
            <a:r>
              <a:rPr lang="en-CA" dirty="0" err="1" smtClean="0"/>
              <a:t>BroadcastReceiver</a:t>
            </a:r>
            <a:r>
              <a:rPr lang="en-CA" dirty="0" smtClean="0"/>
              <a:t> for an Activity receives and processes intents even when your activity is in the background, and doesn’t force your app to the foreground</a:t>
            </a:r>
          </a:p>
          <a:p>
            <a:r>
              <a:rPr lang="en-CA" dirty="0" smtClean="0"/>
              <a:t>Use a notification to notify the user about events happening in the background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hlinkClick r:id="rId2"/>
              </a:rPr>
              <a:t>https://developer.android.com/training/run-background-service/create-service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9786" y="2064324"/>
            <a:ext cx="957185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Instantiates a new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Registers the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its intent filters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LocalBroadcastManager.getInstance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registerReceiver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downloadStateReceiver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statusIntentFilter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0948"/>
          </a:xfrm>
        </p:spPr>
        <p:txBody>
          <a:bodyPr/>
          <a:lstStyle/>
          <a:p>
            <a:r>
              <a:rPr lang="en-CA" dirty="0" smtClean="0"/>
              <a:t>Background optimizations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948"/>
            <a:ext cx="12192000" cy="5643707"/>
          </a:xfrm>
        </p:spPr>
        <p:txBody>
          <a:bodyPr/>
          <a:lstStyle/>
          <a:p>
            <a:r>
              <a:rPr lang="en-CA" dirty="0" smtClean="0"/>
              <a:t>Background processes can be memory and batter intensive</a:t>
            </a:r>
          </a:p>
          <a:p>
            <a:r>
              <a:rPr lang="en-CA" dirty="0" smtClean="0"/>
              <a:t>Example: implicit broadcast starts multiple background processes registered to listen for it, impacting performance and user experience</a:t>
            </a:r>
          </a:p>
          <a:p>
            <a:r>
              <a:rPr lang="en-CA" dirty="0" smtClean="0"/>
              <a:t>To alleviate this, Android 7.0 applies the following restrictions:</a:t>
            </a:r>
          </a:p>
          <a:p>
            <a:pPr lvl="1"/>
            <a:r>
              <a:rPr lang="en-CA" dirty="0" smtClean="0"/>
              <a:t>Apps targeting 7.0 and higher must register their broadcast receiver using </a:t>
            </a:r>
            <a:r>
              <a:rPr lang="en-CA" dirty="0" err="1" smtClean="0"/>
              <a:t>Context.registerReceiver</a:t>
            </a:r>
            <a:r>
              <a:rPr lang="en-CA" dirty="0" smtClean="0"/>
              <a:t>(), declaring CONNECTIVITY_ACTION in manifest is not enough</a:t>
            </a:r>
          </a:p>
          <a:p>
            <a:pPr lvl="1"/>
            <a:r>
              <a:rPr lang="en-CA" dirty="0" smtClean="0"/>
              <a:t>Apps cannot send or receive ACTION_NEW_PICTURE or ACTION_NEW_VIDEO broadcasts</a:t>
            </a:r>
          </a:p>
          <a:p>
            <a:r>
              <a:rPr lang="en-CA" dirty="0" smtClean="0"/>
              <a:t>Instead, use </a:t>
            </a:r>
            <a:r>
              <a:rPr lang="en-CA" dirty="0" err="1" smtClean="0"/>
              <a:t>JobScheduler</a:t>
            </a:r>
            <a:r>
              <a:rPr lang="en-CA" dirty="0" smtClean="0"/>
              <a:t> and </a:t>
            </a:r>
            <a:r>
              <a:rPr lang="en-CA" dirty="0" err="1" smtClean="0"/>
              <a:t>WorkManager</a:t>
            </a:r>
            <a:r>
              <a:rPr lang="en-CA" dirty="0" smtClean="0"/>
              <a:t> to schedule network operations when specified conditions such as connection to unmetered network are met</a:t>
            </a:r>
          </a:p>
          <a:p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8035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https://developer.android.com/topic/performance/background-optimization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2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0948"/>
          </a:xfrm>
        </p:spPr>
        <p:txBody>
          <a:bodyPr/>
          <a:lstStyle/>
          <a:p>
            <a:r>
              <a:rPr lang="en-CA" dirty="0" smtClean="0"/>
              <a:t>Background optimizations (user-initiated restrictions)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0948"/>
            <a:ext cx="12192000" cy="5643707"/>
          </a:xfrm>
        </p:spPr>
        <p:txBody>
          <a:bodyPr/>
          <a:lstStyle/>
          <a:p>
            <a:r>
              <a:rPr lang="en-CA" dirty="0" smtClean="0"/>
              <a:t>Beginning in Android 8, if app exhibits bad behaviors described in Android vitals, system prompts the user to restrict that app’s access to system resources</a:t>
            </a:r>
          </a:p>
          <a:p>
            <a:r>
              <a:rPr lang="en-CA" dirty="0" smtClean="0"/>
              <a:t>Behaviors that can trigger this notice include:</a:t>
            </a:r>
          </a:p>
          <a:p>
            <a:pPr lvl="1"/>
            <a:r>
              <a:rPr lang="en-CA" dirty="0" smtClean="0"/>
              <a:t>Excessive wake locks – 1 partial wake lock held for an hour when screen is off</a:t>
            </a:r>
          </a:p>
          <a:p>
            <a:pPr lvl="1"/>
            <a:r>
              <a:rPr lang="en-CA" dirty="0" smtClean="0"/>
              <a:t>Excessive background services </a:t>
            </a:r>
          </a:p>
          <a:p>
            <a:r>
              <a:rPr lang="en-CA" dirty="0" smtClean="0"/>
              <a:t>Precise restrictions imposed are determined by device manufacturer</a:t>
            </a:r>
          </a:p>
          <a:p>
            <a:r>
              <a:rPr lang="en-CA" dirty="0" smtClean="0"/>
              <a:t>Example: on AOSP builds, unless it is in foreground, restricted apps cannot:</a:t>
            </a:r>
          </a:p>
          <a:p>
            <a:pPr lvl="1"/>
            <a:r>
              <a:rPr lang="en-CA" dirty="0" smtClean="0"/>
              <a:t>Run jobs</a:t>
            </a:r>
          </a:p>
          <a:p>
            <a:pPr lvl="1"/>
            <a:r>
              <a:rPr lang="en-CA" dirty="0" smtClean="0"/>
              <a:t>Trigger alarms</a:t>
            </a:r>
          </a:p>
          <a:p>
            <a:pPr lvl="1"/>
            <a:r>
              <a:rPr lang="en-CA" dirty="0" smtClean="0"/>
              <a:t>Use the network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8035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https://developer.android.com/topic/performance/background-optimization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62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Service is an app component that performs long running operations in background and does not provide a UI</a:t>
            </a:r>
          </a:p>
          <a:p>
            <a:r>
              <a:rPr lang="en-CA" dirty="0" smtClean="0"/>
              <a:t>Services continue to run in the background even if user switches to another app</a:t>
            </a:r>
          </a:p>
          <a:p>
            <a:r>
              <a:rPr lang="en-CA" dirty="0" smtClean="0"/>
              <a:t>Example: services can handle network transactions, play music, perform file I/O, and interact with a content provider, all from background</a:t>
            </a:r>
          </a:p>
          <a:p>
            <a:r>
              <a:rPr lang="en-CA" dirty="0" smtClean="0"/>
              <a:t>There are three different types of service:</a:t>
            </a:r>
          </a:p>
          <a:p>
            <a:r>
              <a:rPr lang="en-CA" dirty="0" smtClean="0"/>
              <a:t>1) </a:t>
            </a:r>
            <a:r>
              <a:rPr lang="en-CA" b="1" dirty="0" smtClean="0"/>
              <a:t>Foreground Service </a:t>
            </a:r>
            <a:r>
              <a:rPr lang="en-CA" dirty="0" smtClean="0"/>
              <a:t>– performs operation noticeable to user (music player), must display a notification, continues running when user exits app</a:t>
            </a:r>
          </a:p>
          <a:p>
            <a:r>
              <a:rPr lang="en-CA" dirty="0" smtClean="0"/>
              <a:t>2) </a:t>
            </a:r>
            <a:r>
              <a:rPr lang="en-CA" b="1" dirty="0" smtClean="0"/>
              <a:t>Background Service </a:t>
            </a:r>
            <a:r>
              <a:rPr lang="en-CA" dirty="0" smtClean="0"/>
              <a:t>– performs operations not directly noticeable by user (file compression, downloads, etc.)</a:t>
            </a:r>
          </a:p>
          <a:p>
            <a:pPr lvl="1"/>
            <a:r>
              <a:rPr lang="en-CA" dirty="0" smtClean="0"/>
              <a:t>Restricted in Android 26, check </a:t>
            </a:r>
            <a:r>
              <a:rPr lang="en-CA" u="sng" dirty="0" smtClean="0"/>
              <a:t>scheduled job </a:t>
            </a:r>
            <a:r>
              <a:rPr lang="en-CA" dirty="0" smtClean="0"/>
              <a:t>for alternate use cases</a:t>
            </a:r>
          </a:p>
          <a:p>
            <a:r>
              <a:rPr lang="en-CA" dirty="0" smtClean="0"/>
              <a:t>3) </a:t>
            </a:r>
            <a:r>
              <a:rPr lang="en-CA" b="1" dirty="0" smtClean="0"/>
              <a:t>Bound Service </a:t>
            </a:r>
            <a:r>
              <a:rPr lang="en-CA" dirty="0" smtClean="0"/>
              <a:t>– offers client-server interface for other app components, runs only as long as it is bound to by another component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12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032376"/>
          </a:xfrm>
        </p:spPr>
        <p:txBody>
          <a:bodyPr>
            <a:normAutofit/>
          </a:bodyPr>
          <a:lstStyle/>
          <a:p>
            <a:r>
              <a:rPr lang="en-CA" dirty="0" smtClean="0"/>
              <a:t>Services: background, foreground, bound</a:t>
            </a:r>
          </a:p>
          <a:p>
            <a:r>
              <a:rPr lang="en-CA" dirty="0" smtClean="0"/>
              <a:t>Use for long-running operations </a:t>
            </a:r>
            <a:endParaRPr lang="en-CA" dirty="0" smtClean="0"/>
          </a:p>
          <a:p>
            <a:r>
              <a:rPr lang="en-CA" dirty="0" smtClean="0"/>
              <a:t>Can run even when Activity is destroyed</a:t>
            </a:r>
          </a:p>
          <a:p>
            <a:r>
              <a:rPr lang="en-CA" dirty="0" smtClean="0"/>
              <a:t>Foreground services harder to kill (media player)</a:t>
            </a:r>
            <a:endParaRPr lang="en-CA" dirty="0"/>
          </a:p>
          <a:p>
            <a:r>
              <a:rPr lang="en-CA" dirty="0" smtClean="0"/>
              <a:t>Next time: </a:t>
            </a:r>
            <a:r>
              <a:rPr lang="en-CA" b="1" dirty="0" smtClean="0"/>
              <a:t>B</a:t>
            </a:r>
            <a:r>
              <a:rPr lang="en-CA" b="1" dirty="0" smtClean="0"/>
              <a:t>roadcasts</a:t>
            </a:r>
          </a:p>
          <a:p>
            <a:r>
              <a:rPr lang="en-CA" b="1" dirty="0" smtClean="0"/>
              <a:t>Assignment 2:</a:t>
            </a:r>
          </a:p>
          <a:p>
            <a:pPr lvl="1"/>
            <a:r>
              <a:rPr lang="en-CA" dirty="0" smtClean="0"/>
              <a:t>Music player</a:t>
            </a:r>
          </a:p>
          <a:p>
            <a:pPr lvl="1"/>
            <a:r>
              <a:rPr lang="en-CA" dirty="0" smtClean="0"/>
              <a:t>Services</a:t>
            </a:r>
          </a:p>
          <a:p>
            <a:pPr lvl="1"/>
            <a:r>
              <a:rPr lang="en-CA" dirty="0" smtClean="0"/>
              <a:t>Broadcasts</a:t>
            </a:r>
          </a:p>
          <a:p>
            <a:pPr lvl="1"/>
            <a:r>
              <a:rPr lang="en-CA" dirty="0" smtClean="0"/>
              <a:t>Multimedia</a:t>
            </a:r>
          </a:p>
          <a:p>
            <a:pPr lvl="1"/>
            <a:r>
              <a:rPr lang="en-CA" dirty="0" err="1" smtClean="0"/>
              <a:t>RecyclerView</a:t>
            </a:r>
            <a:endParaRPr lang="en-CA" dirty="0"/>
          </a:p>
          <a:p>
            <a:pPr lvl="1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3448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Assignment 2 (coming soon)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54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Choosing between a service and a thread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By default a </a:t>
            </a:r>
            <a:r>
              <a:rPr lang="en-CA" dirty="0" smtClean="0"/>
              <a:t>service </a:t>
            </a:r>
            <a:r>
              <a:rPr lang="en-CA" dirty="0" smtClean="0"/>
              <a:t>runs in the main thread of its hosting process</a:t>
            </a:r>
          </a:p>
          <a:p>
            <a:r>
              <a:rPr lang="en-CA" dirty="0" smtClean="0"/>
              <a:t>If your service performs CPU-intensive or blocking operations (MP3, networking) you should create a new thread within the service for that</a:t>
            </a:r>
          </a:p>
          <a:p>
            <a:pPr lvl="1"/>
            <a:r>
              <a:rPr lang="en-CA" dirty="0" smtClean="0"/>
              <a:t>This reduces risk of ANR (application not responding) error, and better UI flow</a:t>
            </a:r>
          </a:p>
          <a:p>
            <a:r>
              <a:rPr lang="en-CA" dirty="0" smtClean="0"/>
              <a:t>Only create a service if it’s what you need (a component that runs in background)</a:t>
            </a:r>
          </a:p>
          <a:p>
            <a:r>
              <a:rPr lang="en-CA" dirty="0" smtClean="0"/>
              <a:t>To perform work in your app while the user is interacting with your app, use a thread, not a service.</a:t>
            </a:r>
          </a:p>
          <a:p>
            <a:r>
              <a:rPr lang="en-CA" dirty="0" smtClean="0"/>
              <a:t>Example: to play music only when user is in your app, create a new thread in </a:t>
            </a:r>
            <a:r>
              <a:rPr lang="en-CA" dirty="0" err="1" smtClean="0"/>
              <a:t>onCreate</a:t>
            </a:r>
            <a:r>
              <a:rPr lang="en-CA" dirty="0" smtClean="0"/>
              <a:t>(), (can also use </a:t>
            </a:r>
            <a:r>
              <a:rPr lang="en-CA" dirty="0" err="1" smtClean="0"/>
              <a:t>AsyncTask</a:t>
            </a:r>
            <a:r>
              <a:rPr lang="en-CA" dirty="0" smtClean="0"/>
              <a:t>/</a:t>
            </a:r>
            <a:r>
              <a:rPr lang="en-CA" dirty="0" err="1" smtClean="0"/>
              <a:t>HandlerThread</a:t>
            </a:r>
            <a:r>
              <a:rPr lang="en-CA" dirty="0" smtClean="0"/>
              <a:t>, more on that later)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11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Services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Subclass the Service class or use an existing subclass</a:t>
            </a:r>
          </a:p>
          <a:p>
            <a:r>
              <a:rPr lang="en-CA" dirty="0" smtClean="0"/>
              <a:t>Override lifecycle and component binding </a:t>
            </a:r>
            <a:r>
              <a:rPr lang="en-CA" dirty="0" err="1" smtClean="0"/>
              <a:t>callbacks</a:t>
            </a:r>
            <a:r>
              <a:rPr lang="en-CA" dirty="0" smtClean="0"/>
              <a:t> within your subclass:</a:t>
            </a:r>
          </a:p>
          <a:p>
            <a:r>
              <a:rPr lang="en-CA" dirty="0" err="1" smtClean="0"/>
              <a:t>onStartCommand</a:t>
            </a:r>
            <a:r>
              <a:rPr lang="en-CA" dirty="0" smtClean="0"/>
              <a:t>() – invoked when another component requests to start service. </a:t>
            </a:r>
          </a:p>
          <a:p>
            <a:pPr lvl="1"/>
            <a:r>
              <a:rPr lang="en-CA" dirty="0" smtClean="0"/>
              <a:t>Service is started and can run indefinitely in background</a:t>
            </a:r>
          </a:p>
          <a:p>
            <a:pPr lvl="1"/>
            <a:r>
              <a:rPr lang="en-CA" dirty="0" smtClean="0"/>
              <a:t>If implemented, you must stop the service when work is done through </a:t>
            </a:r>
            <a:r>
              <a:rPr lang="en-CA" dirty="0" err="1" smtClean="0"/>
              <a:t>stopSelf</a:t>
            </a:r>
            <a:r>
              <a:rPr lang="en-CA" dirty="0" smtClean="0"/>
              <a:t>/</a:t>
            </a:r>
            <a:r>
              <a:rPr lang="en-CA" dirty="0" err="1" smtClean="0"/>
              <a:t>stopService</a:t>
            </a:r>
            <a:endParaRPr lang="en-CA" dirty="0" smtClean="0"/>
          </a:p>
          <a:p>
            <a:pPr lvl="1"/>
            <a:r>
              <a:rPr lang="en-CA" dirty="0" smtClean="0"/>
              <a:t>Not needed if you only want to provide binding </a:t>
            </a:r>
          </a:p>
          <a:p>
            <a:r>
              <a:rPr lang="en-CA" dirty="0" err="1" smtClean="0"/>
              <a:t>onBind</a:t>
            </a:r>
            <a:r>
              <a:rPr lang="en-CA" dirty="0" smtClean="0"/>
              <a:t>() – invoked when another component wants to bind to the service</a:t>
            </a:r>
          </a:p>
          <a:p>
            <a:pPr lvl="1"/>
            <a:r>
              <a:rPr lang="en-CA" dirty="0" smtClean="0"/>
              <a:t>Example: another component wants to perform an RPC (remote procedure call)</a:t>
            </a:r>
          </a:p>
          <a:p>
            <a:pPr lvl="1"/>
            <a:r>
              <a:rPr lang="en-CA" dirty="0" smtClean="0"/>
              <a:t>In your implementation of </a:t>
            </a:r>
            <a:r>
              <a:rPr lang="en-CA" dirty="0" err="1" smtClean="0"/>
              <a:t>onBind</a:t>
            </a:r>
            <a:r>
              <a:rPr lang="en-CA" dirty="0" smtClean="0"/>
              <a:t>(), provide an interface clients can use to communicate with the service by returning an </a:t>
            </a:r>
            <a:r>
              <a:rPr lang="en-CA" dirty="0" err="1" smtClean="0"/>
              <a:t>IBinder</a:t>
            </a:r>
            <a:endParaRPr lang="en-CA" dirty="0" smtClean="0"/>
          </a:p>
          <a:p>
            <a:pPr lvl="1"/>
            <a:r>
              <a:rPr lang="en-CA" dirty="0" smtClean="0"/>
              <a:t>Must always be implemented, but can return null if you don’t want to allow binding</a:t>
            </a:r>
          </a:p>
          <a:p>
            <a:r>
              <a:rPr lang="en-CA" dirty="0" err="1" smtClean="0"/>
              <a:t>onCreate</a:t>
            </a:r>
            <a:r>
              <a:rPr lang="en-CA" dirty="0" smtClean="0"/>
              <a:t>() – one-time setup process, called before </a:t>
            </a:r>
            <a:r>
              <a:rPr lang="en-CA" dirty="0" err="1" smtClean="0"/>
              <a:t>onStartCommand</a:t>
            </a:r>
            <a:r>
              <a:rPr lang="en-CA" dirty="0" smtClean="0"/>
              <a:t>/</a:t>
            </a:r>
            <a:r>
              <a:rPr lang="en-CA" dirty="0" err="1" smtClean="0"/>
              <a:t>onBind</a:t>
            </a:r>
            <a:endParaRPr lang="en-CA" dirty="0" smtClean="0"/>
          </a:p>
          <a:p>
            <a:r>
              <a:rPr lang="en-CA" dirty="0" err="1" smtClean="0"/>
              <a:t>onDestroy</a:t>
            </a:r>
            <a:r>
              <a:rPr lang="en-CA" dirty="0" smtClean="0"/>
              <a:t>() – invoked when service no longer needed</a:t>
            </a:r>
          </a:p>
          <a:p>
            <a:pPr lvl="1"/>
            <a:r>
              <a:rPr lang="en-CA" dirty="0" smtClean="0"/>
              <a:t>Clean up resources such as threads, listeners, or receivers. Last call service receives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16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Service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If another component starts service by calling </a:t>
            </a:r>
            <a:r>
              <a:rPr lang="en-CA" dirty="0" err="1" smtClean="0"/>
              <a:t>startService</a:t>
            </a:r>
            <a:r>
              <a:rPr lang="en-CA" dirty="0" smtClean="0"/>
              <a:t>() (which results in call to </a:t>
            </a:r>
            <a:r>
              <a:rPr lang="en-CA" dirty="0" err="1" smtClean="0"/>
              <a:t>onStartCommand</a:t>
            </a:r>
            <a:r>
              <a:rPr lang="en-CA" dirty="0" smtClean="0"/>
              <a:t>(), service will run until </a:t>
            </a:r>
            <a:r>
              <a:rPr lang="en-CA" dirty="0" err="1" smtClean="0"/>
              <a:t>stopSelf</a:t>
            </a:r>
            <a:r>
              <a:rPr lang="en-CA" dirty="0" smtClean="0"/>
              <a:t>() or </a:t>
            </a:r>
            <a:r>
              <a:rPr lang="en-CA" dirty="0" err="1" smtClean="0"/>
              <a:t>stopService</a:t>
            </a:r>
            <a:r>
              <a:rPr lang="en-CA" dirty="0" smtClean="0"/>
              <a:t>() called</a:t>
            </a:r>
          </a:p>
          <a:p>
            <a:pPr lvl="1"/>
            <a:r>
              <a:rPr lang="en-CA" dirty="0" smtClean="0"/>
              <a:t>Services started with a call to </a:t>
            </a:r>
            <a:r>
              <a:rPr lang="en-CA" dirty="0" err="1" smtClean="0"/>
              <a:t>startService</a:t>
            </a:r>
            <a:r>
              <a:rPr lang="en-CA" dirty="0" smtClean="0"/>
              <a:t>() are called </a:t>
            </a:r>
            <a:r>
              <a:rPr lang="en-CA" b="1" dirty="0" smtClean="0"/>
              <a:t>started services</a:t>
            </a:r>
            <a:endParaRPr lang="en-CA" dirty="0" smtClean="0"/>
          </a:p>
          <a:p>
            <a:r>
              <a:rPr lang="en-CA" dirty="0" smtClean="0"/>
              <a:t>If service is created through another component calling </a:t>
            </a:r>
            <a:r>
              <a:rPr lang="en-CA" dirty="0" err="1" smtClean="0"/>
              <a:t>bindService</a:t>
            </a:r>
            <a:r>
              <a:rPr lang="en-CA" dirty="0" smtClean="0"/>
              <a:t>(), and </a:t>
            </a:r>
            <a:r>
              <a:rPr lang="en-CA" dirty="0" err="1" smtClean="0"/>
              <a:t>onStartCommand</a:t>
            </a:r>
            <a:r>
              <a:rPr lang="en-CA" dirty="0" smtClean="0"/>
              <a:t>() </a:t>
            </a:r>
            <a:r>
              <a:rPr lang="en-CA" i="1" dirty="0" smtClean="0"/>
              <a:t>not </a:t>
            </a:r>
            <a:r>
              <a:rPr lang="en-CA" dirty="0" smtClean="0"/>
              <a:t>called, it is destroyed by system after component unbinds</a:t>
            </a:r>
          </a:p>
          <a:p>
            <a:r>
              <a:rPr lang="en-CA" dirty="0" smtClean="0"/>
              <a:t>Android operating system stops a service only when it needs to recover resources for an activity with user focus</a:t>
            </a:r>
          </a:p>
          <a:p>
            <a:r>
              <a:rPr lang="en-CA" dirty="0" smtClean="0"/>
              <a:t>If service is bound to activity with focus, less likely to be killed</a:t>
            </a:r>
          </a:p>
          <a:p>
            <a:r>
              <a:rPr lang="en-CA" dirty="0" smtClean="0"/>
              <a:t>If service is declared to run in foreground, rarely killed</a:t>
            </a:r>
          </a:p>
          <a:p>
            <a:r>
              <a:rPr lang="en-CA" dirty="0" smtClean="0"/>
              <a:t>If service is a started service, and long-running, it loses position in list of background tasks over time, and becomes susceptible to being killed</a:t>
            </a:r>
          </a:p>
          <a:p>
            <a:pPr lvl="1"/>
            <a:r>
              <a:rPr lang="en-CA" dirty="0" smtClean="0"/>
              <a:t>Must design this type of service to gracefully handle being killed by system</a:t>
            </a:r>
          </a:p>
          <a:p>
            <a:r>
              <a:rPr lang="en-CA" dirty="0" smtClean="0"/>
              <a:t>If system kills your service, it restarts as soon as resources become available</a:t>
            </a:r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Declaring a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You must declare all services in your application’s manifest</a:t>
            </a:r>
          </a:p>
          <a:p>
            <a:r>
              <a:rPr lang="en-CA" dirty="0" smtClean="0"/>
              <a:t>To declare service, add a &lt;service&gt; element as child of &lt;application&gt; in manifest</a:t>
            </a:r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Add other attributes </a:t>
            </a:r>
            <a:r>
              <a:rPr lang="en-CA" dirty="0" smtClean="0"/>
              <a:t>within </a:t>
            </a:r>
            <a:r>
              <a:rPr lang="en-CA" dirty="0" smtClean="0"/>
              <a:t>service element (permissions, process in which to run)</a:t>
            </a:r>
          </a:p>
          <a:p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lvl="1"/>
            <a:r>
              <a:rPr lang="en-CA" dirty="0" smtClean="0"/>
              <a:t>Class name of the service (java/</a:t>
            </a:r>
            <a:r>
              <a:rPr lang="en-CA" dirty="0" err="1" smtClean="0"/>
              <a:t>kotlin</a:t>
            </a:r>
            <a:r>
              <a:rPr lang="en-CA" dirty="0" smtClean="0"/>
              <a:t>), do not change after publishing app!</a:t>
            </a:r>
          </a:p>
          <a:p>
            <a:r>
              <a:rPr lang="en-CA" dirty="0" smtClean="0"/>
              <a:t>Always use explicit intents to start service (don’t add intent filters) otherwise other apps may be able to start your service</a:t>
            </a:r>
          </a:p>
          <a:p>
            <a:r>
              <a:rPr lang="en-CA" dirty="0" err="1" smtClean="0"/>
              <a:t>android:description</a:t>
            </a:r>
            <a:r>
              <a:rPr lang="en-CA" dirty="0" smtClean="0"/>
              <a:t> element (not shown) allows users to see what your service does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6844" y="1585177"/>
            <a:ext cx="787908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ExampleService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Creating a started 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A started service is a service started by another component through </a:t>
            </a:r>
            <a:r>
              <a:rPr lang="en-CA" dirty="0" err="1" smtClean="0"/>
              <a:t>startService</a:t>
            </a:r>
            <a:r>
              <a:rPr lang="en-CA" dirty="0" smtClean="0"/>
              <a:t>(), which results in a call to service’s </a:t>
            </a:r>
            <a:r>
              <a:rPr lang="en-CA" dirty="0" err="1" smtClean="0"/>
              <a:t>onStartCommand</a:t>
            </a:r>
            <a:r>
              <a:rPr lang="en-CA" dirty="0" smtClean="0"/>
              <a:t>() method</a:t>
            </a:r>
          </a:p>
          <a:p>
            <a:r>
              <a:rPr lang="en-CA" dirty="0" smtClean="0"/>
              <a:t>Lifecycle of started service independent from component that started it</a:t>
            </a:r>
          </a:p>
          <a:p>
            <a:pPr lvl="1"/>
            <a:r>
              <a:rPr lang="en-CA" dirty="0" smtClean="0"/>
              <a:t>Can run indefinitely in background and should stop itself when work complete (</a:t>
            </a:r>
            <a:r>
              <a:rPr lang="en-CA" dirty="0" err="1" smtClean="0"/>
              <a:t>stopSelf</a:t>
            </a:r>
            <a:r>
              <a:rPr lang="en-CA" dirty="0" smtClean="0"/>
              <a:t>())</a:t>
            </a:r>
          </a:p>
          <a:p>
            <a:r>
              <a:rPr lang="en-CA" dirty="0" err="1" smtClean="0"/>
              <a:t>startService</a:t>
            </a:r>
            <a:r>
              <a:rPr lang="en-CA" dirty="0" smtClean="0"/>
              <a:t>() is passed an Intent that specifies the service, and any required data</a:t>
            </a:r>
          </a:p>
          <a:p>
            <a:r>
              <a:rPr lang="en-CA" dirty="0" smtClean="0"/>
              <a:t>Service receives the Intent in </a:t>
            </a:r>
            <a:r>
              <a:rPr lang="en-CA" dirty="0" err="1" smtClean="0"/>
              <a:t>onStartCommand</a:t>
            </a:r>
            <a:r>
              <a:rPr lang="en-CA" dirty="0" smtClean="0"/>
              <a:t>()</a:t>
            </a:r>
          </a:p>
          <a:p>
            <a:r>
              <a:rPr lang="en-CA" dirty="0" smtClean="0"/>
              <a:t>Example: suppose an activity needs to save data to online database. Can start a service and deliver data to service by passing intent to </a:t>
            </a:r>
            <a:r>
              <a:rPr lang="en-CA" dirty="0" err="1" smtClean="0"/>
              <a:t>startService</a:t>
            </a:r>
            <a:r>
              <a:rPr lang="en-CA" dirty="0" smtClean="0"/>
              <a:t>()</a:t>
            </a:r>
          </a:p>
          <a:p>
            <a:r>
              <a:rPr lang="en-CA" dirty="0" smtClean="0"/>
              <a:t>Service will then receive Intent in </a:t>
            </a:r>
            <a:r>
              <a:rPr lang="en-CA" dirty="0" err="1" smtClean="0"/>
              <a:t>onStartCommand</a:t>
            </a:r>
            <a:r>
              <a:rPr lang="en-CA" dirty="0" smtClean="0"/>
              <a:t>(), connect to internet, perform the database transaction, and destroy itself</a:t>
            </a:r>
          </a:p>
          <a:p>
            <a:r>
              <a:rPr lang="en-CA" dirty="0" smtClean="0"/>
              <a:t>Extend one of the following to define your started service</a:t>
            </a:r>
          </a:p>
          <a:p>
            <a:pPr lvl="1"/>
            <a:r>
              <a:rPr lang="en-CA" b="1" dirty="0" smtClean="0"/>
              <a:t>Service</a:t>
            </a:r>
            <a:r>
              <a:rPr lang="en-CA" dirty="0" smtClean="0"/>
              <a:t> – base class for all services, must create your own thread within this class</a:t>
            </a:r>
          </a:p>
          <a:p>
            <a:pPr lvl="1"/>
            <a:r>
              <a:rPr lang="en-CA" b="1" dirty="0" err="1" smtClean="0"/>
              <a:t>IntentService</a:t>
            </a:r>
            <a:r>
              <a:rPr lang="en-CA" dirty="0" smtClean="0"/>
              <a:t> – subclass of service, uses a worker thread to handle start requests one by one. Must implement </a:t>
            </a:r>
            <a:r>
              <a:rPr lang="en-CA" dirty="0" err="1" smtClean="0"/>
              <a:t>onHandleIntent</a:t>
            </a:r>
            <a:r>
              <a:rPr lang="en-CA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9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5530"/>
          </a:xfrm>
        </p:spPr>
        <p:txBody>
          <a:bodyPr/>
          <a:lstStyle/>
          <a:p>
            <a:r>
              <a:rPr lang="en-CA" dirty="0" smtClean="0"/>
              <a:t>Extending </a:t>
            </a:r>
            <a:r>
              <a:rPr lang="en-CA" dirty="0" err="1" smtClean="0"/>
              <a:t>IntentService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5530"/>
            <a:ext cx="12192000" cy="5773138"/>
          </a:xfrm>
        </p:spPr>
        <p:txBody>
          <a:bodyPr/>
          <a:lstStyle/>
          <a:p>
            <a:r>
              <a:rPr lang="en-CA" dirty="0" smtClean="0"/>
              <a:t>Recommended to extend </a:t>
            </a:r>
            <a:r>
              <a:rPr lang="en-CA" dirty="0" err="1" smtClean="0"/>
              <a:t>IntentService</a:t>
            </a:r>
            <a:r>
              <a:rPr lang="en-CA" dirty="0" smtClean="0"/>
              <a:t> rather than Service, unless you are planning to handle multiple requests simultaneously</a:t>
            </a:r>
          </a:p>
          <a:p>
            <a:r>
              <a:rPr lang="en-CA" dirty="0" err="1" smtClean="0"/>
              <a:t>IntentService</a:t>
            </a:r>
            <a:r>
              <a:rPr lang="en-CA" dirty="0" smtClean="0"/>
              <a:t> class does the following:</a:t>
            </a:r>
          </a:p>
          <a:p>
            <a:r>
              <a:rPr lang="en-CA" dirty="0" smtClean="0"/>
              <a:t>Creates default worker thread that executes all intents delivered to </a:t>
            </a:r>
            <a:r>
              <a:rPr lang="en-CA" dirty="0" err="1" smtClean="0"/>
              <a:t>onStartCommand</a:t>
            </a:r>
            <a:r>
              <a:rPr lang="en-CA" dirty="0" smtClean="0"/>
              <a:t>(), separately from application’s main thread</a:t>
            </a:r>
          </a:p>
          <a:p>
            <a:r>
              <a:rPr lang="en-CA" dirty="0" smtClean="0"/>
              <a:t>Creates a work queue that passes one intent at a time to </a:t>
            </a:r>
            <a:r>
              <a:rPr lang="en-CA" dirty="0" err="1" smtClean="0"/>
              <a:t>onHandleIntent</a:t>
            </a:r>
            <a:r>
              <a:rPr lang="en-CA" dirty="0" smtClean="0"/>
              <a:t>() implementation (avoids multi-threading worries)</a:t>
            </a:r>
          </a:p>
          <a:p>
            <a:r>
              <a:rPr lang="en-CA" dirty="0" smtClean="0"/>
              <a:t>Stops service after handling all start requests (you never have to call </a:t>
            </a:r>
            <a:r>
              <a:rPr lang="en-CA" dirty="0" err="1" smtClean="0"/>
              <a:t>stopSelf</a:t>
            </a:r>
            <a:r>
              <a:rPr lang="en-CA" dirty="0" smtClean="0"/>
              <a:t>())</a:t>
            </a:r>
          </a:p>
          <a:p>
            <a:r>
              <a:rPr lang="en-CA" dirty="0" smtClean="0"/>
              <a:t>Provides default </a:t>
            </a:r>
            <a:r>
              <a:rPr lang="en-CA" dirty="0" err="1" smtClean="0"/>
              <a:t>onBind</a:t>
            </a:r>
            <a:r>
              <a:rPr lang="en-CA" dirty="0" smtClean="0"/>
              <a:t>() implementation returning null</a:t>
            </a:r>
          </a:p>
          <a:p>
            <a:r>
              <a:rPr lang="en-CA" dirty="0" smtClean="0"/>
              <a:t>Provides default implementation of </a:t>
            </a:r>
            <a:r>
              <a:rPr lang="en-CA" dirty="0" err="1" smtClean="0"/>
              <a:t>onStartCommand</a:t>
            </a:r>
            <a:r>
              <a:rPr lang="en-CA" dirty="0" smtClean="0"/>
              <a:t>() that sends incoming intent to work queue and then to </a:t>
            </a:r>
            <a:r>
              <a:rPr lang="en-CA" dirty="0" err="1" smtClean="0"/>
              <a:t>onHandleIntent</a:t>
            </a:r>
            <a:r>
              <a:rPr lang="en-CA" dirty="0" smtClean="0"/>
              <a:t>() implementation</a:t>
            </a:r>
          </a:p>
          <a:p>
            <a:r>
              <a:rPr lang="en-CA" dirty="0" smtClean="0"/>
              <a:t>Most of code goes in </a:t>
            </a:r>
            <a:r>
              <a:rPr lang="en-CA" dirty="0" err="1" smtClean="0"/>
              <a:t>onHandleIntent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83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mtClean="0">
                <a:hlinkClick r:id="rId2"/>
              </a:rPr>
              <a:t>https://developer.android.com/guide/components/services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99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2913</Words>
  <Application>Microsoft Office PowerPoint</Application>
  <PresentationFormat>Widescreen</PresentationFormat>
  <Paragraphs>267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CS230 Developing Mobile Apps</vt:lpstr>
      <vt:lpstr>Lab 5</vt:lpstr>
      <vt:lpstr>Services</vt:lpstr>
      <vt:lpstr>Choosing between a service and a thread</vt:lpstr>
      <vt:lpstr>Services basics</vt:lpstr>
      <vt:lpstr>Service basics</vt:lpstr>
      <vt:lpstr>Declaring a service</vt:lpstr>
      <vt:lpstr>Creating a started service</vt:lpstr>
      <vt:lpstr>Extending IntentService</vt:lpstr>
      <vt:lpstr>Example implementation of IntentService</vt:lpstr>
      <vt:lpstr>Extending Service class</vt:lpstr>
      <vt:lpstr>Starting a service</vt:lpstr>
      <vt:lpstr>PendingIntent</vt:lpstr>
      <vt:lpstr>Stopping a service</vt:lpstr>
      <vt:lpstr>Creating a bound service</vt:lpstr>
      <vt:lpstr>Sending notifications to the user</vt:lpstr>
      <vt:lpstr>Running a service in the foreground</vt:lpstr>
      <vt:lpstr>Starting a foreground service:</vt:lpstr>
      <vt:lpstr>Managing service lifecycle</vt:lpstr>
      <vt:lpstr>Implementing lifecycle callbacks</vt:lpstr>
      <vt:lpstr>Creating a background service</vt:lpstr>
      <vt:lpstr>Handling incoming intents with IntentService</vt:lpstr>
      <vt:lpstr>Sending work requests to background service</vt:lpstr>
      <vt:lpstr>Reporting work status from IntentService</vt:lpstr>
      <vt:lpstr>Receiving status broadcasts from IntentService </vt:lpstr>
      <vt:lpstr>Receiving status broadcasts from IntentService </vt:lpstr>
      <vt:lpstr>Receiving status broadcasts from IntentService </vt:lpstr>
      <vt:lpstr>Background optimizations</vt:lpstr>
      <vt:lpstr>Background optimizations (user-initiated restrictions)</vt:lpstr>
      <vt:lpstr>Summary</vt:lpstr>
      <vt:lpstr>Assignment 2 (coming soon)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CS230 Developing Mobile Apps</dc:title>
  <dc:creator>Russell Butler</dc:creator>
  <cp:lastModifiedBy>Russell Butler</cp:lastModifiedBy>
  <cp:revision>53</cp:revision>
  <dcterms:created xsi:type="dcterms:W3CDTF">2019-10-05T17:46:29Z</dcterms:created>
  <dcterms:modified xsi:type="dcterms:W3CDTF">2019-10-07T18:27:51Z</dcterms:modified>
</cp:coreProperties>
</file>