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00A-77E0-41CE-913C-B04D10E9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94BB-6864-45AE-8C89-1AD29F74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606-D819-4B85-BCA2-4B32416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B6BD-62A3-4D89-BA49-AD95BF1B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C66C-D697-4DF0-B947-74957301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648-1A05-4527-8D2F-CEE14BB1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2A98-CDC4-40D3-A503-E9AC712F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3609-7F65-4E16-BFEA-6E47DEAE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29F1-236F-4BAC-BC31-F6CBE9B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ABD-06FB-4864-8FF8-49F9C8E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0320-78E8-4134-99EE-59B780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C9-15C9-40F0-8A9D-FF843BA3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9CE2-5A6F-4697-BDBA-05A05431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B978-4F1F-4F25-A38E-1AD1BC9F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514-6410-408D-A566-8F6CFB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4A60-C558-4DFB-A7B6-29CF222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D8AD-1335-4614-90FF-8BA627BF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9D1-A586-4C75-AC44-94762A5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2529-E02E-40DC-BF91-260E0D78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6574-45B9-48EE-8EAA-AE9B822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DF64-7CEA-4CCB-B948-E1C535E1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8706-A6E4-4701-9F00-029485A8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1C8-BC6C-491B-BEEC-FDBA976E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A326-CA7C-4E14-9012-06850021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344-64B8-4670-A571-6D66F41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B4A-E451-4403-AB98-8BCC9FF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68F9-6B47-46C7-8B18-E7B3F0F9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8CA9-D43B-4EBE-B9D0-A8AB0520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E376-42F7-4C71-99EB-888E2F6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F353-0ABB-44CE-BAFD-0EE7DF90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7B7D-F55D-44D4-938E-D698D9F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99-7A8F-44A2-820E-5219428C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7063-8BDB-4F34-B504-CD9A9FDB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201E-854B-4148-90F4-34D513EA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4612A-2DEB-40A7-ABF8-11BDA4E9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0BAB-B260-4C90-8697-0B159FD1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A14B-21AB-4D0F-9403-42418682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66D02-B4D5-4049-8FD4-057F666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2FC01-B6AC-4B03-8ABD-0DCE66D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4D61-AAE5-4858-A852-933694D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8462-4D0F-4460-B089-E108EA2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4FD1F-7ED5-4B39-AF5C-CFA98C18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5324-53C5-4581-9021-22660B9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8667-D480-48F7-8379-85ABB40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FB5-12F2-48BC-810A-4CBA482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AC4F-E53A-40BB-B62B-20FA227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757-0B43-4FAA-A67D-552F6B8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AF6-C1A0-4F08-9A68-FC03A256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3E84-D6DA-46D5-B454-BB170CA6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9571-E62F-4D85-8C15-E919AB43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514D-4FB6-4696-8AC5-8765A39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BF3B-8D8E-477C-A667-7E14DBA4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ECF-2558-4F76-8C84-DBA9BDB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4E82-B678-441E-B881-066FD595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E24-0332-4E4A-9E06-5DBD3863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533C-F669-4EDB-9E9F-657562D0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2A2E-F440-4D09-832E-51208C7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5365-407B-4812-AA3E-5E9821F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510A-6F32-4F88-95C4-7D8BB1E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263-EFC5-489B-A307-21A944FF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6E0-B00C-4371-9AA1-71756D71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749E-EFFB-4BCA-8424-1DE98FDB06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A2BA-1602-49AE-B49B-54048367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F93-049D-4134-ABD8-1E99EE4D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UserDictionary.Word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package-summar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ContactsContract.RawContact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emilyd@gmail.com" TargetMode="External"/><Relationship Id="rId2" Type="http://schemas.openxmlformats.org/officeDocument/2006/relationships/hyperlink" Target="mailto:Emily.dickinso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providers/contacts-provider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2731932&amp;seqNum=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FBA-4126-43F1-B682-E5656B8C5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F56-2753-4681-880F-99743967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76085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Relationship between content provider and other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1026" name="Picture 2" descr="Relationship between content provider and other components.">
            <a:extLst>
              <a:ext uri="{FF2B5EF4-FFF2-40B4-BE49-F238E27FC236}">
                <a16:creationId xmlns:a16="http://schemas.microsoft.com/office/drawing/2014/main" id="{476F1DAB-211A-4949-A18D-C1E6CED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35" y="535886"/>
            <a:ext cx="8280734" cy="57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Accessing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ContentResolver</a:t>
            </a:r>
            <a:r>
              <a:rPr lang="en-US" dirty="0"/>
              <a:t> object in your app’s Context to access data as a client from a content provider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communicates with </a:t>
            </a:r>
            <a:r>
              <a:rPr lang="en-US" dirty="0" err="1"/>
              <a:t>ContentProvider</a:t>
            </a:r>
            <a:r>
              <a:rPr lang="en-US" dirty="0"/>
              <a:t> class object</a:t>
            </a:r>
          </a:p>
          <a:p>
            <a:r>
              <a:rPr lang="en-US" dirty="0"/>
              <a:t>Provider object receives requests from client, performs action, returns result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has methods that call identically-named methods in </a:t>
            </a:r>
            <a:r>
              <a:rPr lang="en-US" dirty="0" err="1"/>
              <a:t>ContentProvider</a:t>
            </a:r>
            <a:r>
              <a:rPr lang="en-US" dirty="0"/>
              <a:t> object</a:t>
            </a:r>
          </a:p>
          <a:p>
            <a:r>
              <a:rPr lang="en-US" dirty="0" err="1"/>
              <a:t>ContentResolver</a:t>
            </a:r>
            <a:r>
              <a:rPr lang="en-US" dirty="0"/>
              <a:t> methods provide basic CRUD (create, retrieve, update, delete) functions of persistent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Interaction between </a:t>
            </a:r>
            <a:r>
              <a:rPr lang="en-US" sz="3500" dirty="0" err="1"/>
              <a:t>ContentProvider</a:t>
            </a:r>
            <a:r>
              <a:rPr lang="en-US" sz="3500" dirty="0"/>
              <a:t>, other classes,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4184"/>
            <a:ext cx="64008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pattern for accessing a </a:t>
            </a:r>
            <a:r>
              <a:rPr lang="en-US" dirty="0" err="1"/>
              <a:t>ContentProvider</a:t>
            </a:r>
            <a:r>
              <a:rPr lang="en-US" dirty="0"/>
              <a:t> from your UI:</a:t>
            </a:r>
          </a:p>
          <a:p>
            <a:r>
              <a:rPr lang="en-US" dirty="0"/>
              <a:t>1) use a </a:t>
            </a:r>
            <a:r>
              <a:rPr lang="en-US" dirty="0" err="1"/>
              <a:t>CursorLoader</a:t>
            </a:r>
            <a:r>
              <a:rPr lang="en-US" dirty="0"/>
              <a:t> to run asynchronous query in background of Activity</a:t>
            </a:r>
          </a:p>
          <a:p>
            <a:r>
              <a:rPr lang="en-US" dirty="0"/>
              <a:t>2) query gets the </a:t>
            </a:r>
            <a:r>
              <a:rPr lang="en-US" dirty="0" err="1"/>
              <a:t>ContentProvider</a:t>
            </a:r>
            <a:r>
              <a:rPr lang="en-US" dirty="0"/>
              <a:t> using the </a:t>
            </a:r>
            <a:r>
              <a:rPr lang="en-US" dirty="0" err="1"/>
              <a:t>ContentResolver</a:t>
            </a:r>
            <a:endParaRPr lang="en-US" dirty="0"/>
          </a:p>
          <a:p>
            <a:r>
              <a:rPr lang="en-US" dirty="0"/>
              <a:t>UI continues to be available to user while query is running</a:t>
            </a:r>
          </a:p>
          <a:p>
            <a:r>
              <a:rPr lang="en-US" dirty="0"/>
              <a:t>Note – to access a provider, your app has to request specific permissions in manifest (Content Provider permissions, later)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2050" name="Picture 2" descr="Interaction between ContentProvider, other classes, and storage.">
            <a:extLst>
              <a:ext uri="{FF2B5EF4-FFF2-40B4-BE49-F238E27FC236}">
                <a16:creationId xmlns:a16="http://schemas.microsoft.com/office/drawing/2014/main" id="{0C6969AE-AD68-4388-93CC-AE9A4163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318"/>
            <a:ext cx="5552156" cy="61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User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6"/>
            <a:ext cx="6285297" cy="33242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of the built-in providers in Android is the user dictionary, which stores spellings of non-standard words the user wants to keep</a:t>
            </a:r>
          </a:p>
          <a:p>
            <a:r>
              <a:rPr lang="en-US" dirty="0"/>
              <a:t>Each row represents an instance of a word that might not be found in a standard dictionary</a:t>
            </a:r>
          </a:p>
          <a:p>
            <a:r>
              <a:rPr lang="en-US" dirty="0"/>
              <a:t>Each column represents some data for that word, such as where it was first encountered (locale)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576E-26A6-4F41-A8B9-1B6F5B8C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10" y="316502"/>
            <a:ext cx="5172075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81016-0E50-4E16-9D62-CA7D344E06CA}"/>
              </a:ext>
            </a:extLst>
          </p:cNvPr>
          <p:cNvSpPr txBox="1"/>
          <p:nvPr/>
        </p:nvSpPr>
        <p:spPr>
          <a:xfrm>
            <a:off x="6793080" y="3568420"/>
            <a:ext cx="499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what user dictionary data might look like in content provider’s table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23F08A-9D45-4954-9C90-2B4AA8C9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35" y="4411716"/>
            <a:ext cx="89915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Queries the user dictionary and returns results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().query(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8523"/>
            <a:ext cx="12192000" cy="5566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content URI is a URI that identifies data in a provider</a:t>
            </a:r>
          </a:p>
          <a:p>
            <a:r>
              <a:rPr lang="en-US" dirty="0"/>
              <a:t>Content URIs include the symbolic name of the entire provider (its authority) and a name that points to a table (path)</a:t>
            </a:r>
          </a:p>
          <a:p>
            <a:r>
              <a:rPr lang="en-US" dirty="0"/>
              <a:t>When you call a client method to access a table in a provider, the content URI for the table is one of the arguments</a:t>
            </a:r>
          </a:p>
          <a:p>
            <a:r>
              <a:rPr lang="en-US" dirty="0"/>
              <a:t>In previous slide, constant CONTENT_URI contains the content URI of the user dictionary ‘words’ table. </a:t>
            </a:r>
          </a:p>
          <a:p>
            <a:r>
              <a:rPr lang="en-US" dirty="0" err="1"/>
              <a:t>ContentResolver</a:t>
            </a:r>
            <a:r>
              <a:rPr lang="en-US" dirty="0"/>
              <a:t> parses URIs authority, and uses it to resolve the provider by comparing the authority to a system table of known providers</a:t>
            </a:r>
          </a:p>
          <a:p>
            <a:r>
              <a:rPr lang="en-US" dirty="0" err="1"/>
              <a:t>ContentResolver</a:t>
            </a:r>
            <a:r>
              <a:rPr lang="en-US" dirty="0"/>
              <a:t> can then dispatch query arguments to correct provider</a:t>
            </a:r>
          </a:p>
          <a:p>
            <a:r>
              <a:rPr lang="en-US" dirty="0" err="1"/>
              <a:t>ContentProvider</a:t>
            </a:r>
            <a:r>
              <a:rPr lang="en-US" dirty="0"/>
              <a:t> uses the path part of content URI to choose table to access</a:t>
            </a:r>
          </a:p>
          <a:p>
            <a:r>
              <a:rPr lang="en-US" dirty="0"/>
              <a:t>In previous example, full URI for ‘words’ table is: </a:t>
            </a:r>
            <a:r>
              <a:rPr lang="en-US" i="1" dirty="0"/>
              <a:t>content://user_dictionary/words</a:t>
            </a:r>
          </a:p>
          <a:p>
            <a:pPr lvl="1"/>
            <a:r>
              <a:rPr lang="en-US" dirty="0"/>
              <a:t>Where </a:t>
            </a:r>
            <a:r>
              <a:rPr lang="en-US" i="1" dirty="0" err="1"/>
              <a:t>user_dictionary</a:t>
            </a:r>
            <a:r>
              <a:rPr lang="en-US" i="1" dirty="0"/>
              <a:t> </a:t>
            </a:r>
            <a:r>
              <a:rPr lang="en-US" dirty="0"/>
              <a:t>string is provider’s authority, </a:t>
            </a:r>
            <a:r>
              <a:rPr lang="en-US" i="1" dirty="0"/>
              <a:t>word</a:t>
            </a:r>
            <a:r>
              <a:rPr lang="en-US" dirty="0"/>
              <a:t> string is table’s path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content:// </a:t>
            </a:r>
            <a:r>
              <a:rPr lang="en-US" dirty="0"/>
              <a:t>(scheme) is always present, and identifies it as a content URI</a:t>
            </a:r>
          </a:p>
          <a:p>
            <a:r>
              <a:rPr lang="en-US" dirty="0"/>
              <a:t>Many providers allow access to a single row in table by appending an ID to the URI</a:t>
            </a:r>
          </a:p>
          <a:p>
            <a:pPr lvl="1"/>
            <a:r>
              <a:rPr lang="en-US" dirty="0"/>
              <a:t>Example: retrieve a row whose _ID is 4: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93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FD528F-2BF7-4D9E-9317-56754004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80" y="6136788"/>
            <a:ext cx="86693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singleUri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(UserDictionary.Words.CONTENT_URI,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Retrieving data from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To retrieve data from provider, follow these basic steps:</a:t>
            </a:r>
          </a:p>
          <a:p>
            <a:r>
              <a:rPr lang="en-US" dirty="0"/>
              <a:t>1) Request read access permission from provider</a:t>
            </a:r>
          </a:p>
          <a:p>
            <a:r>
              <a:rPr lang="en-US" dirty="0"/>
              <a:t>2) define the code that sends a query to the provider</a:t>
            </a:r>
          </a:p>
          <a:p>
            <a:r>
              <a:rPr lang="en-US" b="1" dirty="0"/>
              <a:t>Requesting read access permission:</a:t>
            </a:r>
          </a:p>
          <a:p>
            <a:r>
              <a:rPr lang="en-US" dirty="0"/>
              <a:t>App needs “read access permission” to request data from a provider</a:t>
            </a:r>
          </a:p>
          <a:p>
            <a:r>
              <a:rPr lang="en-US" dirty="0"/>
              <a:t>Request in manifest &lt;uses-permission&gt;, using exact permission name defined by provider</a:t>
            </a:r>
          </a:p>
          <a:p>
            <a:pPr lvl="1"/>
            <a:r>
              <a:rPr lang="en-US" dirty="0"/>
              <a:t>Request is implicitly granted by the user when they install your app </a:t>
            </a:r>
          </a:p>
          <a:p>
            <a:r>
              <a:rPr lang="en-US" dirty="0"/>
              <a:t>Look in provider’s documentation to find exact name of read access permission</a:t>
            </a:r>
          </a:p>
          <a:p>
            <a:r>
              <a:rPr lang="en-US" dirty="0"/>
              <a:t>Example: </a:t>
            </a:r>
            <a:r>
              <a:rPr lang="en-US" dirty="0" err="1"/>
              <a:t>android.permission.READ_USER_DICTIONARY</a:t>
            </a:r>
            <a:r>
              <a:rPr lang="en-US" dirty="0"/>
              <a:t> must be requested in your app’s manifest to read the device’s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Constructing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7399"/>
            <a:ext cx="12192000" cy="587140"/>
          </a:xfrm>
        </p:spPr>
        <p:txBody>
          <a:bodyPr/>
          <a:lstStyle/>
          <a:p>
            <a:r>
              <a:rPr lang="en-US" dirty="0"/>
              <a:t>Define some variables for accessing the dictionary provider: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353AE4-88D7-4196-94E7-ACF88F4B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72" y="1782621"/>
            <a:ext cx="1149545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"projection" defines the columns that will be returned for each row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mProjection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_ID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word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locale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string to contain the selection clause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Initializes an array to contain selection arguments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26511F-F670-4B0F-99DB-59206A43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423115"/>
            <a:ext cx="700865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defines a one-element String array to contain the selection argument.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Gets a word from the UI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= searchWord.getText().toString();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Remember to insert code here to check for invalid or malicious input.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word is the empty string, gets everything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(TextUtils.isEmpty(searchString))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Setting the selection clause to null will return all words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Constructs a selection clause that matches the word that the user entered.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UserDictionary.Words.WORD +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Moves the user's input string to the selection arguments.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searchString;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Does a query against the table and returns a Cursor object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 = getContentResolver().query(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UserDictionary.Words.CONTENT_URI,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null, or the word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selectionArgs,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empty, or the string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sortOrder);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providers return null if an error occurs, others throw an exception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mCursor)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handle the error. Be sure not to use the cursor! You may want to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call android.util.Log.e() to log this error.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Cursor is empty, the provider found no matches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(mCursor.getCount() &lt;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notify the user that the search was unsuccessful. This isn't necessarily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an error. You may want to offer the user the option to insert a new row, or re-type the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search term.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code here to do something with the results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26"/>
            <a:ext cx="121920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a query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6E05B7-88DF-48E6-931D-0FF117DD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92" y="-34533"/>
            <a:ext cx="5184808" cy="64713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Code showing how to use </a:t>
            </a:r>
            <a:r>
              <a:rPr lang="en-US" dirty="0" err="1"/>
              <a:t>ContentResolver.query</a:t>
            </a:r>
            <a:r>
              <a:rPr lang="en-US" dirty="0"/>
              <a:t>(), with User Dictionary Provider as an example</a:t>
            </a:r>
          </a:p>
          <a:p>
            <a:r>
              <a:rPr lang="en-US" dirty="0"/>
              <a:t>Provider client query is similar to an SQL query, contains a set of columns to return, a set of selection criteria, and sort order</a:t>
            </a:r>
          </a:p>
          <a:p>
            <a:r>
              <a:rPr lang="en-US" dirty="0"/>
              <a:t>Set of columns that query should return is called a </a:t>
            </a:r>
            <a:r>
              <a:rPr lang="en-US" b="1" dirty="0"/>
              <a:t>projection</a:t>
            </a:r>
          </a:p>
          <a:p>
            <a:r>
              <a:rPr lang="en-US" dirty="0"/>
              <a:t>Expression specifying rows to retrieve is split into a selection clause and selection arguments.</a:t>
            </a:r>
          </a:p>
          <a:p>
            <a:r>
              <a:rPr lang="en-US" dirty="0"/>
              <a:t>Selection clause is a combination of logical and Boolean expressions, column names, and values (</a:t>
            </a:r>
            <a:r>
              <a:rPr lang="en-US" dirty="0" err="1"/>
              <a:t>mSelectionClause</a:t>
            </a:r>
            <a:r>
              <a:rPr lang="en-US" dirty="0"/>
              <a:t>)</a:t>
            </a:r>
          </a:p>
          <a:p>
            <a:r>
              <a:rPr lang="en-US" dirty="0"/>
              <a:t>If you specify a replaceable parameter ‘?’ instead of a value, query method will retrieve the value from the selection arguments array (</a:t>
            </a:r>
            <a:r>
              <a:rPr lang="en-US" dirty="0" err="1"/>
              <a:t>mSelectionArgs</a:t>
            </a:r>
            <a:r>
              <a:rPr lang="en-US" dirty="0"/>
              <a:t>)</a:t>
            </a:r>
          </a:p>
          <a:p>
            <a:r>
              <a:rPr lang="en-US" dirty="0"/>
              <a:t>If the user doesn’t enter a word, selection clause is set to null, and query returns all words in the provider. </a:t>
            </a:r>
          </a:p>
          <a:p>
            <a:r>
              <a:rPr lang="en-US" dirty="0"/>
              <a:t>If user enters a word, selection clause is set to </a:t>
            </a:r>
            <a:r>
              <a:rPr lang="en-US" dirty="0" err="1"/>
              <a:t>UserDictionary.Words.WORD</a:t>
            </a:r>
            <a:r>
              <a:rPr lang="en-US" dirty="0"/>
              <a:t> + “=?” and the first argument of selection arguments array is set to the word the user 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Displaying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ContentResolver.query</a:t>
            </a:r>
            <a:r>
              <a:rPr lang="en-US" dirty="0"/>
              <a:t>() client method always returns a Cursor containing columns specified by query’s projection for rows that match query’s selection criteria</a:t>
            </a:r>
          </a:p>
          <a:p>
            <a:r>
              <a:rPr lang="en-US" dirty="0"/>
              <a:t>Cursor object provides rand read access to the rows and columns it contains</a:t>
            </a:r>
          </a:p>
          <a:p>
            <a:r>
              <a:rPr lang="en-US" dirty="0"/>
              <a:t>Using Cursor methods, you can iterate over the rows in results, determine data type of each column, get the data from a column, and examine other properties</a:t>
            </a:r>
          </a:p>
          <a:p>
            <a:r>
              <a:rPr lang="en-US" dirty="0"/>
              <a:t>Some cursor implementations automatically update the object when the provider’s data changes, or trigger methods in observer object when Cursor changes, or both</a:t>
            </a:r>
          </a:p>
          <a:p>
            <a:r>
              <a:rPr lang="en-US" dirty="0"/>
              <a:t>If no rows match the selection criteria, the provider returns a Cursor object for which </a:t>
            </a:r>
            <a:r>
              <a:rPr lang="en-US" dirty="0" err="1"/>
              <a:t>Cursor.getCount</a:t>
            </a:r>
            <a:r>
              <a:rPr lang="en-US" dirty="0"/>
              <a:t>() is 0 (empty cursor)</a:t>
            </a:r>
          </a:p>
          <a:p>
            <a:r>
              <a:rPr lang="en-US" dirty="0"/>
              <a:t>If internal error occurs, results of query depend on particular provider. </a:t>
            </a:r>
          </a:p>
          <a:p>
            <a:pPr lvl="1"/>
            <a:r>
              <a:rPr lang="en-US" dirty="0"/>
              <a:t>May choose to return null, or may throw an exception</a:t>
            </a:r>
          </a:p>
          <a:p>
            <a:r>
              <a:rPr lang="en-US" dirty="0"/>
              <a:t>Since a Cursor is a “list” of rows, a good way to display the contents of a Cursor is to link it to a </a:t>
            </a:r>
            <a:r>
              <a:rPr lang="en-US" dirty="0" err="1"/>
              <a:t>ListView</a:t>
            </a:r>
            <a:r>
              <a:rPr lang="en-US" dirty="0"/>
              <a:t> via a 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472665"/>
          </a:xfrm>
        </p:spPr>
        <p:txBody>
          <a:bodyPr/>
          <a:lstStyle/>
          <a:p>
            <a:r>
              <a:rPr lang="en-US" dirty="0"/>
              <a:t>This snippet continues the previous snippet</a:t>
            </a:r>
          </a:p>
          <a:p>
            <a:r>
              <a:rPr lang="en-US" dirty="0"/>
              <a:t>Creates a </a:t>
            </a:r>
            <a:r>
              <a:rPr lang="en-US" dirty="0" err="1"/>
              <a:t>SimpleCursorAdapter</a:t>
            </a:r>
            <a:r>
              <a:rPr lang="en-US" dirty="0"/>
              <a:t> object containing Cursor retrieved by the query, and sets this object to be the adapter for a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54F1AD-0FD5-4674-9D30-C41C2F0B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8259"/>
            <a:ext cx="12108581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columns to retrieve from the Cursor and load into an output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word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4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locale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View IDs that will receive the Cursor columns for each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R.id.dictWord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R.id.locale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new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application's Context object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R.layout.wordlistrow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layout in XML for one row in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result from the query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string array of column names in the cursor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 integer array of view IDs in the row layout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Flags (usually none are needed)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Sets the adapter for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wordList.setAdapter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b="1" dirty="0"/>
              <a:t>Content providers:</a:t>
            </a:r>
          </a:p>
          <a:p>
            <a:r>
              <a:rPr lang="en-US" i="1" dirty="0"/>
              <a:t>Help an app manage its stored data</a:t>
            </a:r>
          </a:p>
          <a:p>
            <a:r>
              <a:rPr lang="en-US" i="1" dirty="0"/>
              <a:t>Provide a way to share data with other apps</a:t>
            </a:r>
          </a:p>
          <a:p>
            <a:r>
              <a:rPr lang="en-US" i="1" dirty="0"/>
              <a:t>Encapsulate data</a:t>
            </a:r>
          </a:p>
          <a:p>
            <a:r>
              <a:rPr lang="en-US" i="1" dirty="0"/>
              <a:t>Provide mechanisms for defining data security</a:t>
            </a:r>
          </a:p>
          <a:p>
            <a:r>
              <a:rPr lang="en-US" dirty="0"/>
              <a:t>Content providers are the standard interface connecting data in one process with code running in another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893"/>
            <a:ext cx="12192000" cy="5530671"/>
          </a:xfrm>
        </p:spPr>
        <p:txBody>
          <a:bodyPr/>
          <a:lstStyle/>
          <a:p>
            <a:r>
              <a:rPr lang="en-US" dirty="0"/>
              <a:t>Provider’s app can specify permissions other apps must have to access its data</a:t>
            </a:r>
          </a:p>
          <a:p>
            <a:r>
              <a:rPr lang="en-US" dirty="0"/>
              <a:t>This ensures user knows what data another app will try to access</a:t>
            </a:r>
          </a:p>
          <a:p>
            <a:r>
              <a:rPr lang="en-US" dirty="0"/>
              <a:t>Based on provider’s requirements, other apps request necessary permissions </a:t>
            </a:r>
          </a:p>
          <a:p>
            <a:r>
              <a:rPr lang="en-US" dirty="0"/>
              <a:t>End users see the requested permissions when they install the app</a:t>
            </a:r>
          </a:p>
          <a:p>
            <a:r>
              <a:rPr lang="en-US" dirty="0"/>
              <a:t>If provider’s app specifies </a:t>
            </a:r>
            <a:r>
              <a:rPr lang="en-US" i="1" dirty="0"/>
              <a:t>no </a:t>
            </a:r>
            <a:r>
              <a:rPr lang="en-US" dirty="0"/>
              <a:t>permissions, other apps cannot access its data</a:t>
            </a:r>
          </a:p>
          <a:p>
            <a:r>
              <a:rPr lang="en-US" dirty="0"/>
              <a:t>Components in provider’s app always have full read/write access, regardless of the specified permissions</a:t>
            </a:r>
          </a:p>
          <a:p>
            <a:r>
              <a:rPr lang="en-US" dirty="0"/>
              <a:t>User Dictionary Provider requires </a:t>
            </a:r>
            <a:r>
              <a:rPr lang="en-US" dirty="0" err="1"/>
              <a:t>android.permission.READ_USER_DICTIONARY</a:t>
            </a:r>
            <a:r>
              <a:rPr lang="en-US" dirty="0"/>
              <a:t> to retrieve data from it. The provider itself has the separate WRITE_USER_DICTIONARY permission for inserting, updating, or deleting data</a:t>
            </a:r>
          </a:p>
          <a:p>
            <a:r>
              <a:rPr lang="en-US" dirty="0"/>
              <a:t>Request permissions using &lt;uses-permission&gt; element in manifest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422E89-0823-4649-A8CB-6FF1439B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93" y="6142525"/>
            <a:ext cx="849463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="android.permission.READ_USER_DICTIONARY"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Inserting, updating, and 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In the same way that you retrieve data, also use </a:t>
            </a:r>
            <a:r>
              <a:rPr lang="en-US" dirty="0" err="1"/>
              <a:t>ContentResolver</a:t>
            </a:r>
            <a:r>
              <a:rPr lang="en-US" dirty="0"/>
              <a:t> to modify data</a:t>
            </a:r>
          </a:p>
          <a:p>
            <a:r>
              <a:rPr lang="en-US" dirty="0"/>
              <a:t>Call a method of </a:t>
            </a:r>
            <a:r>
              <a:rPr lang="en-US" dirty="0" err="1"/>
              <a:t>ContentResolver</a:t>
            </a:r>
            <a:r>
              <a:rPr lang="en-US" dirty="0"/>
              <a:t> with arguments that are passed to corresponding method of </a:t>
            </a:r>
            <a:r>
              <a:rPr lang="en-US" dirty="0" err="1"/>
              <a:t>ContentProvider</a:t>
            </a:r>
            <a:endParaRPr lang="en-US" dirty="0"/>
          </a:p>
          <a:p>
            <a:r>
              <a:rPr lang="en-US" dirty="0"/>
              <a:t>Provider and client automatically handle security and IPC</a:t>
            </a:r>
          </a:p>
          <a:p>
            <a:r>
              <a:rPr lang="en-US" b="1" dirty="0"/>
              <a:t>Inserting data:</a:t>
            </a:r>
          </a:p>
          <a:p>
            <a:r>
              <a:rPr lang="en-US" dirty="0"/>
              <a:t>Call </a:t>
            </a:r>
            <a:r>
              <a:rPr lang="en-US" dirty="0" err="1"/>
              <a:t>ContentResolver.insert</a:t>
            </a:r>
            <a:r>
              <a:rPr lang="en-US" dirty="0"/>
              <a:t>() to insert data into a provider</a:t>
            </a:r>
          </a:p>
          <a:p>
            <a:r>
              <a:rPr lang="en-US" dirty="0"/>
              <a:t>insert() inserts a new row into provider and returns content URI for that row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2700"/>
            <a:ext cx="12191999" cy="20611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Inserting a new word into the User Dictionary Provider</a:t>
            </a:r>
          </a:p>
          <a:p>
            <a:r>
              <a:rPr lang="en-US" dirty="0"/>
              <a:t>Data for new row goes into a single </a:t>
            </a:r>
            <a:r>
              <a:rPr lang="en-US" dirty="0" err="1"/>
              <a:t>ContentValues</a:t>
            </a:r>
            <a:r>
              <a:rPr lang="en-US" dirty="0"/>
              <a:t> object, which is similar in form to a one-row cursor</a:t>
            </a:r>
          </a:p>
          <a:p>
            <a:r>
              <a:rPr lang="en-US" dirty="0"/>
              <a:t>Columns in this object need not have same data type, and can be null</a:t>
            </a:r>
          </a:p>
          <a:p>
            <a:r>
              <a:rPr lang="en-US" dirty="0"/>
              <a:t>This snippet doesn’t add the _ID column, because provider assigns this automatically</a:t>
            </a:r>
          </a:p>
          <a:p>
            <a:r>
              <a:rPr lang="en-US" dirty="0"/>
              <a:t>Content URI returned in </a:t>
            </a:r>
            <a:r>
              <a:rPr lang="en-US" dirty="0" err="1"/>
              <a:t>newUri</a:t>
            </a:r>
            <a:r>
              <a:rPr lang="en-US" dirty="0"/>
              <a:t> identifies newly added row: </a:t>
            </a:r>
            <a:r>
              <a:rPr lang="en-US" i="1" dirty="0"/>
              <a:t>content://user_dictionary/words/&lt;id_value&gt;</a:t>
            </a:r>
          </a:p>
          <a:p>
            <a:r>
              <a:rPr lang="en-US" dirty="0"/>
              <a:t>where </a:t>
            </a:r>
            <a:r>
              <a:rPr lang="en-US" i="1" dirty="0" err="1"/>
              <a:t>id_value</a:t>
            </a:r>
            <a:r>
              <a:rPr lang="en-US" i="1" dirty="0"/>
              <a:t> </a:t>
            </a:r>
            <a:r>
              <a:rPr lang="en-US" dirty="0"/>
              <a:t>is the contents of _ID for the new row, get this using </a:t>
            </a:r>
            <a:r>
              <a:rPr lang="en-US" dirty="0" err="1"/>
              <a:t>ContentUris.parseId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0D931-7354-45D2-97FC-2B2D7269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63" y="759381"/>
            <a:ext cx="833433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new Uri object that receives the result of the insertion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new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newValues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values of each column and inserts the word. The arguments to the "put"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method are "column name" and "value"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newValues.put(UserDictionary.Words.APP_ID,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"example.user"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newValues.put(UserDictionary.Words.LOCALE,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"en_US"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newValues.put(UserDictionary.Words.WORD,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newValues.put(UserDictionary.Words.FREQUENCY,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 = getContentResolver().insert(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                  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5361272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snippet changes all rows whose locale has a value of “</a:t>
            </a:r>
            <a:r>
              <a:rPr lang="en-US" dirty="0" err="1"/>
              <a:t>en</a:t>
            </a:r>
            <a:r>
              <a:rPr lang="en-US" dirty="0"/>
              <a:t>” to null</a:t>
            </a:r>
          </a:p>
          <a:p>
            <a:r>
              <a:rPr lang="en-US" dirty="0"/>
              <a:t>To update a row, use a </a:t>
            </a:r>
            <a:r>
              <a:rPr lang="en-US" dirty="0" err="1"/>
              <a:t>ContentValues</a:t>
            </a:r>
            <a:r>
              <a:rPr lang="en-US" dirty="0"/>
              <a:t> object with updated values just as with insertion, and selection criteria just as with a query</a:t>
            </a:r>
          </a:p>
          <a:p>
            <a:r>
              <a:rPr lang="en-US" dirty="0"/>
              <a:t>The client method you use is </a:t>
            </a:r>
            <a:r>
              <a:rPr lang="en-US" dirty="0" err="1"/>
              <a:t>ContentResolver.update</a:t>
            </a:r>
            <a:r>
              <a:rPr lang="en-US" dirty="0"/>
              <a:t>()</a:t>
            </a:r>
          </a:p>
          <a:p>
            <a:r>
              <a:rPr lang="en-US" dirty="0"/>
              <a:t>You only need to add values to the </a:t>
            </a:r>
            <a:r>
              <a:rPr lang="en-US" dirty="0" err="1"/>
              <a:t>ContentValues</a:t>
            </a:r>
            <a:r>
              <a:rPr lang="en-US" dirty="0"/>
              <a:t> object for columns you’re updating</a:t>
            </a:r>
          </a:p>
          <a:p>
            <a:r>
              <a:rPr lang="en-US" dirty="0"/>
              <a:t>To clear a column, set value to null</a:t>
            </a:r>
          </a:p>
          <a:p>
            <a:r>
              <a:rPr lang="en-US" dirty="0"/>
              <a:t>Return value is number of updated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15DD16-C634-4B87-A602-F69B8B4A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42" y="945223"/>
            <a:ext cx="669285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updated values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"en_%"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updated rows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updated value and updates the selected words.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updateValues.putNull(UserDictionary.Words.LOCALE);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= getContentResolver().update(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updateValues,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489250" cy="55306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rows is similar to retrieving row data:</a:t>
            </a:r>
          </a:p>
          <a:p>
            <a:r>
              <a:rPr lang="en-US" dirty="0"/>
              <a:t>Specify selection criteria for the rows you want to delete, and client method returns number of deleted rows</a:t>
            </a:r>
          </a:p>
          <a:p>
            <a:r>
              <a:rPr lang="en-US" dirty="0"/>
              <a:t>This code deletes rows whose </a:t>
            </a:r>
            <a:r>
              <a:rPr lang="en-US" dirty="0" err="1"/>
              <a:t>appid</a:t>
            </a:r>
            <a:r>
              <a:rPr lang="en-US" dirty="0"/>
              <a:t> matches ‘user’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8BCC32-D448-485F-BCFB-3041F4D5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250" y="1650378"/>
            <a:ext cx="770275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delete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rows deleted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Deletes the words that match the selection criteria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= getContentResolver().delete(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Provider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providers can offer many different data types</a:t>
            </a:r>
          </a:p>
          <a:p>
            <a:r>
              <a:rPr lang="en-US" dirty="0"/>
              <a:t>User Dictionary Provider seen in preceding examples offers only text, but providers can also offer following formats: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long integer (long)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long floating point (double)</a:t>
            </a:r>
          </a:p>
          <a:p>
            <a:r>
              <a:rPr lang="en-US" dirty="0"/>
              <a:t>Another data type providers often use is Binary Large </a:t>
            </a:r>
            <a:r>
              <a:rPr lang="en-US" dirty="0" err="1"/>
              <a:t>OBject</a:t>
            </a:r>
            <a:r>
              <a:rPr lang="en-US" dirty="0"/>
              <a:t> (BLOB), implemented as 64KB byte array. </a:t>
            </a:r>
          </a:p>
          <a:p>
            <a:r>
              <a:rPr lang="en-US" dirty="0"/>
              <a:t>Check available data types by looking at Cursor class’s “get” methods</a:t>
            </a:r>
          </a:p>
          <a:p>
            <a:r>
              <a:rPr lang="en-US" dirty="0"/>
              <a:t>Data type for each column in a provider is usually provided in its documentation</a:t>
            </a:r>
          </a:p>
          <a:p>
            <a:pPr lvl="1"/>
            <a:r>
              <a:rPr lang="en-US" dirty="0"/>
              <a:t>Example for User Dictionary: </a:t>
            </a:r>
            <a:r>
              <a:rPr lang="en-US" dirty="0">
                <a:hlinkClick r:id="rId2"/>
              </a:rPr>
              <a:t>https://developer.android.com/reference/android/provider/UserDictionary.Words.html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Contract class defines constants that help apps work with content URIs, column names, intent actions, and other features of a content provider</a:t>
            </a:r>
          </a:p>
          <a:p>
            <a:r>
              <a:rPr lang="en-US" dirty="0"/>
              <a:t>Not included automatically with provider, provider’s developer has to define them and make them available to other developers</a:t>
            </a:r>
          </a:p>
          <a:p>
            <a:r>
              <a:rPr lang="en-US" dirty="0"/>
              <a:t>Check </a:t>
            </a:r>
            <a:r>
              <a:rPr lang="en-US" dirty="0" err="1"/>
              <a:t>android.provider</a:t>
            </a:r>
            <a:r>
              <a:rPr lang="en-US" dirty="0"/>
              <a:t> package for Android’s contract classes:</a:t>
            </a:r>
          </a:p>
          <a:p>
            <a:pPr lvl="1"/>
            <a:r>
              <a:rPr lang="en-US" dirty="0">
                <a:hlinkClick r:id="rId2"/>
              </a:rPr>
              <a:t>https://developer.android.com/reference/android/provider/package-summary.html</a:t>
            </a:r>
            <a:endParaRPr lang="en-US" dirty="0"/>
          </a:p>
          <a:p>
            <a:r>
              <a:rPr lang="en-US" dirty="0"/>
              <a:t>Example: User Dictionary Provider has contract class </a:t>
            </a:r>
            <a:r>
              <a:rPr lang="en-US" dirty="0" err="1"/>
              <a:t>UserDictionary</a:t>
            </a:r>
            <a:r>
              <a:rPr lang="en-US" dirty="0"/>
              <a:t> containing content URI and column name constants</a:t>
            </a:r>
          </a:p>
          <a:p>
            <a:r>
              <a:rPr lang="en-US" dirty="0"/>
              <a:t>Content URI for “words” table is defined in constant </a:t>
            </a:r>
            <a:r>
              <a:rPr lang="en-US" dirty="0" err="1"/>
              <a:t>UserDictionary.Words.CONTENT_URI</a:t>
            </a:r>
            <a:endParaRPr lang="en-US" dirty="0"/>
          </a:p>
          <a:p>
            <a:r>
              <a:rPr lang="en-US" dirty="0" err="1"/>
              <a:t>UserDictionary.Words</a:t>
            </a:r>
            <a:r>
              <a:rPr lang="en-US" dirty="0"/>
              <a:t> class also contains column name constants, used throughout the code snippets in this guide</a:t>
            </a:r>
          </a:p>
          <a:p>
            <a:r>
              <a:rPr lang="en-US" dirty="0"/>
              <a:t>Example: query projection can be defined: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71EE6C-F7AD-4926-B444-4EC5A28F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962" y="5490489"/>
            <a:ext cx="40607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b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MIME type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Content providers can return standard MIME media types, or custom MIME type strings, or both</a:t>
            </a:r>
          </a:p>
          <a:p>
            <a:r>
              <a:rPr lang="en-US" dirty="0"/>
              <a:t>MIME types have the format: </a:t>
            </a:r>
            <a:r>
              <a:rPr lang="en-US" i="1" dirty="0"/>
              <a:t>type/subtype</a:t>
            </a:r>
          </a:p>
          <a:p>
            <a:r>
              <a:rPr lang="en-US" dirty="0"/>
              <a:t>Example: well-known MIME type </a:t>
            </a:r>
            <a:r>
              <a:rPr lang="en-US" i="1" dirty="0"/>
              <a:t>text/html </a:t>
            </a:r>
            <a:r>
              <a:rPr lang="en-US" dirty="0"/>
              <a:t>has text type and html subtype</a:t>
            </a:r>
          </a:p>
          <a:p>
            <a:r>
              <a:rPr lang="en-US" dirty="0"/>
              <a:t>If provider returns this type for a URI, it means a query using that URI will return text containing HTML tags</a:t>
            </a:r>
          </a:p>
          <a:p>
            <a:r>
              <a:rPr lang="en-US" dirty="0"/>
              <a:t>Custom MIME type strings or “vendor-specific” MIME types are more complex:</a:t>
            </a:r>
          </a:p>
          <a:p>
            <a:r>
              <a:rPr lang="en-US" dirty="0"/>
              <a:t>Type value is always </a:t>
            </a:r>
            <a:r>
              <a:rPr lang="en-US" dirty="0" err="1"/>
              <a:t>vnd.android.cursor.dir</a:t>
            </a:r>
            <a:r>
              <a:rPr lang="en-US" dirty="0"/>
              <a:t> (for multiple rows)</a:t>
            </a:r>
          </a:p>
          <a:p>
            <a:r>
              <a:rPr lang="en-US" dirty="0"/>
              <a:t>Or </a:t>
            </a:r>
            <a:r>
              <a:rPr lang="en-US" dirty="0" err="1"/>
              <a:t>vnd.android.cursor.item</a:t>
            </a:r>
            <a:r>
              <a:rPr lang="en-US" dirty="0"/>
              <a:t> (for a single row)</a:t>
            </a:r>
          </a:p>
          <a:p>
            <a:r>
              <a:rPr lang="en-US" dirty="0"/>
              <a:t>The subtype is provider specific, Android built-in providers usually have a simple subtype</a:t>
            </a:r>
          </a:p>
          <a:p>
            <a:r>
              <a:rPr lang="en-US" dirty="0"/>
              <a:t>Example: when Contacts app creates a row for new phone number, it sets following MIME type in the row: </a:t>
            </a:r>
            <a:r>
              <a:rPr lang="en-US" dirty="0" err="1"/>
              <a:t>vnd.android.cursor.item</a:t>
            </a:r>
            <a:r>
              <a:rPr lang="en-US" dirty="0"/>
              <a:t>/phone_v2</a:t>
            </a:r>
          </a:p>
          <a:p>
            <a:r>
              <a:rPr lang="en-US" dirty="0"/>
              <a:t>Most content providers define contract class constants for MIME types they use:</a:t>
            </a:r>
          </a:p>
          <a:p>
            <a:pPr lvl="1"/>
            <a:r>
              <a:rPr lang="en-US" dirty="0"/>
              <a:t>For contacts </a:t>
            </a:r>
            <a:r>
              <a:rPr lang="en-US" dirty="0">
                <a:hlinkClick r:id="rId2"/>
              </a:rPr>
              <a:t>https://developer.android.com/reference/android/provider/ContactsContract.RawContacts.html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1E8-6BD9-4FC9-838C-47C5423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/>
          <a:p>
            <a:r>
              <a:rPr lang="en-US" dirty="0"/>
              <a:t>Lab 7 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3591-443D-43C9-95FD-06B4C28F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800551"/>
          </a:xfrm>
        </p:spPr>
        <p:txBody>
          <a:bodyPr/>
          <a:lstStyle/>
          <a:p>
            <a:r>
              <a:rPr lang="en-US" dirty="0"/>
              <a:t>Retrieve list of contacts using </a:t>
            </a:r>
            <a:r>
              <a:rPr lang="en-US" dirty="0" err="1"/>
              <a:t>ContactsContract</a:t>
            </a:r>
            <a:r>
              <a:rPr lang="en-US" dirty="0"/>
              <a:t> class</a:t>
            </a:r>
          </a:p>
          <a:p>
            <a:r>
              <a:rPr lang="en-US" dirty="0"/>
              <a:t>Display the results using a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Bonus (0.5%) retrieve and display contacts details when user clicks </a:t>
            </a:r>
            <a:r>
              <a:rPr lang="en-US" dirty="0" err="1"/>
              <a:t>ListView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2616006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Contacts provider manages devices central repository of data about people</a:t>
            </a:r>
          </a:p>
          <a:p>
            <a:r>
              <a:rPr lang="en-US" dirty="0"/>
              <a:t>Source of data you see in device’s contacts app</a:t>
            </a:r>
          </a:p>
          <a:p>
            <a:r>
              <a:rPr lang="en-US" dirty="0"/>
              <a:t>You can access its data in your own app</a:t>
            </a:r>
          </a:p>
          <a:p>
            <a:r>
              <a:rPr lang="en-US" dirty="0"/>
              <a:t>Contact provider is complex and its API include an extensive set of contract classes and interfaces facilitating data retrieval/modification</a:t>
            </a:r>
          </a:p>
          <a:p>
            <a:r>
              <a:rPr lang="en-US" i="1" dirty="0"/>
              <a:t>We will look at:</a:t>
            </a:r>
          </a:p>
          <a:p>
            <a:r>
              <a:rPr lang="en-US" b="1" dirty="0"/>
              <a:t>Basic contacts provider structure</a:t>
            </a:r>
          </a:p>
          <a:p>
            <a:r>
              <a:rPr lang="en-US" b="1" dirty="0"/>
              <a:t>How to retrieve data from contacts provider</a:t>
            </a:r>
          </a:p>
          <a:p>
            <a:r>
              <a:rPr lang="en-US" dirty="0"/>
              <a:t>How to modify data in the provider</a:t>
            </a:r>
          </a:p>
          <a:p>
            <a:r>
              <a:rPr lang="en-US" dirty="0"/>
              <a:t>How to write sync adapter for synchronizing data from your server to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 manage access to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582274" cy="5530671"/>
          </a:xfrm>
        </p:spPr>
        <p:txBody>
          <a:bodyPr/>
          <a:lstStyle/>
          <a:p>
            <a:r>
              <a:rPr lang="en-US" dirty="0"/>
              <a:t>Implementing a content provider has many advantages</a:t>
            </a:r>
          </a:p>
          <a:p>
            <a:r>
              <a:rPr lang="en-US" dirty="0"/>
              <a:t>Can configure a content provider to allow other apps to securely access and modify your app’s data</a:t>
            </a:r>
          </a:p>
          <a:p>
            <a:r>
              <a:rPr lang="en-US" dirty="0"/>
              <a:t>Use content providers if you plan to share data</a:t>
            </a:r>
          </a:p>
          <a:p>
            <a:r>
              <a:rPr lang="en-US" dirty="0"/>
              <a:t>May still use if you don’t plan to share, because they provide a nice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1026" name="Picture 2" descr="Overview diagram of how content providers manage access to storage.">
            <a:extLst>
              <a:ext uri="{FF2B5EF4-FFF2-40B4-BE49-F238E27FC236}">
                <a16:creationId xmlns:a16="http://schemas.microsoft.com/office/drawing/2014/main" id="{C022B5C0-656E-49BE-9DC6-518AE95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58" y="983145"/>
            <a:ext cx="7197368" cy="56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 provide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6458552" cy="5688529"/>
          </a:xfrm>
        </p:spPr>
        <p:txBody>
          <a:bodyPr/>
          <a:lstStyle/>
          <a:p>
            <a:r>
              <a:rPr lang="en-US" dirty="0"/>
              <a:t>Contact provider maintains three types of data about a person, each corresponding to a table offered by the provider</a:t>
            </a:r>
          </a:p>
          <a:p>
            <a:r>
              <a:rPr lang="en-US" dirty="0"/>
              <a:t>1) </a:t>
            </a:r>
            <a:r>
              <a:rPr lang="en-US" dirty="0" err="1"/>
              <a:t>ContactsContract.Contacts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 representing different people based on aggregation of raw contact rows</a:t>
            </a:r>
          </a:p>
          <a:p>
            <a:r>
              <a:rPr lang="en-US" dirty="0"/>
              <a:t>2) </a:t>
            </a:r>
            <a:r>
              <a:rPr lang="en-US" dirty="0" err="1"/>
              <a:t>ContactsContract.RawContacts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Rows containing summary of a person’s data specific to a user account and type</a:t>
            </a:r>
          </a:p>
          <a:p>
            <a:r>
              <a:rPr lang="en-US" dirty="0"/>
              <a:t>3) </a:t>
            </a:r>
            <a:r>
              <a:rPr lang="en-US" dirty="0" err="1"/>
              <a:t>ConctactsContract.Data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Rows containing details for a raw contact, such as email addresses and phone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64640-C76B-460E-A645-07180B86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08" y="1017969"/>
            <a:ext cx="5444691" cy="482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Raw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Represents a person’s data coming from single account type and account name</a:t>
            </a:r>
          </a:p>
          <a:p>
            <a:r>
              <a:rPr lang="en-US" dirty="0"/>
              <a:t>Can have multiple raw contacts for the same person</a:t>
            </a:r>
          </a:p>
          <a:p>
            <a:r>
              <a:rPr lang="en-US" dirty="0"/>
              <a:t>To understand how raw contacts work, consider user ‘Emily Dickenson’ who has following three user accounts defined on her device:</a:t>
            </a:r>
          </a:p>
          <a:p>
            <a:r>
              <a:rPr lang="en-US" dirty="0"/>
              <a:t>1) </a:t>
            </a:r>
            <a:r>
              <a:rPr lang="en-US" dirty="0">
                <a:hlinkClick r:id="rId2"/>
              </a:rPr>
              <a:t>Emily.dickinson@gmail.com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>
                <a:hlinkClick r:id="rId3"/>
              </a:rPr>
              <a:t>emilyd@gmail.com</a:t>
            </a:r>
            <a:endParaRPr lang="en-US" dirty="0"/>
          </a:p>
          <a:p>
            <a:r>
              <a:rPr lang="en-US" dirty="0"/>
              <a:t>3) twitter account “</a:t>
            </a:r>
            <a:r>
              <a:rPr lang="en-US" dirty="0" err="1"/>
              <a:t>belle_of_amherst</a:t>
            </a:r>
            <a:r>
              <a:rPr lang="en-US" dirty="0"/>
              <a:t>”</a:t>
            </a:r>
          </a:p>
          <a:p>
            <a:r>
              <a:rPr lang="en-US" dirty="0"/>
              <a:t>The user has enabled sync contacts for all three accounts in </a:t>
            </a:r>
            <a:r>
              <a:rPr lang="en-US" i="1" dirty="0"/>
              <a:t>Accounts </a:t>
            </a:r>
            <a:r>
              <a:rPr lang="en-US" dirty="0"/>
              <a:t>settings</a:t>
            </a:r>
          </a:p>
          <a:p>
            <a:r>
              <a:rPr lang="en-US" dirty="0"/>
              <a:t>Suppose Emily opens browser and logs into </a:t>
            </a:r>
            <a:r>
              <a:rPr lang="en-US" dirty="0" err="1"/>
              <a:t>gmail</a:t>
            </a:r>
            <a:r>
              <a:rPr lang="en-US" dirty="0"/>
              <a:t> as (1), opens contacts, and adds “Thomas Higginson”. Later, she logs into </a:t>
            </a:r>
            <a:r>
              <a:rPr lang="en-US" dirty="0" err="1"/>
              <a:t>gmail</a:t>
            </a:r>
            <a:r>
              <a:rPr lang="en-US" dirty="0"/>
              <a:t> as (2), and sends an email to “Thomas Higginson”, which automatically adds him as a contact. She also follows “</a:t>
            </a:r>
            <a:r>
              <a:rPr lang="en-US" dirty="0" err="1"/>
              <a:t>colonel_tom</a:t>
            </a:r>
            <a:r>
              <a:rPr lang="en-US" dirty="0"/>
              <a:t>” (Thomas </a:t>
            </a:r>
            <a:r>
              <a:rPr lang="en-US" dirty="0" err="1"/>
              <a:t>Higgonson’s</a:t>
            </a:r>
            <a:r>
              <a:rPr lang="en-US" dirty="0"/>
              <a:t> twitter ID) on Twitter</a:t>
            </a:r>
          </a:p>
          <a:p>
            <a:r>
              <a:rPr lang="en-US" dirty="0"/>
              <a:t>Contacts Provider creates three raw contacts as a result of this work:</a:t>
            </a:r>
          </a:p>
          <a:p>
            <a:r>
              <a:rPr lang="en-US" dirty="0"/>
              <a:t>A) raw contact for Thomas Higginson associated to </a:t>
            </a:r>
            <a:r>
              <a:rPr lang="en-US" dirty="0">
                <a:hlinkClick r:id="rId2"/>
              </a:rPr>
              <a:t>Emily.dickinson@gmail.com</a:t>
            </a:r>
            <a:endParaRPr lang="en-US" dirty="0"/>
          </a:p>
          <a:p>
            <a:r>
              <a:rPr lang="en-US" dirty="0"/>
              <a:t>B) a second raw contact for Thomas Higginson associated to </a:t>
            </a:r>
            <a:r>
              <a:rPr lang="en-US" dirty="0">
                <a:hlinkClick r:id="rId3"/>
              </a:rPr>
              <a:t>emilyd@gmail.com</a:t>
            </a:r>
            <a:endParaRPr lang="en-US" dirty="0"/>
          </a:p>
          <a:p>
            <a:r>
              <a:rPr lang="en-US" dirty="0"/>
              <a:t>C) a third contact for Thomas </a:t>
            </a:r>
            <a:r>
              <a:rPr lang="en-US" dirty="0" err="1"/>
              <a:t>Higgonson</a:t>
            </a:r>
            <a:r>
              <a:rPr lang="en-US" dirty="0"/>
              <a:t> associated with </a:t>
            </a:r>
            <a:r>
              <a:rPr lang="en-US" dirty="0" err="1"/>
              <a:t>belle_of_amherst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Data for raw contact is stored in </a:t>
            </a:r>
            <a:r>
              <a:rPr lang="en-US" dirty="0" err="1"/>
              <a:t>ContactsContract.Data</a:t>
            </a:r>
            <a:r>
              <a:rPr lang="en-US" dirty="0"/>
              <a:t> row, that is linked to raw contact’s _ID value</a:t>
            </a:r>
          </a:p>
          <a:p>
            <a:r>
              <a:rPr lang="en-US" dirty="0"/>
              <a:t>This allows single raw contacts to have multiple instances of the same type of data such as emails or phone numbers</a:t>
            </a:r>
          </a:p>
          <a:p>
            <a:r>
              <a:rPr lang="en-US" dirty="0"/>
              <a:t>Different types of data are stored in this single table:</a:t>
            </a:r>
          </a:p>
          <a:p>
            <a:pPr lvl="1"/>
            <a:r>
              <a:rPr lang="en-US" dirty="0"/>
              <a:t>Display name, phone number, email, postal address, photo, website details, etc.</a:t>
            </a:r>
          </a:p>
          <a:p>
            <a:r>
              <a:rPr lang="en-US" dirty="0"/>
              <a:t>To help manage this, </a:t>
            </a:r>
            <a:r>
              <a:rPr lang="en-US" dirty="0" err="1"/>
              <a:t>ContactsContract.Data</a:t>
            </a:r>
            <a:r>
              <a:rPr lang="en-US" dirty="0"/>
              <a:t> table has some columns with descriptive names and others with generic names</a:t>
            </a:r>
          </a:p>
          <a:p>
            <a:r>
              <a:rPr lang="en-US" dirty="0"/>
              <a:t>Descriptive column name examples:</a:t>
            </a:r>
          </a:p>
          <a:p>
            <a:pPr lvl="1"/>
            <a:r>
              <a:rPr lang="en-US" dirty="0"/>
              <a:t>RAW_CONTACT_ID – the value of _ID column of raw contact for this data</a:t>
            </a:r>
          </a:p>
          <a:p>
            <a:pPr lvl="1"/>
            <a:r>
              <a:rPr lang="en-US" dirty="0"/>
              <a:t>MIMETPYE – type of data stored in this row expressed as custom MIME type</a:t>
            </a:r>
          </a:p>
          <a:p>
            <a:pPr lvl="1"/>
            <a:r>
              <a:rPr lang="en-US" dirty="0"/>
              <a:t>IS_PRIMARY – if this type of data row can occur more than once for raw contact, flags the data row that contains primary data for the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7174882" cy="56885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Contacts provider combines raw contact rows across all account types and account names to form a </a:t>
            </a:r>
            <a:r>
              <a:rPr lang="en-US" b="1" dirty="0"/>
              <a:t>contact</a:t>
            </a:r>
          </a:p>
          <a:p>
            <a:r>
              <a:rPr lang="en-US" dirty="0"/>
              <a:t>This facilitates displaying and modifying all data a user has collected for a person</a:t>
            </a:r>
          </a:p>
          <a:p>
            <a:r>
              <a:rPr lang="en-US" dirty="0"/>
              <a:t>Contacts provider manages creation of new contact rows, and aggregation of raw contacts with an existing contact row</a:t>
            </a:r>
          </a:p>
          <a:p>
            <a:r>
              <a:rPr lang="en-US" dirty="0"/>
              <a:t>Apps are not allowed to add contacts, some columns in contact row are read-only</a:t>
            </a:r>
          </a:p>
          <a:p>
            <a:r>
              <a:rPr lang="en-US" dirty="0"/>
              <a:t>Contacts provider creates new contact upon addition of new raw contact that doesn’t match any existing contacts</a:t>
            </a:r>
          </a:p>
          <a:p>
            <a:r>
              <a:rPr lang="en-US" dirty="0"/>
              <a:t>Contacts provider links a contact row to its raw contact rows with the contact row’s _ID column in the Contacts table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  <p:pic>
        <p:nvPicPr>
          <p:cNvPr id="5" name="Picture 2" descr="Contacts provider main tables">
            <a:extLst>
              <a:ext uri="{FF2B5EF4-FFF2-40B4-BE49-F238E27FC236}">
                <a16:creationId xmlns:a16="http://schemas.microsoft.com/office/drawing/2014/main" id="{DBCD062B-29AC-4B8E-8CBB-41D30081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82" y="148776"/>
            <a:ext cx="4173303" cy="6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Retrieving a list of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We will retrieve a list of contacts whose data matches all or part of a search string</a:t>
            </a:r>
          </a:p>
          <a:p>
            <a:r>
              <a:rPr lang="en-US" dirty="0"/>
              <a:t>Multiple techniques:</a:t>
            </a:r>
          </a:p>
          <a:p>
            <a:r>
              <a:rPr lang="en-US" dirty="0"/>
              <a:t>1) match contact names</a:t>
            </a:r>
          </a:p>
          <a:p>
            <a:r>
              <a:rPr lang="en-US" dirty="0"/>
              <a:t>2) match a specific type of data such as a phone number</a:t>
            </a:r>
          </a:p>
          <a:p>
            <a:r>
              <a:rPr lang="en-US" dirty="0"/>
              <a:t>3) match any type of data</a:t>
            </a:r>
          </a:p>
          <a:p>
            <a:r>
              <a:rPr lang="en-US" dirty="0"/>
              <a:t>To do any type of search of the Contacts Provider, your app must have the READ_CONTACTS permission:</a:t>
            </a:r>
          </a:p>
          <a:p>
            <a:endParaRPr lang="en-US" dirty="0"/>
          </a:p>
          <a:p>
            <a:r>
              <a:rPr lang="en-US" dirty="0"/>
              <a:t>We will now see how to match a contact by name and list the results (lab 7)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0176B5-63F6-4BA7-BC60-E9379756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59" y="4321384"/>
            <a:ext cx="7917552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android.permission.READ_CONTACTS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Match a contact by name and list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This technique tries to match a search string to the name of a contact or contacts in the Contact Provider’s </a:t>
            </a:r>
            <a:r>
              <a:rPr lang="en-US" dirty="0" err="1"/>
              <a:t>ContactsContract.Contacts</a:t>
            </a:r>
            <a:r>
              <a:rPr lang="en-US" dirty="0"/>
              <a:t> table</a:t>
            </a:r>
          </a:p>
          <a:p>
            <a:r>
              <a:rPr lang="en-US" dirty="0"/>
              <a:t>Display the results in a </a:t>
            </a:r>
            <a:r>
              <a:rPr lang="en-US" dirty="0" err="1"/>
              <a:t>ListView</a:t>
            </a:r>
            <a:r>
              <a:rPr lang="en-US" dirty="0"/>
              <a:t>, to allow user to choose among matched contacts</a:t>
            </a:r>
          </a:p>
          <a:p>
            <a:pPr lvl="1"/>
            <a:r>
              <a:rPr lang="en-US" dirty="0"/>
              <a:t>Can also use </a:t>
            </a:r>
            <a:r>
              <a:rPr lang="en-US" dirty="0" err="1"/>
              <a:t>recyclerView</a:t>
            </a:r>
            <a:r>
              <a:rPr lang="en-US" dirty="0"/>
              <a:t> or any type of display you want</a:t>
            </a:r>
          </a:p>
          <a:p>
            <a:r>
              <a:rPr lang="en-US" dirty="0"/>
              <a:t>Android provides a contracts class called </a:t>
            </a:r>
            <a:r>
              <a:rPr lang="en-US" dirty="0" err="1"/>
              <a:t>ContactsContract</a:t>
            </a:r>
            <a:r>
              <a:rPr lang="en-US" dirty="0"/>
              <a:t>, which defines useful contacts and methods for accessing the provider</a:t>
            </a:r>
          </a:p>
          <a:p>
            <a:r>
              <a:rPr lang="en-US" dirty="0"/>
              <a:t>When you use </a:t>
            </a:r>
            <a:r>
              <a:rPr lang="en-US" dirty="0" err="1"/>
              <a:t>ContactsContract</a:t>
            </a:r>
            <a:r>
              <a:rPr lang="en-US" dirty="0"/>
              <a:t>, you don’t have to define your own constants for content URIs, table names, or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29AA93-7DE5-4DF7-99A4-3A7FABE4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7" y="4529915"/>
            <a:ext cx="1155476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android.provider.ContactsContract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Define a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50772"/>
            <a:ext cx="4302493" cy="5688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a constant that contains the columns you want to return from your query</a:t>
            </a:r>
          </a:p>
          <a:p>
            <a:r>
              <a:rPr lang="en-US" dirty="0"/>
              <a:t>Each item in your </a:t>
            </a:r>
            <a:r>
              <a:rPr lang="en-US" dirty="0" err="1"/>
              <a:t>ListView</a:t>
            </a:r>
            <a:r>
              <a:rPr lang="en-US" dirty="0"/>
              <a:t> displays the contact’s display name, containing the main form of the contact’s name</a:t>
            </a:r>
          </a:p>
          <a:p>
            <a:r>
              <a:rPr lang="en-US" dirty="0"/>
              <a:t>In Android 11 and later, this is DISPLAY_NAME_PRIMARY</a:t>
            </a:r>
          </a:p>
          <a:p>
            <a:r>
              <a:rPr lang="en-US" dirty="0"/>
              <a:t>Column </a:t>
            </a:r>
            <a:r>
              <a:rPr lang="en-US" dirty="0" err="1"/>
              <a:t>Contacts._ID</a:t>
            </a:r>
            <a:r>
              <a:rPr lang="en-US" dirty="0"/>
              <a:t> is used together with LOOKUP_KEY to construct a content URI for the contact the user selects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591C19-188F-4606-9F5F-E041B37B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032" y="963546"/>
            <a:ext cx="8032968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SuppressLint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InlinedApi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Contacts.LOOKUP_KEY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Build.VERSION.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SDK_INT</a:t>
            </a: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Build.VERSION_CODES.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HONEYCOMB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DISPLAY_NAME_PRIMARY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Specify the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2286"/>
            <a:ext cx="12192000" cy="2774903"/>
          </a:xfrm>
        </p:spPr>
        <p:txBody>
          <a:bodyPr/>
          <a:lstStyle/>
          <a:p>
            <a:r>
              <a:rPr lang="en-US" dirty="0"/>
              <a:t>To specify the data you want, create a combination of text expressions and variables that tell the provider which columns to search and values to find</a:t>
            </a:r>
          </a:p>
          <a:p>
            <a:r>
              <a:rPr lang="en-US" dirty="0"/>
              <a:t>For the text expression, define a constant that lists the search columns</a:t>
            </a:r>
          </a:p>
          <a:p>
            <a:pPr lvl="1"/>
            <a:r>
              <a:rPr lang="en-US" dirty="0"/>
              <a:t>Preferred practice is to represent the values with a “?” placeholder</a:t>
            </a:r>
          </a:p>
          <a:p>
            <a:pPr lvl="1"/>
            <a:r>
              <a:rPr lang="en-US" dirty="0"/>
              <a:t>During retrieval, the placeholder is replaced with values from an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611A79-5722-45BF-972B-97BD9ECB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41" y="3525675"/>
            <a:ext cx="757130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text expression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@SuppressLint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"InlinedApi"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Build.VERSION.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SDK_INT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Build.VERSION_CODES.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HONEYCOMB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Contacts.DISPLAY_NAME_PRIMARY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Contacts.DISPLAY_NAME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for the search string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array to hold values that replace the ?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onCreateLoader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3"/>
            <a:ext cx="12192000" cy="219526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onCreateLoader</a:t>
            </a:r>
            <a:r>
              <a:rPr lang="en-US" dirty="0"/>
              <a:t>(), set up the search string pattern</a:t>
            </a:r>
          </a:p>
          <a:p>
            <a:r>
              <a:rPr lang="en-US" dirty="0"/>
              <a:t>To make a string into a pattern, insert “%” characters to represent a sequence of zero or more characters, or “_” to represent a single character</a:t>
            </a:r>
          </a:p>
          <a:p>
            <a:r>
              <a:rPr lang="en-US" dirty="0"/>
              <a:t>Example: %Jefferson% would match both “Thomas Jefferson”, “Jefferson Davis”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1069F4-AFD2-4DB0-AEBC-6F2C77BC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416" y="2946037"/>
            <a:ext cx="6644768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Loader&lt;Cursor&gt;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onCreateLoader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Bundle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Makes search string into pattern and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stores it in the selection array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"%"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Starts the query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CursorLoader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CONTENT_URI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PROJECTION,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SELECTION,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Contact provider helps app manage stored data and share data with other apps</a:t>
            </a:r>
          </a:p>
          <a:p>
            <a:r>
              <a:rPr lang="en-US" dirty="0"/>
              <a:t>Allows for granular control over data access permissions</a:t>
            </a:r>
          </a:p>
          <a:p>
            <a:endParaRPr lang="en-US" dirty="0"/>
          </a:p>
          <a:p>
            <a:r>
              <a:rPr lang="en-US" dirty="0"/>
              <a:t>Lab 7 -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Illustration of migrating content provider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3606229" cy="5530671"/>
          </a:xfrm>
        </p:spPr>
        <p:txBody>
          <a:bodyPr/>
          <a:lstStyle/>
          <a:p>
            <a:r>
              <a:rPr lang="en-US" dirty="0"/>
              <a:t>Abstraction provided by content providers allows you to make modifications to your app data storage implementation without affecting other existing apps that rely on access to your data</a:t>
            </a:r>
          </a:p>
          <a:p>
            <a:r>
              <a:rPr lang="en-US" dirty="0"/>
              <a:t>Example: swap out an SQLite database for external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2050" name="Picture 2" descr="Illustration of migrating content provider storage.">
            <a:extLst>
              <a:ext uri="{FF2B5EF4-FFF2-40B4-BE49-F238E27FC236}">
                <a16:creationId xmlns:a16="http://schemas.microsoft.com/office/drawing/2014/main" id="{B011837E-57CB-4400-831F-8F7A61D9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29" y="1302731"/>
            <a:ext cx="8436016" cy="47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Classes that rely on </a:t>
            </a:r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AbstractThreadedSyncAdapter</a:t>
            </a:r>
            <a:endParaRPr lang="en-US" dirty="0"/>
          </a:p>
          <a:p>
            <a:r>
              <a:rPr lang="en-US" dirty="0" err="1"/>
              <a:t>CursorAdapter</a:t>
            </a:r>
            <a:endParaRPr lang="en-US" dirty="0"/>
          </a:p>
          <a:p>
            <a:r>
              <a:rPr lang="en-US" dirty="0" err="1"/>
              <a:t>CursorLoader</a:t>
            </a:r>
            <a:endParaRPr lang="en-US" dirty="0"/>
          </a:p>
          <a:p>
            <a:r>
              <a:rPr lang="en-US" dirty="0"/>
              <a:t>If you make use of any of these classes, need to implement content provider</a:t>
            </a:r>
          </a:p>
          <a:p>
            <a:r>
              <a:rPr lang="en-US" dirty="0"/>
              <a:t>Also need content provider in the following cases:</a:t>
            </a:r>
          </a:p>
          <a:p>
            <a:r>
              <a:rPr lang="en-US" dirty="0"/>
              <a:t>1) want to implement custom search suggestions in app</a:t>
            </a:r>
          </a:p>
          <a:p>
            <a:r>
              <a:rPr lang="en-US" dirty="0"/>
              <a:t>2) need to expose your application data to widgets</a:t>
            </a:r>
          </a:p>
          <a:p>
            <a:r>
              <a:rPr lang="en-US" dirty="0"/>
              <a:t>3) want to copy/paste complex data/files from your app to other apps</a:t>
            </a:r>
          </a:p>
          <a:p>
            <a:r>
              <a:rPr lang="en-US" dirty="0"/>
              <a:t>Android framework includes content providers managing data such as audio, video, images, and contact information. These are accessible to any Android app</a:t>
            </a:r>
          </a:p>
          <a:p>
            <a:r>
              <a:rPr lang="en-US" dirty="0"/>
              <a:t>Use content provider to access a variety of data storage sources, including:	</a:t>
            </a:r>
          </a:p>
          <a:p>
            <a:pPr lvl="1"/>
            <a:r>
              <a:rPr lang="en-US" dirty="0"/>
              <a:t>Structured data (SQLite relational database)</a:t>
            </a:r>
          </a:p>
          <a:p>
            <a:pPr lvl="1"/>
            <a:r>
              <a:rPr lang="en-US" dirty="0"/>
              <a:t>Unstructured data (image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Advantages of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Content providers offer granular control over permissions for accessing data</a:t>
            </a:r>
          </a:p>
          <a:p>
            <a:r>
              <a:rPr lang="en-US" dirty="0"/>
              <a:t>Can choose to restrict access to content provider to your app only</a:t>
            </a:r>
          </a:p>
          <a:p>
            <a:r>
              <a:rPr lang="en-US" dirty="0"/>
              <a:t>Can grant blanket permission to access data from other apps</a:t>
            </a:r>
          </a:p>
          <a:p>
            <a:r>
              <a:rPr lang="en-US" dirty="0"/>
              <a:t>Can configure different permissions for reading/writing data</a:t>
            </a:r>
          </a:p>
          <a:p>
            <a:r>
              <a:rPr lang="en-US" dirty="0"/>
              <a:t>Use content provider to abstract away details for accessing different data sources</a:t>
            </a:r>
          </a:p>
          <a:p>
            <a:r>
              <a:rPr lang="en-US" dirty="0"/>
              <a:t>Example: your app stores structured records in SQLite database, as well as video and audio files. Use a content provider to access all of this data in the same way</a:t>
            </a:r>
          </a:p>
          <a:p>
            <a:r>
              <a:rPr lang="en-US" dirty="0"/>
              <a:t>We will cover:</a:t>
            </a:r>
          </a:p>
          <a:p>
            <a:pPr lvl="1"/>
            <a:r>
              <a:rPr lang="en-US" b="1" dirty="0"/>
              <a:t>Content provider basics – </a:t>
            </a:r>
            <a:r>
              <a:rPr lang="en-US" b="1" i="1" dirty="0"/>
              <a:t>access/update data using existing content provider</a:t>
            </a:r>
            <a:endParaRPr lang="en-US" b="1" dirty="0"/>
          </a:p>
          <a:p>
            <a:pPr lvl="1"/>
            <a:r>
              <a:rPr lang="en-US" dirty="0"/>
              <a:t>Creating a content provider – </a:t>
            </a:r>
            <a:r>
              <a:rPr lang="en-US" i="1" dirty="0"/>
              <a:t>design and implement your own content provider</a:t>
            </a:r>
            <a:endParaRPr lang="en-US" dirty="0"/>
          </a:p>
          <a:p>
            <a:pPr lvl="1"/>
            <a:r>
              <a:rPr lang="en-US" dirty="0"/>
              <a:t>Calendar provider – </a:t>
            </a:r>
            <a:r>
              <a:rPr lang="en-US" i="1" dirty="0"/>
              <a:t>access calendar provider (part of Android platform)</a:t>
            </a:r>
            <a:endParaRPr lang="en-US" dirty="0"/>
          </a:p>
          <a:p>
            <a:pPr lvl="1"/>
            <a:r>
              <a:rPr lang="en-US" dirty="0"/>
              <a:t>Contacts provider – </a:t>
            </a:r>
            <a:r>
              <a:rPr lang="en-US" i="1" dirty="0"/>
              <a:t>access contacts provider (part of Android platform)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148A-98B9-495C-8963-9158B8B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8033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03E8-8427-47E7-8A57-20D0420C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032"/>
            <a:ext cx="12192000" cy="6019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Cursors contain the result set of a query made against a database in Android</a:t>
            </a:r>
          </a:p>
          <a:p>
            <a:r>
              <a:rPr lang="en-US" dirty="0"/>
              <a:t>Cursor class has an API that allows an app to read (in a type safe manner) the columns returned from the query, and iterate over rows of result set</a:t>
            </a:r>
          </a:p>
          <a:p>
            <a:r>
              <a:rPr lang="en-US" b="1" dirty="0"/>
              <a:t>Reading cursor data:</a:t>
            </a:r>
          </a:p>
          <a:p>
            <a:r>
              <a:rPr lang="en-US" dirty="0"/>
              <a:t>Once a cursor has been returned from database query, app needs to iterate over the result set and read column data from the cursor</a:t>
            </a:r>
          </a:p>
          <a:p>
            <a:r>
              <a:rPr lang="en-US" dirty="0"/>
              <a:t>Internally, the cursor stores the rows of data returned by query along with a position that points to current row of data in result set</a:t>
            </a:r>
          </a:p>
          <a:p>
            <a:r>
              <a:rPr lang="en-US" dirty="0"/>
              <a:t>Cursor class provides methods to manipulate its internal position:</a:t>
            </a:r>
          </a:p>
          <a:p>
            <a:pPr lvl="1"/>
            <a:r>
              <a:rPr lang="en-US" dirty="0" err="1"/>
              <a:t>Cursor.move</a:t>
            </a:r>
            <a:r>
              <a:rPr lang="en-US" dirty="0"/>
              <a:t>(int offset)</a:t>
            </a:r>
          </a:p>
          <a:p>
            <a:pPr lvl="1"/>
            <a:r>
              <a:rPr lang="en-US" dirty="0" err="1"/>
              <a:t>Cursor.moveToFirst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Cursor.moveToNext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Cursor.moveToPosition</a:t>
            </a:r>
            <a:r>
              <a:rPr lang="en-US" dirty="0"/>
              <a:t>(int position)</a:t>
            </a:r>
          </a:p>
          <a:p>
            <a:pPr lvl="1"/>
            <a:r>
              <a:rPr lang="en-US" dirty="0" err="1"/>
              <a:t>Cursor.moveToPrevious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E90FC-DD72-49F2-8E91-6D7E2C86DF16}"/>
              </a:ext>
            </a:extLst>
          </p:cNvPr>
          <p:cNvSpPr txBox="1"/>
          <p:nvPr/>
        </p:nvSpPr>
        <p:spPr>
          <a:xfrm>
            <a:off x="5378280" y="0"/>
            <a:ext cx="681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http://www.informit.com/articles/article.aspx?p=2731932&amp;seqNum=4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content provider manages access to a central repository of data</a:t>
            </a:r>
          </a:p>
          <a:p>
            <a:r>
              <a:rPr lang="en-US" dirty="0"/>
              <a:t>Primarily intended to be used by other apps, which access the provider using a provider client object</a:t>
            </a:r>
          </a:p>
          <a:p>
            <a:r>
              <a:rPr lang="en-US" dirty="0"/>
              <a:t>Together, providers and provider clients offer a consistent, standard interface to data that also handles inter-process communication and secure data access</a:t>
            </a:r>
          </a:p>
          <a:p>
            <a:r>
              <a:rPr lang="en-US" dirty="0"/>
              <a:t>Work with content providers in one of two scenarios:</a:t>
            </a:r>
          </a:p>
          <a:p>
            <a:r>
              <a:rPr lang="en-US" dirty="0"/>
              <a:t>1) you want to implement code to access existing provider in another app</a:t>
            </a:r>
          </a:p>
          <a:p>
            <a:r>
              <a:rPr lang="en-US" dirty="0"/>
              <a:t>2) you want to create new provider in your own app to share data with other app</a:t>
            </a:r>
          </a:p>
          <a:p>
            <a:r>
              <a:rPr lang="en-US" dirty="0"/>
              <a:t>We will now cover the basics of working with existing content providers:</a:t>
            </a:r>
          </a:p>
          <a:p>
            <a:pPr lvl="1"/>
            <a:r>
              <a:rPr lang="en-US" dirty="0"/>
              <a:t>How content providers work</a:t>
            </a:r>
          </a:p>
          <a:p>
            <a:pPr lvl="1"/>
            <a:r>
              <a:rPr lang="en-US" dirty="0"/>
              <a:t>The API used to retrieve data from content provider</a:t>
            </a:r>
          </a:p>
          <a:p>
            <a:pPr lvl="1"/>
            <a:r>
              <a:rPr lang="en-US" dirty="0"/>
              <a:t>The API used to insert, update, or delete data in a content provider</a:t>
            </a:r>
          </a:p>
          <a:p>
            <a:pPr lvl="1"/>
            <a:r>
              <a:rPr lang="en-US" dirty="0"/>
              <a:t>Other API features that facilitate working with providers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Working with existing content provider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 presents data to external apps as one or more tables, similar to tables found in relational database</a:t>
            </a:r>
          </a:p>
          <a:p>
            <a:r>
              <a:rPr lang="en-US" dirty="0"/>
              <a:t>Row represents an instance for some type of data the provider collects</a:t>
            </a:r>
          </a:p>
          <a:p>
            <a:r>
              <a:rPr lang="en-US" dirty="0"/>
              <a:t>Each column represents an individual piece of data collected for an instance</a:t>
            </a:r>
          </a:p>
          <a:p>
            <a:r>
              <a:rPr lang="en-US" dirty="0"/>
              <a:t>Content provider coordinates data storage access for multiple APIs/components:</a:t>
            </a:r>
          </a:p>
          <a:p>
            <a:r>
              <a:rPr lang="en-US" dirty="0"/>
              <a:t>1) sharing access to your app data with other apps</a:t>
            </a:r>
          </a:p>
          <a:p>
            <a:r>
              <a:rPr lang="en-US" dirty="0"/>
              <a:t>2) sending data to a widget</a:t>
            </a:r>
          </a:p>
          <a:p>
            <a:r>
              <a:rPr lang="en-US" dirty="0"/>
              <a:t>3) returning custom search suggestions for your app through search framework using </a:t>
            </a:r>
            <a:r>
              <a:rPr lang="en-US" b="1" dirty="0" err="1"/>
              <a:t>SearchRecentSuggestionsProvider</a:t>
            </a:r>
            <a:endParaRPr lang="en-US" b="1" dirty="0"/>
          </a:p>
          <a:p>
            <a:r>
              <a:rPr lang="en-US" dirty="0"/>
              <a:t>4) Synchronizing application data with your server using </a:t>
            </a:r>
            <a:r>
              <a:rPr lang="en-US" b="1" dirty="0" err="1"/>
              <a:t>AbstractThreadedSyncAdapter</a:t>
            </a:r>
            <a:endParaRPr lang="en-US" b="1" dirty="0"/>
          </a:p>
          <a:p>
            <a:r>
              <a:rPr lang="en-US" dirty="0"/>
              <a:t>5) loading data in your UI using </a:t>
            </a:r>
            <a:r>
              <a:rPr lang="en-US" dirty="0" err="1"/>
              <a:t>CursorLoader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4374</Words>
  <Application>Microsoft Office PowerPoint</Application>
  <PresentationFormat>Widescreen</PresentationFormat>
  <Paragraphs>354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Content Providers</vt:lpstr>
      <vt:lpstr>Content providers manage access to storage</vt:lpstr>
      <vt:lpstr>Illustration of migrating content provider storage:</vt:lpstr>
      <vt:lpstr>Classes that rely on ContentProvider</vt:lpstr>
      <vt:lpstr>Advantages of content provider</vt:lpstr>
      <vt:lpstr>Cursor</vt:lpstr>
      <vt:lpstr>Content provider basics</vt:lpstr>
      <vt:lpstr>Working with existing content provider (Overview)</vt:lpstr>
      <vt:lpstr>Relationship between content provider and other components</vt:lpstr>
      <vt:lpstr>Accessing a provider</vt:lpstr>
      <vt:lpstr>Interaction between ContentProvider, other classes, and storage</vt:lpstr>
      <vt:lpstr>User Dictionary</vt:lpstr>
      <vt:lpstr>Content URI</vt:lpstr>
      <vt:lpstr>Retrieving data from a provider</vt:lpstr>
      <vt:lpstr>Constructing a query</vt:lpstr>
      <vt:lpstr>Constructing a query</vt:lpstr>
      <vt:lpstr>Displaying query results</vt:lpstr>
      <vt:lpstr>PowerPoint Presentation</vt:lpstr>
      <vt:lpstr>Content provider permissions</vt:lpstr>
      <vt:lpstr>Inserting, updating, and deleting data</vt:lpstr>
      <vt:lpstr>Inserting data</vt:lpstr>
      <vt:lpstr>Updating data</vt:lpstr>
      <vt:lpstr>Deleting data</vt:lpstr>
      <vt:lpstr>Provider data types</vt:lpstr>
      <vt:lpstr>Contract classes</vt:lpstr>
      <vt:lpstr>MIME type reference</vt:lpstr>
      <vt:lpstr>Lab 7 Contacts provider</vt:lpstr>
      <vt:lpstr>Contacts provider</vt:lpstr>
      <vt:lpstr>Contacts provide organization</vt:lpstr>
      <vt:lpstr>Raw contacts</vt:lpstr>
      <vt:lpstr>Data</vt:lpstr>
      <vt:lpstr>Contacts</vt:lpstr>
      <vt:lpstr>Retrieving a list of contacts</vt:lpstr>
      <vt:lpstr>Match a contact by name and list the results</vt:lpstr>
      <vt:lpstr>Define a projection</vt:lpstr>
      <vt:lpstr>Specify the selection criteria</vt:lpstr>
      <vt:lpstr>Implement onCreateLoader()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50</cp:revision>
  <dcterms:created xsi:type="dcterms:W3CDTF">2019-10-24T03:24:16Z</dcterms:created>
  <dcterms:modified xsi:type="dcterms:W3CDTF">2019-10-28T01:41:05Z</dcterms:modified>
</cp:coreProperties>
</file>