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>
        <p:scale>
          <a:sx n="70" d="100"/>
          <a:sy n="70" d="100"/>
        </p:scale>
        <p:origin x="70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66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71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33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5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15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60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5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68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06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2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DC75-D408-4CFB-9300-73248D5257F9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78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72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7" y="-1633"/>
            <a:ext cx="10515600" cy="943330"/>
          </a:xfrm>
        </p:spPr>
        <p:txBody>
          <a:bodyPr/>
          <a:lstStyle/>
          <a:p>
            <a:r>
              <a:rPr lang="en-CA" dirty="0" smtClean="0"/>
              <a:t>1R (1-Rule)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104139" y="1981660"/>
            <a:ext cx="1951629" cy="1064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Outlook</a:t>
            </a:r>
            <a:endParaRPr lang="en-CA" dirty="0"/>
          </a:p>
        </p:txBody>
      </p:sp>
      <p:cxnSp>
        <p:nvCxnSpPr>
          <p:cNvPr id="5" name="Straight Arrow Connector 4"/>
          <p:cNvCxnSpPr>
            <a:stCxn id="4" idx="3"/>
            <a:endCxn id="8" idx="0"/>
          </p:cNvCxnSpPr>
          <p:nvPr/>
        </p:nvCxnSpPr>
        <p:spPr>
          <a:xfrm flipH="1">
            <a:off x="851364" y="2890423"/>
            <a:ext cx="53858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4"/>
            <a:endCxn id="9" idx="0"/>
          </p:cNvCxnSpPr>
          <p:nvPr/>
        </p:nvCxnSpPr>
        <p:spPr>
          <a:xfrm>
            <a:off x="2079954" y="3046342"/>
            <a:ext cx="86590" cy="7259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5"/>
            <a:endCxn id="10" idx="0"/>
          </p:cNvCxnSpPr>
          <p:nvPr/>
        </p:nvCxnSpPr>
        <p:spPr>
          <a:xfrm>
            <a:off x="2769959" y="2890423"/>
            <a:ext cx="707653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12867" y="3772250"/>
            <a:ext cx="1276993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Sunny</a:t>
            </a:r>
          </a:p>
          <a:p>
            <a:pPr algn="ctr"/>
            <a:r>
              <a:rPr lang="en-CA" dirty="0" smtClean="0"/>
              <a:t>&gt;no</a:t>
            </a:r>
          </a:p>
          <a:p>
            <a:pPr algn="ctr"/>
            <a:r>
              <a:rPr lang="en-CA" dirty="0" smtClean="0"/>
              <a:t>2/5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1463216" y="3772250"/>
            <a:ext cx="1406655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Overcast&gt;yes</a:t>
            </a:r>
          </a:p>
          <a:p>
            <a:pPr algn="ctr"/>
            <a:r>
              <a:rPr lang="en-CA" dirty="0" smtClean="0"/>
              <a:t>0/4</a:t>
            </a:r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2810918" y="3772250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Rainy</a:t>
            </a:r>
          </a:p>
          <a:p>
            <a:pPr algn="ctr"/>
            <a:r>
              <a:rPr lang="en-CA" dirty="0" smtClean="0"/>
              <a:t>&gt;yes</a:t>
            </a:r>
          </a:p>
          <a:p>
            <a:pPr algn="ctr"/>
            <a:r>
              <a:rPr lang="en-CA" dirty="0" smtClean="0"/>
              <a:t>2/5</a:t>
            </a:r>
            <a:endParaRPr lang="en-CA" dirty="0"/>
          </a:p>
        </p:txBody>
      </p:sp>
      <p:sp>
        <p:nvSpPr>
          <p:cNvPr id="16" name="Oval 15"/>
          <p:cNvSpPr/>
          <p:nvPr/>
        </p:nvSpPr>
        <p:spPr>
          <a:xfrm>
            <a:off x="5449459" y="191070"/>
            <a:ext cx="1951629" cy="1064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Temperature</a:t>
            </a:r>
            <a:endParaRPr lang="en-CA" dirty="0"/>
          </a:p>
        </p:txBody>
      </p:sp>
      <p:cxnSp>
        <p:nvCxnSpPr>
          <p:cNvPr id="17" name="Straight Arrow Connector 16"/>
          <p:cNvCxnSpPr>
            <a:stCxn id="16" idx="3"/>
            <a:endCxn id="20" idx="0"/>
          </p:cNvCxnSpPr>
          <p:nvPr/>
        </p:nvCxnSpPr>
        <p:spPr>
          <a:xfrm flipH="1">
            <a:off x="5196684" y="1099833"/>
            <a:ext cx="53858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4"/>
            <a:endCxn id="21" idx="0"/>
          </p:cNvCxnSpPr>
          <p:nvPr/>
        </p:nvCxnSpPr>
        <p:spPr>
          <a:xfrm>
            <a:off x="6425274" y="1255752"/>
            <a:ext cx="49956" cy="7259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5"/>
            <a:endCxn id="22" idx="0"/>
          </p:cNvCxnSpPr>
          <p:nvPr/>
        </p:nvCxnSpPr>
        <p:spPr>
          <a:xfrm>
            <a:off x="7115279" y="1099833"/>
            <a:ext cx="693338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58187" y="1981660"/>
            <a:ext cx="1276993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Hot</a:t>
            </a:r>
          </a:p>
          <a:p>
            <a:pPr algn="ctr"/>
            <a:r>
              <a:rPr lang="en-CA" dirty="0" smtClean="0"/>
              <a:t>&gt;no</a:t>
            </a:r>
          </a:p>
          <a:p>
            <a:pPr algn="ctr"/>
            <a:r>
              <a:rPr lang="en-CA" dirty="0" smtClean="0"/>
              <a:t>2/4</a:t>
            </a:r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5808536" y="1981660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Mild &gt;yes</a:t>
            </a:r>
          </a:p>
          <a:p>
            <a:pPr algn="ctr"/>
            <a:r>
              <a:rPr lang="en-CA" dirty="0" smtClean="0"/>
              <a:t>2/6</a:t>
            </a:r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7141923" y="1981660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Cool &gt;yes</a:t>
            </a:r>
          </a:p>
          <a:p>
            <a:pPr algn="ctr"/>
            <a:r>
              <a:rPr lang="en-CA" dirty="0" smtClean="0"/>
              <a:t>1/4</a:t>
            </a:r>
            <a:endParaRPr lang="en-CA" dirty="0"/>
          </a:p>
        </p:txBody>
      </p:sp>
      <p:sp>
        <p:nvSpPr>
          <p:cNvPr id="23" name="Oval 22"/>
          <p:cNvSpPr/>
          <p:nvPr/>
        </p:nvSpPr>
        <p:spPr>
          <a:xfrm>
            <a:off x="5418741" y="3750592"/>
            <a:ext cx="1951629" cy="1064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Humidity</a:t>
            </a:r>
            <a:endParaRPr lang="en-CA" dirty="0"/>
          </a:p>
        </p:txBody>
      </p:sp>
      <p:cxnSp>
        <p:nvCxnSpPr>
          <p:cNvPr id="24" name="Straight Arrow Connector 23"/>
          <p:cNvCxnSpPr>
            <a:stCxn id="23" idx="3"/>
            <a:endCxn id="27" idx="0"/>
          </p:cNvCxnSpPr>
          <p:nvPr/>
        </p:nvCxnSpPr>
        <p:spPr>
          <a:xfrm flipH="1">
            <a:off x="5165966" y="4659355"/>
            <a:ext cx="53858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5"/>
          </p:cNvCxnSpPr>
          <p:nvPr/>
        </p:nvCxnSpPr>
        <p:spPr>
          <a:xfrm>
            <a:off x="7084561" y="4659355"/>
            <a:ext cx="2783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527469" y="5541182"/>
            <a:ext cx="1276993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High &gt;no</a:t>
            </a:r>
          </a:p>
          <a:p>
            <a:pPr algn="ctr"/>
            <a:r>
              <a:rPr lang="en-CA" dirty="0" smtClean="0"/>
              <a:t>3/7</a:t>
            </a:r>
            <a:endParaRPr lang="en-CA" dirty="0"/>
          </a:p>
        </p:txBody>
      </p:sp>
      <p:sp>
        <p:nvSpPr>
          <p:cNvPr id="28" name="Oval 27"/>
          <p:cNvSpPr/>
          <p:nvPr/>
        </p:nvSpPr>
        <p:spPr>
          <a:xfrm>
            <a:off x="6460507" y="5541182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Normal&gt;yes</a:t>
            </a:r>
          </a:p>
          <a:p>
            <a:pPr algn="ctr"/>
            <a:r>
              <a:rPr lang="en-CA" dirty="0" smtClean="0"/>
              <a:t>1/7</a:t>
            </a:r>
            <a:endParaRPr lang="en-CA" dirty="0"/>
          </a:p>
        </p:txBody>
      </p:sp>
      <p:sp>
        <p:nvSpPr>
          <p:cNvPr id="30" name="Oval 29"/>
          <p:cNvSpPr/>
          <p:nvPr/>
        </p:nvSpPr>
        <p:spPr>
          <a:xfrm>
            <a:off x="9617122" y="1998043"/>
            <a:ext cx="1951629" cy="1064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Windy</a:t>
            </a:r>
            <a:endParaRPr lang="en-CA" dirty="0"/>
          </a:p>
        </p:txBody>
      </p:sp>
      <p:cxnSp>
        <p:nvCxnSpPr>
          <p:cNvPr id="31" name="Straight Arrow Connector 30"/>
          <p:cNvCxnSpPr>
            <a:stCxn id="30" idx="3"/>
            <a:endCxn id="34" idx="0"/>
          </p:cNvCxnSpPr>
          <p:nvPr/>
        </p:nvCxnSpPr>
        <p:spPr>
          <a:xfrm flipH="1">
            <a:off x="9364347" y="2906806"/>
            <a:ext cx="53858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5"/>
            <a:endCxn id="35" idx="0"/>
          </p:cNvCxnSpPr>
          <p:nvPr/>
        </p:nvCxnSpPr>
        <p:spPr>
          <a:xfrm>
            <a:off x="11282942" y="2906806"/>
            <a:ext cx="25092" cy="10032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725850" y="3788633"/>
            <a:ext cx="1276993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False &gt;yes</a:t>
            </a:r>
          </a:p>
          <a:p>
            <a:pPr algn="ctr"/>
            <a:r>
              <a:rPr lang="en-CA" dirty="0" smtClean="0"/>
              <a:t>2/8</a:t>
            </a:r>
            <a:endParaRPr lang="en-CA" dirty="0"/>
          </a:p>
        </p:txBody>
      </p:sp>
      <p:sp>
        <p:nvSpPr>
          <p:cNvPr id="35" name="Oval 34"/>
          <p:cNvSpPr/>
          <p:nvPr/>
        </p:nvSpPr>
        <p:spPr>
          <a:xfrm>
            <a:off x="10641340" y="3910022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True &gt;no</a:t>
            </a:r>
          </a:p>
          <a:p>
            <a:pPr algn="ctr"/>
            <a:r>
              <a:rPr lang="en-CA" dirty="0" smtClean="0"/>
              <a:t>3/6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1120656" y="5048154"/>
            <a:ext cx="39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errors: 4/14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5241607" y="6537651"/>
            <a:ext cx="39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errors: 4/14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5621908" y="3101150"/>
            <a:ext cx="39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errors: 5/14</a:t>
            </a:r>
            <a:endParaRPr lang="en-CA" dirty="0"/>
          </a:p>
        </p:txBody>
      </p:sp>
      <p:sp>
        <p:nvSpPr>
          <p:cNvPr id="45" name="TextBox 44"/>
          <p:cNvSpPr txBox="1"/>
          <p:nvPr/>
        </p:nvSpPr>
        <p:spPr>
          <a:xfrm>
            <a:off x="9177800" y="5003183"/>
            <a:ext cx="211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errors: 5/14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9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Missing values and Numeric attributes for 1R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1R accommodates both missing values and numeric attributes</a:t>
            </a:r>
          </a:p>
          <a:p>
            <a:r>
              <a:rPr lang="en-CA" dirty="0" smtClean="0"/>
              <a:t>Missing is treated as just another attribute value</a:t>
            </a:r>
          </a:p>
          <a:p>
            <a:pPr lvl="1"/>
            <a:r>
              <a:rPr lang="en-CA" dirty="0" err="1" smtClean="0"/>
              <a:t>ie</a:t>
            </a:r>
            <a:r>
              <a:rPr lang="en-CA" dirty="0" smtClean="0"/>
              <a:t>: Outlook can take 4 values: Sunny, Overcast, Rainy, Missing</a:t>
            </a:r>
          </a:p>
          <a:p>
            <a:r>
              <a:rPr lang="en-CA" dirty="0" smtClean="0"/>
              <a:t>Numeric attributes can be converted into nominal attributes using a simple discretization method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82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7" y="0"/>
            <a:ext cx="10515600" cy="721485"/>
          </a:xfrm>
        </p:spPr>
        <p:txBody>
          <a:bodyPr/>
          <a:lstStyle/>
          <a:p>
            <a:r>
              <a:rPr lang="en-CA" dirty="0" smtClean="0"/>
              <a:t>Discretization of numerical attributes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22828" y="585897"/>
            <a:ext cx="111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Step 1: sort training examples according to the values of the numeric attribute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8" y="1084100"/>
            <a:ext cx="7951811" cy="10874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74639" y="1255093"/>
            <a:ext cx="351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Sorted temperature values from weather data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36477" y="2148225"/>
            <a:ext cx="111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Step 2:place breakpoints wherever class changes (producing eight categories in this case)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8" y="2632000"/>
            <a:ext cx="8105081" cy="5028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7421" y="3116530"/>
            <a:ext cx="111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Small problem here: two instances with same value of temperature “72”, but different class</a:t>
            </a:r>
          </a:p>
          <a:p>
            <a:r>
              <a:rPr lang="en-CA" dirty="0" smtClean="0"/>
              <a:t>Solution: move breakpoint at 72 up one, producing a mixed partition where “no” is the majority class 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177421" y="3762861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More serious problem: breakpoint procedure tends to form large number of categories</a:t>
            </a:r>
          </a:p>
          <a:p>
            <a:r>
              <a:rPr lang="en-CA" sz="2400" dirty="0" smtClean="0"/>
              <a:t>(identification code example)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21" y="4663642"/>
            <a:ext cx="3425588" cy="5161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21" y="5385194"/>
            <a:ext cx="7897218" cy="5212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21" y="6020862"/>
            <a:ext cx="7897218" cy="5699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03009" y="4598660"/>
            <a:ext cx="784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Solution: impose a minimum limit on number of instances of majority class in a given partition (3 here)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8074639" y="5982647"/>
            <a:ext cx="411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…and any adjacent partitions with same majority class can be merged.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8074638" y="5275057"/>
            <a:ext cx="411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Because next example is also “yes”, we lose nothing by including it in 1</a:t>
            </a:r>
            <a:r>
              <a:rPr lang="en-CA" baseline="30000" dirty="0" smtClean="0"/>
              <a:t>st</a:t>
            </a:r>
            <a:r>
              <a:rPr lang="en-CA" dirty="0" smtClean="0"/>
              <a:t> partition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-1" y="6520550"/>
            <a:ext cx="876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Final rule set: if Temperature &lt;= 77.5</a:t>
            </a:r>
            <a:r>
              <a:rPr lang="en-CA" b="1" dirty="0"/>
              <a:t> </a:t>
            </a:r>
            <a:r>
              <a:rPr lang="en-CA" b="1" dirty="0" smtClean="0"/>
              <a:t>then Play=Yes, if </a:t>
            </a:r>
            <a:r>
              <a:rPr lang="en-CA" b="1" dirty="0"/>
              <a:t>Temperature </a:t>
            </a:r>
            <a:r>
              <a:rPr lang="en-CA" b="1" dirty="0" smtClean="0"/>
              <a:t>&gt; 77.5 then Play=No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9381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4.2 Simple Probabilistic Modeling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3591" cy="4351338"/>
          </a:xfrm>
        </p:spPr>
        <p:txBody>
          <a:bodyPr/>
          <a:lstStyle/>
          <a:p>
            <a:r>
              <a:rPr lang="en-CA" dirty="0" smtClean="0"/>
              <a:t>1R bases decisions on the single attribute that works best</a:t>
            </a:r>
          </a:p>
          <a:p>
            <a:r>
              <a:rPr lang="en-CA" dirty="0" smtClean="0"/>
              <a:t>Another technique is to allow all attributes to make </a:t>
            </a:r>
            <a:r>
              <a:rPr lang="en-CA" b="1" dirty="0" smtClean="0"/>
              <a:t>equally important </a:t>
            </a:r>
            <a:r>
              <a:rPr lang="en-CA" dirty="0" smtClean="0"/>
              <a:t>and </a:t>
            </a:r>
            <a:r>
              <a:rPr lang="en-CA" b="1" dirty="0" smtClean="0"/>
              <a:t>independent</a:t>
            </a:r>
            <a:r>
              <a:rPr lang="en-CA" dirty="0" smtClean="0"/>
              <a:t> contributions towards the decision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90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Simple Probabilistic Modeling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546" y="658457"/>
            <a:ext cx="8108306" cy="2430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546" y="3267656"/>
            <a:ext cx="8123405" cy="1358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708" y="777890"/>
            <a:ext cx="37531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/>
              <a:t>Summary of weather data obtained by counting how many times each attribute-value pair occurs with each value (yes/no) for play</a:t>
            </a:r>
          </a:p>
          <a:p>
            <a:endParaRPr lang="en-CA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103708" y="3361669"/>
            <a:ext cx="33819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/>
              <a:t>Observed probabilities given a value for “Play”</a:t>
            </a:r>
          </a:p>
          <a:p>
            <a:endParaRPr lang="en-CA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03707" y="4804807"/>
            <a:ext cx="3381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 smtClean="0"/>
              <a:t>Suppose we encounter a new example:</a:t>
            </a:r>
            <a:endParaRPr lang="en-CA" sz="25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546" y="4804807"/>
            <a:ext cx="4573585" cy="9558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707" y="5807656"/>
            <a:ext cx="1184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Treating the 5 features (Outlook, Temperature, Humidity, Windy, Play) as </a:t>
            </a:r>
            <a:r>
              <a:rPr lang="en-CA" b="1" dirty="0" smtClean="0"/>
              <a:t>equally important</a:t>
            </a:r>
            <a:r>
              <a:rPr lang="en-CA" dirty="0" smtClean="0"/>
              <a:t>, </a:t>
            </a:r>
            <a:r>
              <a:rPr lang="en-CA" b="1" dirty="0" smtClean="0"/>
              <a:t>independent</a:t>
            </a:r>
            <a:r>
              <a:rPr lang="en-CA" dirty="0" smtClean="0"/>
              <a:t> pieces of evidence: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" y="6142526"/>
            <a:ext cx="6215913" cy="324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005" y="6165068"/>
            <a:ext cx="5767460" cy="289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7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7" y="109182"/>
            <a:ext cx="10515600" cy="994652"/>
          </a:xfrm>
        </p:spPr>
        <p:txBody>
          <a:bodyPr/>
          <a:lstStyle/>
          <a:p>
            <a:r>
              <a:rPr lang="en-CA" dirty="0" smtClean="0"/>
              <a:t>Simple Probabilistic Modeling (Naïve Bayes)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3009"/>
            <a:ext cx="6599830" cy="257395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Naïve Bayes</a:t>
            </a:r>
          </a:p>
          <a:p>
            <a:pPr marL="0" indent="0">
              <a:buNone/>
            </a:pPr>
            <a:r>
              <a:rPr lang="en-CA" dirty="0" smtClean="0"/>
              <a:t>Bayes’ Rule and Basic </a:t>
            </a:r>
            <a:r>
              <a:rPr lang="en-CA" dirty="0"/>
              <a:t>P</a:t>
            </a:r>
            <a:r>
              <a:rPr lang="en-CA" dirty="0" smtClean="0"/>
              <a:t>robability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" y="1366231"/>
            <a:ext cx="6215913" cy="324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30" y="1388773"/>
            <a:ext cx="5767460" cy="289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18" y="1953085"/>
            <a:ext cx="4882042" cy="762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209" y="1934238"/>
            <a:ext cx="4578328" cy="7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Probability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29084" cy="4351338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Consider two boxes containing mixtures of fruit</a:t>
            </a:r>
          </a:p>
          <a:p>
            <a:r>
              <a:rPr lang="en-CA" dirty="0" smtClean="0"/>
              <a:t>Probability of selecting red box is 40% or 0.4</a:t>
            </a:r>
          </a:p>
          <a:p>
            <a:r>
              <a:rPr lang="en-CA" dirty="0" smtClean="0"/>
              <a:t>Probability of selecting blue box is 60% or 0.6</a:t>
            </a:r>
          </a:p>
          <a:p>
            <a:r>
              <a:rPr lang="en-CA" dirty="0" smtClean="0"/>
              <a:t>Each piece of fruit within the box is equally likely</a:t>
            </a:r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80" y="1825625"/>
            <a:ext cx="6111820" cy="4042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1980" y="5868537"/>
            <a:ext cx="28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Red box, P(red) = 0.4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611737" y="5868537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Blue box, P(blue) = 0.6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196083" y="21558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apple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03328" y="297953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orange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60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Probability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086551" cy="4351338"/>
          </a:xfrm>
        </p:spPr>
        <p:txBody>
          <a:bodyPr/>
          <a:lstStyle/>
          <a:p>
            <a:r>
              <a:rPr lang="en-CA" dirty="0" smtClean="0"/>
              <a:t>We would like to answer questions such as:</a:t>
            </a:r>
          </a:p>
          <a:p>
            <a:r>
              <a:rPr lang="en-CA" dirty="0" smtClean="0"/>
              <a:t>1) </a:t>
            </a:r>
            <a:r>
              <a:rPr lang="en-CA" i="1" dirty="0" smtClean="0"/>
              <a:t>What is the overall probability of selecting an apple?</a:t>
            </a:r>
          </a:p>
          <a:p>
            <a:r>
              <a:rPr lang="en-CA" dirty="0" smtClean="0"/>
              <a:t>2) </a:t>
            </a:r>
            <a:r>
              <a:rPr lang="en-CA" i="1" dirty="0" smtClean="0"/>
              <a:t>Given that we selected an orange, what is the probability that we picked from blue box?</a:t>
            </a:r>
          </a:p>
          <a:p>
            <a:r>
              <a:rPr lang="en-CA" dirty="0" smtClean="0"/>
              <a:t>We can use the </a:t>
            </a:r>
            <a:r>
              <a:rPr lang="en-CA" u="sng" dirty="0" smtClean="0"/>
              <a:t>Rules of Probability </a:t>
            </a:r>
            <a:r>
              <a:rPr lang="en-CA" dirty="0" smtClean="0"/>
              <a:t>to answer these questions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51" y="2142699"/>
            <a:ext cx="3961311" cy="262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74" y="5239461"/>
            <a:ext cx="5553075" cy="1428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7087" y="5239461"/>
            <a:ext cx="395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Marginal Probability</a:t>
            </a:r>
          </a:p>
          <a:p>
            <a:r>
              <a:rPr lang="en-CA" dirty="0" smtClean="0"/>
              <a:t>Joint Probability</a:t>
            </a:r>
          </a:p>
          <a:p>
            <a:r>
              <a:rPr lang="en-CA" dirty="0" smtClean="0"/>
              <a:t>Conditional Probability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09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Bayes’ Theorem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36" y="3955784"/>
            <a:ext cx="3200400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36" y="2805222"/>
            <a:ext cx="2466975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036" y="1707752"/>
            <a:ext cx="3143250" cy="371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5135" y="2883565"/>
            <a:ext cx="227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Symmetry property</a:t>
            </a:r>
            <a:endParaRPr lang="en-C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60877" y="1862295"/>
            <a:ext cx="19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Product rule</a:t>
            </a:r>
            <a:endParaRPr lang="en-C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31057" y="4148922"/>
            <a:ext cx="201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Bayes’ Theorem</a:t>
            </a:r>
            <a:endParaRPr lang="en-C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75754" y="5359830"/>
            <a:ext cx="616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conditional, prior, posterior, normalization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0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</a:t>
            </a:r>
            <a:r>
              <a:rPr lang="en-CA" dirty="0" err="1" smtClean="0"/>
              <a:t>Bayes’s</a:t>
            </a:r>
            <a:r>
              <a:rPr lang="en-CA" dirty="0" smtClean="0"/>
              <a:t> Theorem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1825625"/>
            <a:ext cx="4929218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What is the overall probability of selecting an apple?</a:t>
            </a:r>
          </a:p>
          <a:p>
            <a:pPr lvl="1"/>
            <a:r>
              <a:rPr lang="en-CA" dirty="0" smtClean="0"/>
              <a:t>P(apple) = P(</a:t>
            </a:r>
            <a:r>
              <a:rPr lang="en-CA" dirty="0" err="1" smtClean="0"/>
              <a:t>apple,red</a:t>
            </a:r>
            <a:r>
              <a:rPr lang="en-CA" dirty="0" smtClean="0"/>
              <a:t>) + P(</a:t>
            </a:r>
            <a:r>
              <a:rPr lang="en-CA" dirty="0" err="1" smtClean="0"/>
              <a:t>apple,blue</a:t>
            </a:r>
            <a:r>
              <a:rPr lang="en-CA" dirty="0" smtClean="0"/>
              <a:t>) (sum rule)</a:t>
            </a:r>
          </a:p>
          <a:p>
            <a:pPr lvl="1"/>
            <a:r>
              <a:rPr lang="en-CA" dirty="0" smtClean="0"/>
              <a:t>= 1/10 + 9/20 = 11/20</a:t>
            </a:r>
          </a:p>
          <a:p>
            <a:pPr lvl="1"/>
            <a:r>
              <a:rPr lang="en-CA" dirty="0" smtClean="0"/>
              <a:t>P(orange) = 9/20</a:t>
            </a:r>
          </a:p>
          <a:p>
            <a:r>
              <a:rPr lang="en-CA" dirty="0" smtClean="0"/>
              <a:t>Given that we have selected an orange, what is the probability that we picked from the blue box?</a:t>
            </a:r>
          </a:p>
          <a:p>
            <a:pPr lvl="1"/>
            <a:r>
              <a:rPr lang="en-CA" dirty="0" smtClean="0"/>
              <a:t>P(</a:t>
            </a:r>
            <a:r>
              <a:rPr lang="en-CA" dirty="0" err="1" smtClean="0"/>
              <a:t>blue|orange</a:t>
            </a:r>
            <a:r>
              <a:rPr lang="en-CA" dirty="0" smtClean="0"/>
              <a:t>) = (P(</a:t>
            </a:r>
            <a:r>
              <a:rPr lang="en-CA" dirty="0" err="1" smtClean="0"/>
              <a:t>orange|blue</a:t>
            </a:r>
            <a:r>
              <a:rPr lang="en-CA" dirty="0" smtClean="0"/>
              <a:t>)*P(blue))/P(orange)</a:t>
            </a:r>
          </a:p>
          <a:p>
            <a:pPr lvl="1"/>
            <a:r>
              <a:rPr lang="en-CA" dirty="0" smtClean="0"/>
              <a:t>= (1/4 * 6/10)/(9/20) = 1/3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80" y="1825625"/>
            <a:ext cx="6111820" cy="4042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1980" y="5868537"/>
            <a:ext cx="28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Red box, P(red) = 0.4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611737" y="5868537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Blue box, P(blue) = 0.6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196083" y="21558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apple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03328" y="297953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orange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0"/>
            <a:ext cx="3200400" cy="885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30621" y="193138"/>
            <a:ext cx="201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Bayes’ Theorem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562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Input</a:t>
            </a:r>
          </a:p>
          <a:p>
            <a:r>
              <a:rPr lang="en-CA" dirty="0" smtClean="0"/>
              <a:t>Output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36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Naïve Bayes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433" y="1825625"/>
                <a:ext cx="11668836" cy="435133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Let E be the evidence (weather)</a:t>
                </a:r>
              </a:p>
              <a:p>
                <a:pPr lvl="1"/>
                <a:r>
                  <a:rPr lang="en-CA" dirty="0" smtClean="0"/>
                  <a:t>E = [outlook, temperature, humidity, windy]</a:t>
                </a:r>
              </a:p>
              <a:p>
                <a:r>
                  <a:rPr lang="en-CA" dirty="0" smtClean="0"/>
                  <a:t>Then, p(</a:t>
                </a:r>
                <a:r>
                  <a:rPr lang="en-CA" dirty="0" err="1" smtClean="0"/>
                  <a:t>play|E</a:t>
                </a:r>
                <a:r>
                  <a:rPr lang="en-CA" dirty="0" smtClean="0"/>
                  <a:t>) = p(</a:t>
                </a:r>
                <a:r>
                  <a:rPr lang="en-CA" dirty="0" err="1" smtClean="0"/>
                  <a:t>play|outlook,temperature,humidity,windy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Outlook=Sunny, Temperature=Cool, Humidity=High, Windy=True</a:t>
                </a:r>
                <a:endParaRPr lang="en-CA" dirty="0"/>
              </a:p>
              <a:p>
                <a:r>
                  <a:rPr lang="en-CA" dirty="0" smtClean="0"/>
                  <a:t>Using Bayes’ Theorem:</a:t>
                </a: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𝑜𝑜𝑙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𝑖𝑔h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𝑟𝑢𝑒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𝐶𝑜𝑜𝑙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sz="2400" dirty="0" smtClean="0"/>
              </a:p>
              <a:p>
                <a:r>
                  <a:rPr lang="en-CA" sz="2400" dirty="0" smtClean="0"/>
                  <a:t>Naïve Bayes is called Naïve because 1) based on Bayes’ Rule and 2) it assumes independence of the different attributes. </a:t>
                </a:r>
                <a:endParaRPr lang="en-CA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433" y="1825625"/>
                <a:ext cx="11668836" cy="4351338"/>
              </a:xfrm>
              <a:blipFill>
                <a:blip r:embed="rId2"/>
                <a:stretch>
                  <a:fillRect l="-940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0"/>
            <a:ext cx="3200400" cy="885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0621" y="193138"/>
            <a:ext cx="201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Bayes’ Theorem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166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Pitfalls of Naïve Bayes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Suppose Play=No for every case of Outlook=Sunny</a:t>
            </a:r>
          </a:p>
          <a:p>
            <a:r>
              <a:rPr lang="en-CA" dirty="0" smtClean="0"/>
              <a:t>Then, p(</a:t>
            </a:r>
            <a:r>
              <a:rPr lang="en-CA" dirty="0" err="1" smtClean="0"/>
              <a:t>Sunny|Yes</a:t>
            </a:r>
            <a:r>
              <a:rPr lang="en-CA" dirty="0" smtClean="0"/>
              <a:t>) = 0, nullifying the previous example no matter what the value of all the other attributes</a:t>
            </a:r>
          </a:p>
          <a:p>
            <a:endParaRPr lang="en-CA" dirty="0" smtClean="0"/>
          </a:p>
          <a:p>
            <a:r>
              <a:rPr lang="en-CA" dirty="0" smtClean="0"/>
              <a:t>Missing values</a:t>
            </a:r>
          </a:p>
          <a:p>
            <a:r>
              <a:rPr lang="en-CA" dirty="0" smtClean="0"/>
              <a:t>Numeric attributes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Naïve Bayes provides a simple approach to representing, using, and learning probabilistic knowledge</a:t>
            </a:r>
          </a:p>
          <a:p>
            <a:r>
              <a:rPr lang="en-CA" dirty="0" smtClean="0"/>
              <a:t>Rivals and sometimes outperforms more sophisticated classifiers on many datasets</a:t>
            </a:r>
          </a:p>
          <a:p>
            <a:r>
              <a:rPr lang="en-CA" dirty="0" smtClean="0"/>
              <a:t>Always try the simpler things first! (1R, Naïve Bayes)</a:t>
            </a:r>
          </a:p>
          <a:p>
            <a:r>
              <a:rPr lang="en-CA" dirty="0" smtClean="0"/>
              <a:t>Naïve Bayes is effective in classification problems because it is sufficient for the correct class to receive the greatest probability </a:t>
            </a:r>
          </a:p>
          <a:p>
            <a:r>
              <a:rPr lang="en-CA" dirty="0" smtClean="0"/>
              <a:t>Naïve Bayes performs poorly when redundant attributes are present</a:t>
            </a:r>
          </a:p>
          <a:p>
            <a:pPr lvl="1"/>
            <a:r>
              <a:rPr lang="en-CA" dirty="0" smtClean="0"/>
              <a:t>Skews the probability estimates (extra </a:t>
            </a:r>
            <a:r>
              <a:rPr lang="en-CA" smtClean="0"/>
              <a:t>temperature example) 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Algorithms: the basic methods (chapter 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Rudimentary rule learning (1R)</a:t>
            </a:r>
          </a:p>
          <a:p>
            <a:r>
              <a:rPr lang="en-CA" dirty="0" smtClean="0"/>
              <a:t>Naïve Bayes for probabilistic classification</a:t>
            </a:r>
          </a:p>
          <a:p>
            <a:r>
              <a:rPr lang="en-CA" dirty="0" smtClean="0"/>
              <a:t>Divide and conquer for learning Decision Trees</a:t>
            </a:r>
          </a:p>
          <a:p>
            <a:r>
              <a:rPr lang="en-CA" dirty="0" smtClean="0"/>
              <a:t>Separate and conquer for learning Decision Rules</a:t>
            </a:r>
          </a:p>
          <a:p>
            <a:r>
              <a:rPr lang="en-CA" dirty="0" err="1" smtClean="0"/>
              <a:t>Apriori</a:t>
            </a:r>
            <a:r>
              <a:rPr lang="en-CA" dirty="0" smtClean="0"/>
              <a:t> algorithm for mining Association Rules</a:t>
            </a:r>
          </a:p>
          <a:p>
            <a:r>
              <a:rPr lang="en-CA" dirty="0" smtClean="0"/>
              <a:t>Linear regression for numeric prediction</a:t>
            </a:r>
          </a:p>
          <a:p>
            <a:r>
              <a:rPr lang="en-CA" dirty="0" smtClean="0"/>
              <a:t>Logistic regression for classification</a:t>
            </a:r>
          </a:p>
          <a:p>
            <a:r>
              <a:rPr lang="en-CA" dirty="0" smtClean="0"/>
              <a:t>Mistake-driven algorithms (Perceptron and Winnow)</a:t>
            </a:r>
          </a:p>
          <a:p>
            <a:r>
              <a:rPr lang="en-CA" dirty="0" smtClean="0"/>
              <a:t>Instance based learning – data structures for nearest neighbour search</a:t>
            </a:r>
          </a:p>
          <a:p>
            <a:r>
              <a:rPr lang="en-CA" dirty="0" smtClean="0"/>
              <a:t>K-means clustering and Hierarchical clustering</a:t>
            </a:r>
          </a:p>
          <a:p>
            <a:r>
              <a:rPr lang="en-CA" dirty="0" smtClean="0"/>
              <a:t>Multi-instance learning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86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ideas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Simplicity first </a:t>
            </a:r>
            <a:r>
              <a:rPr lang="en-CA" dirty="0" smtClean="0"/>
              <a:t>approach (simple ideas often work very well!)</a:t>
            </a:r>
            <a:endParaRPr lang="en-CA" dirty="0" smtClean="0"/>
          </a:p>
          <a:p>
            <a:r>
              <a:rPr lang="en-CA" dirty="0" smtClean="0"/>
              <a:t>Simple structure datasets can exhibit:</a:t>
            </a:r>
          </a:p>
          <a:p>
            <a:pPr lvl="1"/>
            <a:r>
              <a:rPr lang="en-CA" dirty="0" smtClean="0"/>
              <a:t>Single attribute is relevant, all others are redundant</a:t>
            </a:r>
          </a:p>
          <a:p>
            <a:pPr lvl="1"/>
            <a:r>
              <a:rPr lang="en-CA" dirty="0" smtClean="0"/>
              <a:t>Small number of independent rules governing assignment to different classes</a:t>
            </a:r>
          </a:p>
          <a:p>
            <a:pPr lvl="1"/>
            <a:r>
              <a:rPr lang="en-CA" dirty="0" smtClean="0"/>
              <a:t>Strong (linear?) dependencies among different subsets of attributes</a:t>
            </a:r>
          </a:p>
          <a:p>
            <a:pPr lvl="1"/>
            <a:r>
              <a:rPr lang="en-CA" dirty="0" smtClean="0"/>
              <a:t>Each of the abov</a:t>
            </a:r>
            <a:r>
              <a:rPr lang="en-CA" dirty="0" smtClean="0"/>
              <a:t>e cases is handled best by a specific algorithm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43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Inferring </a:t>
            </a:r>
            <a:r>
              <a:rPr lang="en-CA" dirty="0"/>
              <a:t>R</a:t>
            </a:r>
            <a:r>
              <a:rPr lang="en-CA" dirty="0" smtClean="0"/>
              <a:t>udimentary </a:t>
            </a:r>
            <a:r>
              <a:rPr lang="en-CA" dirty="0"/>
              <a:t>R</a:t>
            </a:r>
            <a:r>
              <a:rPr lang="en-CA" dirty="0" smtClean="0"/>
              <a:t>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1R (1-Rule) </a:t>
            </a:r>
          </a:p>
          <a:p>
            <a:r>
              <a:rPr lang="en-CA" dirty="0" smtClean="0"/>
              <a:t>Easiest way to find simple classification rules from set of instances</a:t>
            </a:r>
          </a:p>
          <a:p>
            <a:r>
              <a:rPr lang="en-CA" dirty="0" smtClean="0"/>
              <a:t>Generates one-level decision tree expressed in form of a set of rules that all test a single attribute</a:t>
            </a:r>
          </a:p>
          <a:p>
            <a:r>
              <a:rPr lang="en-CA" dirty="0" smtClean="0"/>
              <a:t>Simple, computationally cheap, characterizes structure of data well</a:t>
            </a:r>
          </a:p>
          <a:p>
            <a:pPr lvl="1"/>
            <a:r>
              <a:rPr lang="en-CA" dirty="0" smtClean="0"/>
              <a:t>Simple rules frequently achieve surprisingly high accuracy because structure underlying real-world datasets is often quite rudimentary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2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1R (1-Rule)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16236" cy="463059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Idea: make rules that test a single attribute and branch accordingly</a:t>
            </a:r>
          </a:p>
          <a:p>
            <a:r>
              <a:rPr lang="en-CA" dirty="0" smtClean="0"/>
              <a:t>Each branch corresponds to a different value of the attribute</a:t>
            </a:r>
          </a:p>
          <a:p>
            <a:r>
              <a:rPr lang="en-CA" dirty="0" smtClean="0"/>
              <a:t>On each branch, classify instance as the class that occurs most frequently in the training data</a:t>
            </a:r>
          </a:p>
          <a:p>
            <a:r>
              <a:rPr lang="en-CA" dirty="0" smtClean="0"/>
              <a:t>Error rate is then the proportion of instances that don’t belong to the majority class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5953990" cy="54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0" y="27710"/>
            <a:ext cx="10515600" cy="65159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1R (1-Rule)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5953990" cy="54909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19618" y="1282889"/>
            <a:ext cx="3249405" cy="1303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Outlook</a:t>
            </a:r>
            <a:endParaRPr lang="en-CA" dirty="0"/>
          </a:p>
        </p:txBody>
      </p:sp>
      <p:cxnSp>
        <p:nvCxnSpPr>
          <p:cNvPr id="7" name="Straight Arrow Connector 6"/>
          <p:cNvCxnSpPr>
            <a:stCxn id="5" idx="3"/>
            <a:endCxn id="16" idx="0"/>
          </p:cNvCxnSpPr>
          <p:nvPr/>
        </p:nvCxnSpPr>
        <p:spPr>
          <a:xfrm flipH="1">
            <a:off x="1454313" y="2395729"/>
            <a:ext cx="741169" cy="1603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17" idx="0"/>
          </p:cNvCxnSpPr>
          <p:nvPr/>
        </p:nvCxnSpPr>
        <p:spPr>
          <a:xfrm flipH="1">
            <a:off x="3216179" y="2586662"/>
            <a:ext cx="128142" cy="1541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18" idx="0"/>
          </p:cNvCxnSpPr>
          <p:nvPr/>
        </p:nvCxnSpPr>
        <p:spPr>
          <a:xfrm>
            <a:off x="4493159" y="2395729"/>
            <a:ext cx="501828" cy="15348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1235" y="3998793"/>
            <a:ext cx="2126155" cy="1323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Sunny-&gt;no</a:t>
            </a:r>
          </a:p>
          <a:p>
            <a:pPr algn="ctr"/>
            <a:r>
              <a:rPr lang="en-CA" dirty="0" smtClean="0"/>
              <a:t>2/5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2106154" y="4128187"/>
            <a:ext cx="2220049" cy="1323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Overcast-&gt;yes</a:t>
            </a:r>
          </a:p>
          <a:p>
            <a:pPr algn="ctr"/>
            <a:r>
              <a:rPr lang="en-CA" dirty="0" smtClean="0"/>
              <a:t>0/4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3884962" y="3930555"/>
            <a:ext cx="2220049" cy="1323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Rainy-&gt;yes</a:t>
            </a:r>
          </a:p>
          <a:p>
            <a:pPr algn="ctr"/>
            <a:r>
              <a:rPr lang="en-CA" dirty="0" smtClean="0"/>
              <a:t>2/5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614718" y="5588651"/>
            <a:ext cx="4894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If Outlook=Sunny then Play=no</a:t>
            </a:r>
          </a:p>
          <a:p>
            <a:r>
              <a:rPr lang="en-CA" sz="2400" dirty="0" smtClean="0"/>
              <a:t>If Outlook=Overcast then Play=yes</a:t>
            </a:r>
          </a:p>
          <a:p>
            <a:r>
              <a:rPr lang="en-CA" sz="2400" dirty="0" smtClean="0"/>
              <a:t>If Outlook=Rainy then Play=yes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381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1R (1-Rule) algorithm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" y="2743081"/>
            <a:ext cx="11463337" cy="19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70779" cy="1325563"/>
          </a:xfrm>
        </p:spPr>
        <p:txBody>
          <a:bodyPr/>
          <a:lstStyle/>
          <a:p>
            <a:r>
              <a:rPr lang="en-CA" dirty="0" smtClean="0"/>
              <a:t>Applying 1R to raw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70779" cy="4351338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For each attribute:</a:t>
            </a:r>
          </a:p>
          <a:p>
            <a:r>
              <a:rPr lang="en-CA" b="1" dirty="0" smtClean="0">
                <a:solidFill>
                  <a:schemeClr val="accent2">
                    <a:lumMod val="50000"/>
                  </a:schemeClr>
                </a:solidFill>
              </a:rPr>
              <a:t>For each value of that attribute</a:t>
            </a:r>
          </a:p>
          <a:p>
            <a:r>
              <a:rPr lang="en-CA" b="1" dirty="0" smtClean="0">
                <a:solidFill>
                  <a:srgbClr val="00B050"/>
                </a:solidFill>
              </a:rPr>
              <a:t>Count how often each class appears</a:t>
            </a:r>
          </a:p>
          <a:p>
            <a:r>
              <a:rPr lang="en-CA" dirty="0" smtClean="0"/>
              <a:t>Find the most frequent class</a:t>
            </a:r>
          </a:p>
          <a:p>
            <a:r>
              <a:rPr lang="en-CA" dirty="0" smtClean="0"/>
              <a:t>Make the rule assign that class to this attribute-value</a:t>
            </a:r>
          </a:p>
          <a:p>
            <a:r>
              <a:rPr lang="en-CA" dirty="0" smtClean="0"/>
              <a:t>Calculate error rate of rules and choose rules with smallest error</a:t>
            </a:r>
          </a:p>
          <a:p>
            <a:endParaRPr lang="en-CA" dirty="0" smtClean="0"/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6125"/>
              </p:ext>
            </p:extLst>
          </p:nvPr>
        </p:nvGraphicFramePr>
        <p:xfrm>
          <a:off x="5438265" y="80748"/>
          <a:ext cx="6608620" cy="6719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56952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38265" y="80748"/>
            <a:ext cx="5316169" cy="50610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438265" y="586854"/>
            <a:ext cx="1317375" cy="914400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438265" y="3693531"/>
            <a:ext cx="1317375" cy="851174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438265" y="5019638"/>
            <a:ext cx="1317375" cy="425819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713490" y="632810"/>
            <a:ext cx="1317375" cy="8684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0715862" y="3693531"/>
            <a:ext cx="1317375" cy="3957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713490" y="4135272"/>
            <a:ext cx="1317375" cy="4417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724497" y="5003716"/>
            <a:ext cx="1317375" cy="4417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5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1182</Words>
  <Application>Microsoft Office PowerPoint</Application>
  <PresentationFormat>Widescreen</PresentationFormat>
  <Paragraphs>246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CS405/505 Data Mining</vt:lpstr>
      <vt:lpstr>Recap</vt:lpstr>
      <vt:lpstr>Algorithms: the basic methods (chapter 4)</vt:lpstr>
      <vt:lpstr>Basic ideas</vt:lpstr>
      <vt:lpstr>Inferring Rudimentary Rules</vt:lpstr>
      <vt:lpstr>1R (1-Rule) method</vt:lpstr>
      <vt:lpstr>1R (1-Rule)</vt:lpstr>
      <vt:lpstr>1R (1-Rule) algorithm</vt:lpstr>
      <vt:lpstr>Applying 1R to raw data</vt:lpstr>
      <vt:lpstr>1R (1-Rule)</vt:lpstr>
      <vt:lpstr>Missing values and Numeric attributes for 1R</vt:lpstr>
      <vt:lpstr>Discretization of numerical attributes</vt:lpstr>
      <vt:lpstr>4.2 Simple Probabilistic Modeling</vt:lpstr>
      <vt:lpstr>Simple Probabilistic Modeling</vt:lpstr>
      <vt:lpstr>Simple Probabilistic Modeling (Naïve Bayes)</vt:lpstr>
      <vt:lpstr>Basic Probability</vt:lpstr>
      <vt:lpstr>Basic Probability</vt:lpstr>
      <vt:lpstr>Bayes’ Theorem</vt:lpstr>
      <vt:lpstr>Using Bayes’s Theorem</vt:lpstr>
      <vt:lpstr>Naïve Bayes</vt:lpstr>
      <vt:lpstr>Pitfalls of Naïve Bayes</vt:lpstr>
      <vt:lpstr>Summary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64</cp:revision>
  <dcterms:created xsi:type="dcterms:W3CDTF">2019-09-09T18:04:53Z</dcterms:created>
  <dcterms:modified xsi:type="dcterms:W3CDTF">2019-09-10T19:51:41Z</dcterms:modified>
</cp:coreProperties>
</file>