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76" r:id="rId9"/>
    <p:sldId id="262" r:id="rId10"/>
    <p:sldId id="263" r:id="rId11"/>
    <p:sldId id="266" r:id="rId12"/>
    <p:sldId id="267" r:id="rId13"/>
    <p:sldId id="268" r:id="rId14"/>
    <p:sldId id="277" r:id="rId15"/>
    <p:sldId id="278" r:id="rId16"/>
    <p:sldId id="279" r:id="rId17"/>
    <p:sldId id="280" r:id="rId18"/>
    <p:sldId id="281" r:id="rId19"/>
    <p:sldId id="286" r:id="rId20"/>
    <p:sldId id="271" r:id="rId21"/>
    <p:sldId id="272" r:id="rId22"/>
    <p:sldId id="273" r:id="rId23"/>
    <p:sldId id="274" r:id="rId24"/>
    <p:sldId id="275" r:id="rId25"/>
    <p:sldId id="270" r:id="rId26"/>
    <p:sldId id="283" r:id="rId27"/>
    <p:sldId id="285" r:id="rId28"/>
    <p:sldId id="282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/>
    <p:restoredTop sz="94697"/>
  </p:normalViewPr>
  <p:slideViewPr>
    <p:cSldViewPr snapToGrid="0" snapToObjects="1">
      <p:cViewPr varScale="1">
        <p:scale>
          <a:sx n="151" d="100"/>
          <a:sy n="151" d="100"/>
        </p:scale>
        <p:origin x="2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9067-F119-1C4D-ABF2-30E0B8F3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DC1B-B1A9-C149-8D84-DE9E1024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9C9F3-7D17-4E43-AC92-B3C1F003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BC31-59A3-B047-BD67-DC8F1A5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6A623-2919-E24A-B854-AEDC98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6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E452-A255-654D-B7D3-25796AF2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A429-7BA6-1848-B635-2BC78F91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478E-E57A-EC4E-BC48-14BABA02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3A706-9514-B14C-B9C5-D34CB12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2685-0C64-8141-B08E-368B082F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57AE1-D4A4-3141-9C2D-58EC9B39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962E9-5319-AB43-A70C-CD9780B0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AF74-F1F9-EB4D-98EA-539BA868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7F48-8C45-9E4D-830B-E7D93CA6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09C86-9EBB-2D4A-ABF8-B19039DC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16C-613F-254F-BFD4-8C314457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C15AF-EF9C-1A4D-AF90-28B8C7C02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C9C29-DAFB-FE43-9529-E206035B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7558-76B0-F345-9868-E45EF2C5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7893-21B0-EB43-9B94-508F8354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8A9E-EC4D-AE4F-9F62-ECF3B4CA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AF4D-7A8F-A342-81B5-2441BC0A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02B38-0A59-B34B-A90F-04F730A4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A3881-B96D-CE44-8A6E-10E8E796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1782-1A86-3E4B-BBEF-0308D3ED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DD55-5865-8448-9D65-9DAF1114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E56B-005D-4248-9F47-DC624392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CA701-BABA-8C42-95BB-A8501C8C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8957B-38FD-8B48-A943-2FF62137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9D3B8-2B52-A344-A40C-BCAB3CB7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35DF-00CF-8943-8812-4342662C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156D-7FF5-2144-83A8-D5E70EC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6580C-1E51-ED48-972A-FCDBFF70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B1F7A-3FA2-6949-AFB9-3528F8B2B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A7388-0FDE-B540-89C9-CEC9FCFB9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02C3-81BD-7441-A684-F0E5CB56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F355F-B275-6846-8F40-3B65E170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00E5-8E6C-4845-98EB-820602A8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BC4F0-0781-4149-9B34-340D3FA6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5D39-A000-C74B-A2D6-778D1CCF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11ECE-26D9-2D48-AD20-53BED652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A717E-7E9A-3849-8DE7-84BF1F28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728FB-9C2F-844D-9EE2-4F28B40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42B7A-F201-734F-80FB-F5472637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9D21B-4A10-F64B-B305-BED15C03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25CF-2A10-014C-8F3B-27EF0AB5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DC1B-8FCF-A642-B098-39C2A7DF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459B-7218-4A43-A355-09A2579F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8E7AA-1FD9-2243-8A9A-A6C51FE2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E6E84-71C0-BD4D-BFA7-BF8770BB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8A632-B1C7-2840-813E-9053EE8FB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0652D-209B-FE4C-BE5F-F3389C596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47F6-05E9-1547-9D45-63AE4DF4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BE8EDA-F012-F44C-AF6B-280872959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9C3B3-8B76-8C42-A867-94535FEB2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88C9B-30D8-AE49-B166-5C6068B7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4DB29-A03F-8943-881E-C7B1887E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5B5CB-64E1-6A4A-8D14-3BED8CA5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F0FEB-41D8-D94F-BA88-3217A96A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238B-4F8B-D945-A150-80559D5E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F6126-4D2F-8A47-8DA3-D88EF50A5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CF18-D2DA-B349-9927-0DFAAF98C704}" type="datetimeFigureOut">
              <a:rPr lang="en-US" smtClean="0"/>
              <a:t>10/11/19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21226-445E-3B43-864A-235843B1C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E1F2-09C9-AC47-B917-44DA0E8CF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9EFC-4DEB-1747-BD32-4303FF402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9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ics.aalto.fi/ica/icademo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neuro.09.061.2009/full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decomposition/plot_ica_blind_source_separation.html#sphx-glr-auto-examples-decomposition-plot-ica-blind-source-separation-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muelaner.com/uncertainty-of-measurement/attachment/central-limit-theore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D1DE-EEC6-1240-9E32-7D7D3A458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CS405/505</a:t>
            </a:r>
            <a:br>
              <a:rPr lang="en-US" dirty="0"/>
            </a:br>
            <a:r>
              <a:rPr lang="en-US" dirty="0"/>
              <a:t>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1D71-6EC2-8344-AB50-E19A027F6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1297292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</a:t>
            </a:r>
            <a:r>
              <a:rPr lang="en-US" b="1" dirty="0"/>
              <a:t>Negentropy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entropy of a continuous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Gaussian distribution has maximum entropy among all distributions over the real axis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Uniform distribution has maximum entropy among all distributions over a finite range</a:t>
                </a:r>
              </a:p>
              <a:p>
                <a:r>
                  <a:rPr lang="en-US" dirty="0"/>
                  <a:t>Based on this, the differential entropy or negentropy is defined: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is a Gaussian variable with same 	variance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Negentropy can be approximated using: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)])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positive constants,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assumed 	to have zero mean, unit variance,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000" dirty="0"/>
                  <a:t> is a Gaussian variable with zero mean, unit variance,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are some 	non-quadratic functions such as:</a:t>
                </a:r>
                <a:br>
                  <a:rPr lang="en-US" sz="2000" dirty="0"/>
                </a:br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want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in order to maximize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32721"/>
                <a:ext cx="12192000" cy="6125279"/>
              </a:xfrm>
              <a:blipFill>
                <a:blip r:embed="rId2"/>
                <a:stretch>
                  <a:fillRect l="-900" t="-2189" r="-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A65FF18-755F-B840-B467-BAF0CE563417}"/>
              </a:ext>
            </a:extLst>
          </p:cNvPr>
          <p:cNvSpPr txBox="1"/>
          <p:nvPr/>
        </p:nvSpPr>
        <p:spPr>
          <a:xfrm>
            <a:off x="6443134" y="6488668"/>
            <a:ext cx="580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fourier.eng.hmc.edu</a:t>
            </a:r>
            <a:r>
              <a:rPr lang="en-US" dirty="0"/>
              <a:t>/e161/lectures/</a:t>
            </a:r>
            <a:r>
              <a:rPr lang="en-US" dirty="0" err="1"/>
              <a:t>ica</a:t>
            </a:r>
            <a:r>
              <a:rPr lang="en-US" dirty="0"/>
              <a:t>/node4.html</a:t>
            </a:r>
          </a:p>
        </p:txBody>
      </p:sp>
    </p:spTree>
    <p:extLst>
      <p:ext uri="{BB962C8B-B14F-4D97-AF65-F5344CB8AC3E}">
        <p14:creationId xmlns:p14="http://schemas.microsoft.com/office/powerpoint/2010/main" val="2389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95842"/>
          </a:xfrm>
        </p:spPr>
        <p:txBody>
          <a:bodyPr/>
          <a:lstStyle/>
          <a:p>
            <a:r>
              <a:rPr lang="en-US" dirty="0"/>
              <a:t>ICA algorithm (</a:t>
            </a:r>
            <a:r>
              <a:rPr lang="en-US" dirty="0" err="1"/>
              <a:t>fastICA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</p:spPr>
            <p:txBody>
              <a:bodyPr/>
              <a:lstStyle/>
              <a:p>
                <a:r>
                  <a:rPr lang="en-US" dirty="0"/>
                  <a:t>We want to maximize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component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br>
                  <a:rPr lang="en-US" b="1" dirty="0"/>
                </a:br>
                <a:r>
                  <a:rPr lang="en-US" b="1" dirty="0"/>
                  <a:t>	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dirty="0" err="1"/>
                  <a:t>ith</a:t>
                </a:r>
                <a:r>
                  <a:rPr lang="en-US" dirty="0"/>
                  <a:t> row vector in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We set up the optimization problem for a particular component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represents the fact that rows and columns of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are 	normalized, </a:t>
                </a:r>
                <a:r>
                  <a:rPr lang="en-US" dirty="0" err="1"/>
                  <a:t>ie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Set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to zero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≜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r>
                  <a:rPr lang="en-US" dirty="0"/>
                  <a:t> is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equation can be solved using the Newton-Raphson method: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8708"/>
                <a:ext cx="12192000" cy="6039292"/>
              </a:xfrm>
              <a:blipFill>
                <a:blip r:embed="rId2"/>
                <a:stretch>
                  <a:fillRect l="-833" t="-11321" r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E3D8ED6-20CF-8848-AEF1-DCCCAFFD27DB}"/>
              </a:ext>
            </a:extLst>
          </p:cNvPr>
          <p:cNvSpPr txBox="1"/>
          <p:nvPr/>
        </p:nvSpPr>
        <p:spPr>
          <a:xfrm>
            <a:off x="6553200" y="64886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fourier.eng.hmc.edu</a:t>
            </a:r>
            <a:r>
              <a:rPr lang="en-US" dirty="0"/>
              <a:t>/e161/lectures/</a:t>
            </a:r>
            <a:r>
              <a:rPr lang="en-US" dirty="0" err="1"/>
              <a:t>ica</a:t>
            </a:r>
            <a:r>
              <a:rPr lang="en-US" dirty="0"/>
              <a:t>/node7.html</a:t>
            </a:r>
          </a:p>
        </p:txBody>
      </p:sp>
    </p:spTree>
    <p:extLst>
      <p:ext uri="{BB962C8B-B14F-4D97-AF65-F5344CB8AC3E}">
        <p14:creationId xmlns:p14="http://schemas.microsoft.com/office/powerpoint/2010/main" val="23666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1164"/>
          </a:xfrm>
        </p:spPr>
        <p:txBody>
          <a:bodyPr>
            <a:normAutofit fontScale="90000"/>
          </a:bodyPr>
          <a:lstStyle/>
          <a:p>
            <a:r>
              <a:rPr lang="en-US" dirty="0"/>
              <a:t>Newton-Raphson method: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81039"/>
                <a:ext cx="12192000" cy="577696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the Jacobian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term can be approximated as: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Jacobian becomes diagonal: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the Newton-Raphson iteration becomes: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Multiplying both sides by the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we get: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And finally normalize: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not converged, update </a:t>
                </a:r>
                <a:r>
                  <a:rPr lang="en-US" b="1" dirty="0"/>
                  <a:t>w</a:t>
                </a:r>
                <a:r>
                  <a:rPr lang="en-US" dirty="0"/>
                  <a:t> again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1039"/>
                <a:ext cx="12192000" cy="5776961"/>
              </a:xfrm>
              <a:blipFill>
                <a:blip r:embed="rId2"/>
                <a:stretch>
                  <a:fillRect l="-833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1" y="498379"/>
                <a:ext cx="12053455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/>
                  <a:t>To solve an algebraic equation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CA" sz="2000" dirty="0"/>
                  <a:t> select an initial random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000" dirty="0"/>
                  <a:t> and follow the iteration: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⇐"/>
                        <m:pos m:val="top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CA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98379"/>
                <a:ext cx="12053455" cy="582660"/>
              </a:xfrm>
              <a:prstGeom prst="rect">
                <a:avLst/>
              </a:prstGeom>
              <a:blipFill>
                <a:blip r:embed="rId3"/>
                <a:stretch>
                  <a:fillRect l="-506" b="-10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34F2A7-9542-8546-8428-8E44BE053664}"/>
              </a:ext>
            </a:extLst>
          </p:cNvPr>
          <p:cNvSpPr txBox="1"/>
          <p:nvPr/>
        </p:nvSpPr>
        <p:spPr>
          <a:xfrm>
            <a:off x="6553200" y="64886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fourier.eng.hmc.edu</a:t>
            </a:r>
            <a:r>
              <a:rPr lang="en-US" dirty="0"/>
              <a:t>/e161/lectures/</a:t>
            </a:r>
            <a:r>
              <a:rPr lang="en-US" dirty="0" err="1"/>
              <a:t>ica</a:t>
            </a:r>
            <a:r>
              <a:rPr lang="en-US" dirty="0"/>
              <a:t>/node7.html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DF978-5AFC-0F4F-8DDC-07C12C06EB0E}"/>
              </a:ext>
            </a:extLst>
          </p:cNvPr>
          <p:cNvSpPr txBox="1"/>
          <p:nvPr/>
        </p:nvSpPr>
        <p:spPr>
          <a:xfrm>
            <a:off x="6392333" y="1434714"/>
            <a:ext cx="5339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vector calculus, the Jacobian matrix of a vector valued function in several variables is the matrix of all its first order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95328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1028" name="Picture 4" descr="http://research.ics.aalto.fi/ica/icademo/demo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2250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5122" name="Picture 2" descr="http://research.ics.aalto.fi/ica/icademo/demo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774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4098" name="Picture 2" descr="http://research.ics.aalto.fi/ica/icademo/demo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569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3074" name="Picture 2" descr="http://research.ics.aalto.fi/ica/icademo/demo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6134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2052" name="Picture 4" descr="http://research.ics.aalto.fi/ica/icademo/demo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712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fastICA</a:t>
            </a:r>
            <a:r>
              <a:rPr lang="en-US" dirty="0"/>
              <a:t> example</a:t>
            </a:r>
          </a:p>
        </p:txBody>
      </p:sp>
      <p:pic>
        <p:nvPicPr>
          <p:cNvPr id="6146" name="Picture 2" descr="http://research.ics.aalto.fi/ica/icademo/demo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690689"/>
            <a:ext cx="1072707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18765" y="0"/>
            <a:ext cx="4073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http://research.ics.aalto.fi/ica/icademo/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496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2DF7-5CE2-D641-AB14-53D26CA1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9706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for 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17418"/>
                <a:ext cx="12192000" cy="25220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To simplify the ICA algorithm, following preprocessing steps are usually taken:</a:t>
                </a:r>
              </a:p>
              <a:p>
                <a:r>
                  <a:rPr lang="en-US" dirty="0"/>
                  <a:t>Centering: subtract the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observed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Whitening (PCA + additional step):</a:t>
                </a:r>
              </a:p>
              <a:p>
                <a:r>
                  <a:rPr lang="en-US" dirty="0"/>
                  <a:t>PCA reminder:  reduces dimensionality of dataset and allows for an additional “whitening” step to equalize variance across all PCA dimensions </a:t>
                </a:r>
              </a:p>
              <a:p>
                <a:pPr lvl="1"/>
                <a:r>
                  <a:rPr lang="en-US" dirty="0"/>
                  <a:t>This is necessary for ICA to work properly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70E31-34AB-2F43-811E-0A215FEEC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17418"/>
                <a:ext cx="12192000" cy="2522099"/>
              </a:xfrm>
              <a:blipFill>
                <a:blip r:embed="rId2"/>
                <a:stretch>
                  <a:fillRect l="-750" t="-48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8" y="3749379"/>
            <a:ext cx="3534120" cy="27652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0687" y="3541629"/>
            <a:ext cx="15914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500" dirty="0"/>
              <a:t>Covariance matrix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047" y="3547266"/>
            <a:ext cx="3820122" cy="31618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0035" y="3547266"/>
            <a:ext cx="3803099" cy="3126993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535262" y="3547266"/>
            <a:ext cx="791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545915" y="3561623"/>
            <a:ext cx="7915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79964" y="2812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668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B436-676D-BC47-A605-CC529940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0D58-4150-A74C-A537-CAE47C822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61935" cy="4351338"/>
          </a:xfrm>
        </p:spPr>
        <p:txBody>
          <a:bodyPr/>
          <a:lstStyle/>
          <a:p>
            <a:r>
              <a:rPr lang="en-US" dirty="0"/>
              <a:t>Midterm</a:t>
            </a:r>
          </a:p>
          <a:p>
            <a:r>
              <a:rPr lang="en-US" dirty="0"/>
              <a:t>Assignment 2</a:t>
            </a:r>
          </a:p>
          <a:p>
            <a:r>
              <a:rPr lang="en-US" dirty="0"/>
              <a:t>Assignment 3 + final project</a:t>
            </a:r>
          </a:p>
          <a:p>
            <a:r>
              <a:rPr lang="en-US" dirty="0"/>
              <a:t>Python demonstrations?</a:t>
            </a:r>
          </a:p>
        </p:txBody>
      </p:sp>
    </p:spTree>
    <p:extLst>
      <p:ext uri="{BB962C8B-B14F-4D97-AF65-F5344CB8AC3E}">
        <p14:creationId xmlns:p14="http://schemas.microsoft.com/office/powerpoint/2010/main" val="2821845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implementation: </a:t>
            </a:r>
            <a:r>
              <a:rPr lang="en-US" sz="4000" i="1" dirty="0"/>
              <a:t>sklearn.decomposition.</a:t>
            </a:r>
            <a:r>
              <a:rPr lang="en-US" sz="4000" i="1" dirty="0" err="1"/>
              <a:t>fastica</a:t>
            </a:r>
            <a:r>
              <a:rPr lang="en-US" sz="4000" i="1" dirty="0"/>
              <a:t>_.py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928254"/>
            <a:ext cx="10141081" cy="18842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235036"/>
            <a:ext cx="579120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96" y="3162304"/>
            <a:ext cx="5534025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37" y="5646160"/>
            <a:ext cx="4495800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5091112"/>
            <a:ext cx="49720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7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implementation: </a:t>
            </a:r>
            <a:r>
              <a:rPr lang="en-US" sz="4000" i="1" dirty="0"/>
              <a:t>sklearn.decomposition.fastica_.py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00" y="928255"/>
            <a:ext cx="8695644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implementation: </a:t>
            </a:r>
            <a:r>
              <a:rPr lang="en-US" sz="4000" i="1" dirty="0"/>
              <a:t>sklearn.decomposition.fastica_.py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8" y="1451264"/>
            <a:ext cx="6971785" cy="5329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57" y="928254"/>
            <a:ext cx="2303319" cy="53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632" y="2854901"/>
            <a:ext cx="4062567" cy="1232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EAA958-6941-4F4A-B41A-472AA272E809}"/>
              </a:ext>
            </a:extLst>
          </p:cNvPr>
          <p:cNvSpPr txBox="1"/>
          <p:nvPr/>
        </p:nvSpPr>
        <p:spPr>
          <a:xfrm>
            <a:off x="4817532" y="743588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Pre-whitening step</a:t>
            </a:r>
          </a:p>
        </p:txBody>
      </p:sp>
    </p:spTree>
    <p:extLst>
      <p:ext uri="{BB962C8B-B14F-4D97-AF65-F5344CB8AC3E}">
        <p14:creationId xmlns:p14="http://schemas.microsoft.com/office/powerpoint/2010/main" val="6042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implementation: </a:t>
            </a:r>
            <a:r>
              <a:rPr lang="en-US" sz="4000" i="1" dirty="0"/>
              <a:t>sklearn.decomposition.fastica_.py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23" y="928255"/>
            <a:ext cx="5742695" cy="53062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541" y="2833721"/>
            <a:ext cx="5106923" cy="340082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264727" y="3158837"/>
            <a:ext cx="2050473" cy="3075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0478" y="928254"/>
            <a:ext cx="3705225" cy="1457325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73AB4-E19C-DD46-84EA-0E1A1BC4F566}"/>
              </a:ext>
            </a:extLst>
          </p:cNvPr>
          <p:cNvSpPr txBox="1"/>
          <p:nvPr/>
        </p:nvSpPr>
        <p:spPr>
          <a:xfrm>
            <a:off x="5051674" y="677333"/>
            <a:ext cx="286173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Iteratively finding weights</a:t>
            </a:r>
          </a:p>
        </p:txBody>
      </p:sp>
    </p:spTree>
    <p:extLst>
      <p:ext uri="{BB962C8B-B14F-4D97-AF65-F5344CB8AC3E}">
        <p14:creationId xmlns:p14="http://schemas.microsoft.com/office/powerpoint/2010/main" val="167577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EC559-33DA-8042-A9CD-62128512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9597"/>
            <a:ext cx="12192000" cy="798657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fastICA</a:t>
            </a:r>
            <a:r>
              <a:rPr lang="en-US" sz="4000" b="1" dirty="0"/>
              <a:t> implementation: </a:t>
            </a:r>
            <a:r>
              <a:rPr lang="en-US" sz="4000" i="1" dirty="0"/>
              <a:t>sklearn.decomposition.fastica_.py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66" y="1347787"/>
            <a:ext cx="7375334" cy="4166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9B1312-ADE5-244C-B96C-03E60C976321}"/>
              </a:ext>
            </a:extLst>
          </p:cNvPr>
          <p:cNvSpPr txBox="1"/>
          <p:nvPr/>
        </p:nvSpPr>
        <p:spPr>
          <a:xfrm>
            <a:off x="4267200" y="728133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Negentropy approximation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2790BC-369F-8447-8EBC-905CDA714832}"/>
                  </a:ext>
                </a:extLst>
              </p:cNvPr>
              <p:cNvSpPr/>
              <p:nvPr/>
            </p:nvSpPr>
            <p:spPr>
              <a:xfrm>
                <a:off x="8015652" y="3079441"/>
                <a:ext cx="3947747" cy="703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func>
                      <m:func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cosh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𝑎𝑦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2790BC-369F-8447-8EBC-905CDA714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52" y="3079441"/>
                <a:ext cx="3947747" cy="703013"/>
              </a:xfrm>
              <a:prstGeom prst="rect">
                <a:avLst/>
              </a:prstGeom>
              <a:blipFill>
                <a:blip r:embed="rId3"/>
                <a:stretch>
                  <a:fillRect l="-64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02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A058-A9E0-5E48-BE3B-4DB34CEB9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616"/>
            <a:ext cx="7647709" cy="1616075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Application: separating muscular activity from neuronal activity in EEG recordings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773380"/>
            <a:ext cx="12156982" cy="5043055"/>
          </a:xfrm>
          <a:prstGeom prst="rect">
            <a:avLst/>
          </a:prstGeom>
        </p:spPr>
      </p:pic>
      <p:pic>
        <p:nvPicPr>
          <p:cNvPr id="1026" name="Picture 2" descr="Image may contain: one or more people, hat and close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745" y="32616"/>
            <a:ext cx="1669092" cy="166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8783783" y="180109"/>
            <a:ext cx="2604653" cy="159327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47709" y="290945"/>
            <a:ext cx="2424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Each electrode has a time series (EEG cap is a grid of sensors)</a:t>
            </a:r>
          </a:p>
        </p:txBody>
      </p:sp>
    </p:spTree>
    <p:extLst>
      <p:ext uri="{BB962C8B-B14F-4D97-AF65-F5344CB8AC3E}">
        <p14:creationId xmlns:p14="http://schemas.microsoft.com/office/powerpoint/2010/main" val="52394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33" y="99514"/>
            <a:ext cx="11523134" cy="1325563"/>
          </a:xfrm>
        </p:spPr>
        <p:txBody>
          <a:bodyPr/>
          <a:lstStyle/>
          <a:p>
            <a:r>
              <a:rPr lang="en-CA" dirty="0"/>
              <a:t>EEG measures summed cortical activity, which is influenced by independent deep brain modulators</a:t>
            </a:r>
          </a:p>
        </p:txBody>
      </p:sp>
      <p:pic>
        <p:nvPicPr>
          <p:cNvPr id="2050" name="Picture 2" descr="https://www.frontiersin.org/files/Articles/560/fnhum-03-061/image_m/fnhum-03-061-g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883" y="1524431"/>
            <a:ext cx="6830185" cy="477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99491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https://www.frontiersin.org/articles/10.3389/neuro.09.061.2009/full</a:t>
            </a:r>
            <a:endParaRPr lang="en-CA" dirty="0"/>
          </a:p>
        </p:txBody>
      </p:sp>
      <p:pic>
        <p:nvPicPr>
          <p:cNvPr id="2052" name="Picture 4" descr="Image result for freesurfer thalam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278" y="2466109"/>
            <a:ext cx="3539885" cy="30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22218"/>
          </a:xfrm>
        </p:spPr>
        <p:txBody>
          <a:bodyPr/>
          <a:lstStyle/>
          <a:p>
            <a:r>
              <a:rPr lang="en-CA" dirty="0"/>
              <a:t>Isolating noise (</a:t>
            </a:r>
            <a:r>
              <a:rPr lang="en-CA" dirty="0" err="1"/>
              <a:t>eyeblinks</a:t>
            </a:r>
            <a:r>
              <a:rPr lang="en-CA" dirty="0"/>
              <a:t>, muscular artifacts)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327"/>
            <a:ext cx="10183091" cy="59946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043" y="613945"/>
            <a:ext cx="1670369" cy="59946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93043" y="3700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Weight maps</a:t>
            </a:r>
          </a:p>
        </p:txBody>
      </p:sp>
    </p:spTree>
    <p:extLst>
      <p:ext uri="{BB962C8B-B14F-4D97-AF65-F5344CB8AC3E}">
        <p14:creationId xmlns:p14="http://schemas.microsoft.com/office/powerpoint/2010/main" val="63490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5145"/>
          </a:xfrm>
        </p:spPr>
        <p:txBody>
          <a:bodyPr/>
          <a:lstStyle/>
          <a:p>
            <a:r>
              <a:rPr lang="en-CA" dirty="0"/>
              <a:t>Raw vs ICA-denoised signal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94" y="1804554"/>
            <a:ext cx="8629650" cy="491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3984697"/>
            <a:ext cx="2514991" cy="231067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8659091" y="5140036"/>
            <a:ext cx="2199604" cy="4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93382" y="6110709"/>
            <a:ext cx="25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Component weight map</a:t>
            </a:r>
          </a:p>
        </p:txBody>
      </p:sp>
    </p:spTree>
    <p:extLst>
      <p:ext uri="{BB962C8B-B14F-4D97-AF65-F5344CB8AC3E}">
        <p14:creationId xmlns:p14="http://schemas.microsoft.com/office/powerpoint/2010/main" val="2948806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CA" dirty="0"/>
              <a:t>ICA decomposes multivariate signal into independent non-gaussian signals</a:t>
            </a:r>
          </a:p>
          <a:p>
            <a:r>
              <a:rPr lang="en-CA" dirty="0"/>
              <a:t>Example: 64 channels, 100000 timepoints -&gt; 64 components, 100000 timepoints</a:t>
            </a:r>
          </a:p>
          <a:p>
            <a:r>
              <a:rPr lang="en-CA" dirty="0"/>
              <a:t>Quantifying independence: Mutual information, kurtosis, negentropy</a:t>
            </a:r>
          </a:p>
          <a:p>
            <a:r>
              <a:rPr lang="en-CA" dirty="0"/>
              <a:t>Non-</a:t>
            </a:r>
            <a:r>
              <a:rPr lang="en-CA" dirty="0" err="1"/>
              <a:t>gaussianity</a:t>
            </a:r>
            <a:r>
              <a:rPr lang="en-CA" dirty="0"/>
              <a:t> and the central limit theorem</a:t>
            </a:r>
          </a:p>
          <a:p>
            <a:r>
              <a:rPr lang="en-CA" dirty="0"/>
              <a:t>ICA requires a preprocessing step using PCA ‘whitening’ to work correctly</a:t>
            </a:r>
          </a:p>
          <a:p>
            <a:r>
              <a:rPr lang="en-CA" dirty="0"/>
              <a:t>ICA algorithm iteratively finds independent components using Newton-Raphson</a:t>
            </a:r>
          </a:p>
          <a:p>
            <a:r>
              <a:rPr lang="en-CA" dirty="0"/>
              <a:t>Widely applicable (multi-channel timeseries analysis, image processing, etc.)</a:t>
            </a:r>
          </a:p>
          <a:p>
            <a:r>
              <a:rPr lang="en-CA" dirty="0"/>
              <a:t>http://</a:t>
            </a:r>
            <a:r>
              <a:rPr lang="en-CA" dirty="0" err="1"/>
              <a:t>arnauddelorme.com</a:t>
            </a:r>
            <a:r>
              <a:rPr lang="en-CA" dirty="0"/>
              <a:t>/</a:t>
            </a:r>
            <a:r>
              <a:rPr lang="en-CA" dirty="0" err="1"/>
              <a:t>ica_for_dummies</a:t>
            </a:r>
            <a:r>
              <a:rPr lang="en-CA" dirty="0"/>
              <a:t>/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463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Component Analysis (ICA)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A760-E18A-224C-8634-2816A899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Decompose multivariate signal into independent non-gaussian signals</a:t>
            </a:r>
          </a:p>
          <a:p>
            <a:r>
              <a:rPr lang="en-US" dirty="0"/>
              <a:t>Cocktail party problem:</a:t>
            </a:r>
          </a:p>
          <a:p>
            <a:r>
              <a:rPr lang="en-US" b="1" dirty="0"/>
              <a:t>Input</a:t>
            </a:r>
            <a:r>
              <a:rPr lang="en-US" dirty="0"/>
              <a:t>: mixed signal (what we measure)</a:t>
            </a:r>
          </a:p>
          <a:p>
            <a:r>
              <a:rPr lang="en-US" b="1" dirty="0"/>
              <a:t>Output</a:t>
            </a:r>
            <a:r>
              <a:rPr lang="en-US" dirty="0"/>
              <a:t>: unmixed signal </a:t>
            </a:r>
            <a:br>
              <a:rPr lang="en-US" dirty="0"/>
            </a:br>
            <a:r>
              <a:rPr lang="en-US" dirty="0"/>
              <a:t>	(independent components)</a:t>
            </a:r>
          </a:p>
          <a:p>
            <a:r>
              <a:rPr lang="en-US" dirty="0"/>
              <a:t>ICA is a </a:t>
            </a:r>
            <a:r>
              <a:rPr lang="en-US" b="1" dirty="0"/>
              <a:t>blind signal separation </a:t>
            </a:r>
            <a:r>
              <a:rPr lang="en-US" dirty="0"/>
              <a:t>technique</a:t>
            </a:r>
          </a:p>
          <a:p>
            <a:r>
              <a:rPr lang="en-US" dirty="0"/>
              <a:t>Two primary assumptions of ICA</a:t>
            </a:r>
          </a:p>
          <a:p>
            <a:pPr lvl="1"/>
            <a:r>
              <a:rPr lang="en-US" dirty="0"/>
              <a:t>Source signals are independent</a:t>
            </a:r>
          </a:p>
          <a:p>
            <a:pPr lvl="1"/>
            <a:r>
              <a:rPr lang="en-US" dirty="0"/>
              <a:t>Source signal distributions are non-gaussian</a:t>
            </a:r>
          </a:p>
        </p:txBody>
      </p:sp>
      <p:pic>
        <p:nvPicPr>
          <p:cNvPr id="2050" name="Picture 2" descr="Image result for cocktail party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12" y="2307790"/>
            <a:ext cx="5672102" cy="44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382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CA" dirty="0"/>
              <a:t>The power of ICA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510"/>
            <a:ext cx="12105881" cy="6230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7091" y="9382"/>
            <a:ext cx="810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hlinkClick r:id="rId3"/>
              </a:rPr>
              <a:t>https://scikit-learn.org/stable/auto_examples/decomposition/plot_ica_blind_source_separation.html#sphx-glr-auto-examples-decomposition-plot-ica-blind-source-separation-py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269497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definition of 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Independent component analysis (ICA) is the name given to techniques for finding a matrix </a:t>
                </a:r>
                <a:r>
                  <a:rPr lang="en-US" b="1" dirty="0"/>
                  <a:t>W </a:t>
                </a:r>
                <a:r>
                  <a:rPr lang="en-US" dirty="0"/>
                  <a:t>such that the elements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of the linear transform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of the random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statistically independent</a:t>
                </a:r>
              </a:p>
              <a:p>
                <a:r>
                  <a:rPr lang="en-US" dirty="0"/>
                  <a:t>In contrast with decorrelation techniques such as PCA which ensures: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</a:t>
                </a:r>
              </a:p>
              <a:p>
                <a:r>
                  <a:rPr lang="en-US" dirty="0"/>
                  <a:t>ICA imposes the much stronger criterion: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ij</a:t>
                </a:r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mutual information function</a:t>
                </a:r>
              </a:p>
              <a:p>
                <a:r>
                  <a:rPr lang="en-US" dirty="0"/>
                  <a:t>Mutual information depends on all higher-order statistics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while decorrelation only takes account of second-order statistics</a:t>
                </a:r>
              </a:p>
              <a:p>
                <a:r>
                  <a:rPr lang="en-US" dirty="0"/>
                  <a:t>This is the original formulation (Infomax ICA) (</a:t>
                </a:r>
                <a:r>
                  <a:rPr lang="en-US" dirty="0" err="1"/>
                  <a:t>Sejnowski</a:t>
                </a:r>
                <a:r>
                  <a:rPr lang="en-US" dirty="0"/>
                  <a:t> and Bell, 1994)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702766"/>
              </a:xfrm>
              <a:blipFill>
                <a:blip r:embed="rId2"/>
                <a:stretch>
                  <a:fillRect l="-833" t="-2432" r="-1667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D31BCCD-DFF3-4F43-9427-24268E3A958C}"/>
              </a:ext>
            </a:extLst>
          </p:cNvPr>
          <p:cNvSpPr txBox="1"/>
          <p:nvPr/>
        </p:nvSpPr>
        <p:spPr>
          <a:xfrm>
            <a:off x="1584251" y="6478662"/>
            <a:ext cx="921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www.inf.fu-berlin.de</a:t>
            </a:r>
            <a:r>
              <a:rPr lang="en-US" dirty="0"/>
              <a:t>/</a:t>
            </a:r>
            <a:r>
              <a:rPr lang="en-US" dirty="0" err="1"/>
              <a:t>lehre</a:t>
            </a:r>
            <a:r>
              <a:rPr lang="en-US" dirty="0"/>
              <a:t>/WS05/</a:t>
            </a:r>
            <a:r>
              <a:rPr lang="en-US" dirty="0" err="1"/>
              <a:t>Mustererkennung</a:t>
            </a:r>
            <a:r>
              <a:rPr lang="en-US" dirty="0"/>
              <a:t>/infomax/</a:t>
            </a:r>
            <a:r>
              <a:rPr lang="en-US" dirty="0" err="1"/>
              <a:t>infomax.pdf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0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" y="365125"/>
            <a:ext cx="11268740" cy="1006475"/>
          </a:xfrm>
        </p:spPr>
        <p:txBody>
          <a:bodyPr>
            <a:normAutofit/>
          </a:bodyPr>
          <a:lstStyle/>
          <a:p>
            <a:r>
              <a:rPr lang="en-US" dirty="0"/>
              <a:t>Measures of Independence: </a:t>
            </a:r>
            <a:r>
              <a:rPr lang="en-US" b="1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</p:spPr>
            <p:txBody>
              <a:bodyPr/>
              <a:lstStyle/>
              <a:p>
                <a:r>
                  <a:rPr lang="en-US" dirty="0"/>
                  <a:t>Mutual information</a:t>
                </a:r>
              </a:p>
              <a:p>
                <a:r>
                  <a:rPr lang="en-US" dirty="0"/>
                  <a:t>Take two random variables X and Y. intuitively, mutual information or I(X,Y) measures how much knowing X gives us information about Y (or vice-versa)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H is the entropy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5996763" cy="4351338"/>
              </a:xfrm>
              <a:blipFill>
                <a:blip r:embed="rId2"/>
                <a:stretch>
                  <a:fillRect l="-1695" t="-2632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https://upload.wikimedia.org/wikipedia/commons/thumb/d/d4/Entropy-mutual-information-relative-entropy-relation-diagram.svg/800px-Entropy-mutual-information-relative-entropy-relation-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1825625"/>
            <a:ext cx="5597360" cy="39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8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1353800" cy="953312"/>
          </a:xfrm>
        </p:spPr>
        <p:txBody>
          <a:bodyPr/>
          <a:lstStyle/>
          <a:p>
            <a:r>
              <a:rPr lang="en-US" dirty="0"/>
              <a:t>Measures of independence: </a:t>
            </a:r>
            <a:r>
              <a:rPr lang="en-US" b="1" dirty="0"/>
              <a:t>non-</a:t>
            </a:r>
            <a:r>
              <a:rPr lang="en-US" b="1" dirty="0" err="1"/>
              <a:t>Gaussianity</a:t>
            </a:r>
            <a:r>
              <a:rPr lang="en-US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</p:spPr>
            <p:txBody>
              <a:bodyPr/>
              <a:lstStyle/>
              <a:p>
                <a:r>
                  <a:rPr lang="en-US" dirty="0"/>
                  <a:t>Non-</a:t>
                </a:r>
                <a:r>
                  <a:rPr lang="en-US" dirty="0" err="1"/>
                  <a:t>Gaussianity</a:t>
                </a:r>
                <a:r>
                  <a:rPr lang="en-US" dirty="0"/>
                  <a:t> is independence</a:t>
                </a:r>
              </a:p>
              <a:p>
                <a:r>
                  <a:rPr lang="en-US" b="1" dirty="0"/>
                  <a:t>Central limit theorem: </a:t>
                </a:r>
                <a:r>
                  <a:rPr lang="en-US" dirty="0"/>
                  <a:t>the distribution of the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independent random variables approaches Gaussian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given a mixture of independent random variables, we can recover the independent random variables by finding the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maximizing non-</a:t>
                </a:r>
                <a:r>
                  <a:rPr lang="en-US" dirty="0" err="1"/>
                  <a:t>Gaussianity</a:t>
                </a:r>
                <a:r>
                  <a:rPr lang="en-US" dirty="0"/>
                  <a:t> over 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, 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/>
                  <a:t>Example of central limit theorem:</a:t>
                </a:r>
              </a:p>
              <a:p>
                <a:pPr lvl="1"/>
                <a:r>
                  <a:rPr lang="en-US" dirty="0"/>
                  <a:t>Toss 1 dice multiple times, record result each time =&gt; uniform distribution</a:t>
                </a:r>
              </a:p>
              <a:p>
                <a:pPr lvl="1"/>
                <a:r>
                  <a:rPr lang="en-US" dirty="0"/>
                  <a:t>Toss multiple dice multiple times, record summed result each time =&gt; </a:t>
                </a:r>
                <a:r>
                  <a:rPr lang="en-US" dirty="0" err="1"/>
                  <a:t>gaussian</a:t>
                </a:r>
                <a:r>
                  <a:rPr lang="en-US" dirty="0"/>
                  <a:t> distribution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8438"/>
                <a:ext cx="12192000" cy="5103627"/>
              </a:xfrm>
              <a:blipFill>
                <a:blip r:embed="rId2"/>
                <a:stretch>
                  <a:fillRect l="-833" t="-1985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6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0076"/>
          </a:xfrm>
        </p:spPr>
        <p:txBody>
          <a:bodyPr/>
          <a:lstStyle/>
          <a:p>
            <a:r>
              <a:rPr lang="en-CA" dirty="0"/>
              <a:t>Central limit theorem: dice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92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https://www.muelaner.com/uncertainty-of-measurement/attachment/central-limit-theorem/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80" y="829834"/>
            <a:ext cx="49244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5" y="2715639"/>
            <a:ext cx="5505450" cy="1514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5" y="4554528"/>
            <a:ext cx="5524500" cy="160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986" y="910285"/>
            <a:ext cx="5076825" cy="1514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7261" y="2755875"/>
            <a:ext cx="5162550" cy="1543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0586" y="4526663"/>
            <a:ext cx="5295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66C-17F6-B04B-970C-A350669B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non-</a:t>
            </a:r>
            <a:r>
              <a:rPr lang="en-US" dirty="0" err="1"/>
              <a:t>Gaussianity</a:t>
            </a:r>
            <a:r>
              <a:rPr lang="en-US" dirty="0"/>
              <a:t>: </a:t>
            </a:r>
            <a:r>
              <a:rPr lang="en-US" b="1" dirty="0"/>
              <a:t>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/>
              <a:lstStyle/>
              <a:p>
                <a:r>
                  <a:rPr lang="en-US" dirty="0"/>
                  <a:t>Kurtosis is the normalized form of the fourth central moment of a distribution: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we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have zero mean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and unit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Kurtosis measures degree of </a:t>
                </a:r>
                <a:r>
                  <a:rPr lang="en-US" dirty="0" err="1"/>
                  <a:t>peakedness</a:t>
                </a:r>
                <a:r>
                  <a:rPr lang="en-US" dirty="0"/>
                  <a:t> (spikiness) of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only for Gaussian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flat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𝑘𝑢𝑟𝑡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distribution is very spiky</a:t>
                </a:r>
              </a:p>
              <a:p>
                <a:r>
                  <a:rPr lang="en-US" dirty="0"/>
                  <a:t>Kurtosis is sensitive to outliers and not a robust measure of non-</a:t>
                </a:r>
                <a:r>
                  <a:rPr lang="en-US" dirty="0" err="1"/>
                  <a:t>gaussianity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6A760-E18A-224C-8634-2816A899B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833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01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854</Words>
  <Application>Microsoft Macintosh PowerPoint</Application>
  <PresentationFormat>Widescreen</PresentationFormat>
  <Paragraphs>117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CS405/505 Data Mining</vt:lpstr>
      <vt:lpstr>Administrative slide</vt:lpstr>
      <vt:lpstr>Independent Component Analysis (ICA)</vt:lpstr>
      <vt:lpstr>The power of ICA</vt:lpstr>
      <vt:lpstr>General definition of ICA</vt:lpstr>
      <vt:lpstr>Measures of Independence: Mutual information</vt:lpstr>
      <vt:lpstr>Measures of independence: non-Gaussianity </vt:lpstr>
      <vt:lpstr>Central limit theorem: dice example</vt:lpstr>
      <vt:lpstr>Quantifying non-Gaussianity: Kurtosis</vt:lpstr>
      <vt:lpstr>Quantifying non-Gaussianity: Negentropy</vt:lpstr>
      <vt:lpstr>ICA algorithm (fastICA)</vt:lpstr>
      <vt:lpstr>Newton-Raphson method:</vt:lpstr>
      <vt:lpstr>fastICA example</vt:lpstr>
      <vt:lpstr>fastICA example</vt:lpstr>
      <vt:lpstr>fastICA example</vt:lpstr>
      <vt:lpstr>fastICA example</vt:lpstr>
      <vt:lpstr>fastICA example</vt:lpstr>
      <vt:lpstr>fastICA example</vt:lpstr>
      <vt:lpstr>Preprocessing for ICA: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fastICA implementation: sklearn.decomposition.fastica_.py</vt:lpstr>
      <vt:lpstr>Application: separating muscular activity from neuronal activity in EEG recordings</vt:lpstr>
      <vt:lpstr>EEG measures summed cortical activity, which is influenced by independent deep brain modulators</vt:lpstr>
      <vt:lpstr>Isolating noise (eyeblinks, muscular artifacts)</vt:lpstr>
      <vt:lpstr>Raw vs ICA-denoised signal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CS405/505 Data Mining</dc:title>
  <dc:creator>Microsoft Office User</dc:creator>
  <cp:lastModifiedBy>Microsoft Office User</cp:lastModifiedBy>
  <cp:revision>81</cp:revision>
  <dcterms:created xsi:type="dcterms:W3CDTF">2019-10-10T13:19:55Z</dcterms:created>
  <dcterms:modified xsi:type="dcterms:W3CDTF">2019-10-11T15:22:28Z</dcterms:modified>
</cp:coreProperties>
</file>