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DAC0-9D62-47FB-A945-EBF5D5BDA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AD52-41E2-49C0-B7C8-7811C9776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AB6A-1473-44A3-8805-94AA03A1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DFF0-A195-45FB-9100-0D6A3FB2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44E5-BABD-4684-A834-46013D5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3EA9-D76E-43A6-B5B5-5455658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295E-9160-4246-9167-299EEE32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6060-6292-4B3A-8DEF-59A8B123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0E55-C13E-45AE-983D-98355CB9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36C3-AB1C-4490-9448-745A17A9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4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D3924-FEFB-4A49-8A1C-322715BE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BA3E-4682-4889-995D-004F4F0D5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3ED6-DD41-4A1A-AB44-2B97BDA6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F560-69A7-46FE-A4D1-BC9B17B9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6528-F0E6-4B58-9828-25872F95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195C-C291-4FA0-BA83-D7C8A853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0345-3071-482E-ADA9-9A6727A7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FECA-F655-41CF-9387-D18CCCB1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C3F0-D483-4208-8379-7C1C2ED8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BD6E-0F9B-4532-8286-BF069D85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A844-F745-4958-98CF-829E85B6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394E-E3BC-4047-BB1D-4C24B79B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639E-576D-4804-9DAF-A5140C06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BBEE-528C-451D-B85D-4F4F757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97C8-07F6-43B9-9603-DC7B5A06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5189-25A7-4749-BC2A-174D0B22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689F-001B-4FB2-B828-E4BBAE06B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E54AB-D1E2-4716-9E98-3A1DE30F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D2C08-6DFC-4A83-950C-9BA1E10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63CF-83E9-435F-9C74-67DE2D9C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4BE6-408E-4C35-A7AF-71791FF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1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C2D6-6321-4E31-AFED-9A3FBCE2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C2296-58A1-4332-87B4-D6B054DB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6D8B-34E3-46EB-A612-7BB398108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D6072-3836-48B7-8E0F-780D1201F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FAE0B-EB63-480B-8E7B-F142FFA27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F9B8C-492A-479D-B0B5-323B5AFD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96D7A-F00C-4C0F-AF07-E6BB936A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25FD7-ECAD-4A71-9CDD-347BA86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BE5-B81D-4E6E-B0F3-73EC958F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C6788-9860-4A82-BD40-69130BED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F809-6971-40D8-9392-DAE4FBC0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C17AD-712B-4C93-997C-D89EA853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301B-5BA8-4847-89FF-B2632B5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45C94-AFDD-4845-A11E-FCA794AF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6521-2BDA-486F-8942-3D0A9FF9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D379-30E3-44F7-B8C3-D4ECDA46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0287-DA16-4F94-9F81-D0D6B8DA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BFF9-8EDF-4DC7-B75D-7ED265BDD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FB5E-72E6-4655-AC05-C548495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ABD0-5687-4CF9-B1F0-E09A203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B405C-B333-4E58-BD59-42C0187B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77EB-01E2-488B-91DB-EF7C83A2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C5BC7-9630-4042-850A-B47AE7223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14B4B-34E1-490E-8AB5-AA632D12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C1BCC-F433-4A0F-97DD-2396896B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C219-1812-4085-B526-423A827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3E76-8DBB-4EF7-9C91-ABAE18C3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2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007E9-9A5C-4ACC-A027-C4DF8488B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4FD2-1777-4854-B7E4-D3AF2F2D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58C9-7670-436B-9E39-62850E195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9AA8-CC8A-4C59-8D11-5522E401E03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A6D1-D415-4231-8494-00B58371D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95CB-A867-4F65-BA3B-E886C090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01E6-BE4D-49D3-BA0F-F506EAC6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5FA-AD02-4DE7-8372-3892E654B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A7DA-32AD-421E-99EA-6BC4C6463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30</a:t>
            </a:r>
          </a:p>
        </p:txBody>
      </p:sp>
    </p:spTree>
    <p:extLst>
      <p:ext uri="{BB962C8B-B14F-4D97-AF65-F5344CB8AC3E}">
        <p14:creationId xmlns:p14="http://schemas.microsoft.com/office/powerpoint/2010/main" val="40071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086B-573A-48B5-B21C-B71D41D2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F083-EE96-403C-BB58-5D5797E2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84613" cy="5032375"/>
          </a:xfrm>
        </p:spPr>
        <p:txBody>
          <a:bodyPr/>
          <a:lstStyle/>
          <a:p>
            <a:r>
              <a:rPr lang="en-US" b="1" dirty="0"/>
              <a:t>Some useful tips for the final project:</a:t>
            </a:r>
          </a:p>
          <a:p>
            <a:r>
              <a:rPr lang="en-US" dirty="0"/>
              <a:t>Gradient boosting classifier hyperparameter tuning</a:t>
            </a:r>
          </a:p>
          <a:p>
            <a:r>
              <a:rPr lang="en-US" dirty="0"/>
              <a:t>Multi-instance learning </a:t>
            </a:r>
          </a:p>
          <a:p>
            <a:r>
              <a:rPr lang="en-US" strike="sngStrike" dirty="0"/>
              <a:t>Semi-supervised learning </a:t>
            </a:r>
          </a:p>
          <a:p>
            <a:r>
              <a:rPr lang="en-US" dirty="0"/>
              <a:t>Remember: 3 things to submit for final project:</a:t>
            </a:r>
          </a:p>
          <a:p>
            <a:r>
              <a:rPr lang="en-US" dirty="0"/>
              <a:t>1) .txt file with 5000 rows, 2 columns – [id, p(</a:t>
            </a:r>
            <a:r>
              <a:rPr lang="en-US" dirty="0" err="1"/>
              <a:t>isDefault</a:t>
            </a:r>
            <a:r>
              <a:rPr lang="en-US" dirty="0"/>
              <a:t>=1)]</a:t>
            </a:r>
          </a:p>
          <a:p>
            <a:r>
              <a:rPr lang="en-US" dirty="0"/>
              <a:t>2) .</a:t>
            </a:r>
            <a:r>
              <a:rPr lang="en-US" dirty="0" err="1"/>
              <a:t>py</a:t>
            </a:r>
            <a:r>
              <a:rPr lang="en-US" dirty="0"/>
              <a:t> file(s) with code</a:t>
            </a:r>
          </a:p>
          <a:p>
            <a:r>
              <a:rPr lang="en-US" dirty="0"/>
              <a:t>3) .pdf for part b (explain your choice of algorithm and attributes, etc.)</a:t>
            </a:r>
          </a:p>
          <a:p>
            <a:r>
              <a:rPr lang="en-US" dirty="0"/>
              <a:t>Will update datasets tonight (+500 labels, more unlabeled instances)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E7A6-F900-4115-8468-BC675A13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231B-A967-4B75-AA22-E3F618E56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816" y="1825624"/>
                <a:ext cx="10515600" cy="4832029"/>
              </a:xfrm>
            </p:spPr>
            <p:txBody>
              <a:bodyPr/>
              <a:lstStyle/>
              <a:p>
                <a:r>
                  <a:rPr lang="en-US" dirty="0"/>
                  <a:t>True positive as a function of false positive</a:t>
                </a:r>
              </a:p>
              <a:p>
                <a:r>
                  <a:rPr lang="en-US" dirty="0"/>
                  <a:t>ROC area under curve (AUC)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𝑝𝑜𝑠𝑖𝑡𝑖𝑣𝑒𝑠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AUC as close to 1 as possible</a:t>
                </a:r>
              </a:p>
              <a:p>
                <a:r>
                  <a:rPr lang="en-US" dirty="0"/>
                  <a:t>What is “good” AUC for final project dataset?</a:t>
                </a:r>
              </a:p>
              <a:p>
                <a:r>
                  <a:rPr lang="en-US" dirty="0"/>
                  <a:t>Gives probability that classifier will rank randomly chosen positive instance over a randomly chosen negative instance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8D231B-A967-4B75-AA22-E3F618E56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816" y="1825624"/>
                <a:ext cx="10515600" cy="4832029"/>
              </a:xfrm>
              <a:blipFill>
                <a:blip r:embed="rId2"/>
                <a:stretch>
                  <a:fillRect l="-1043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A49C7FE-C97B-4C1E-BE09-304E816B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59" y="1433598"/>
            <a:ext cx="4674741" cy="350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1F78-5272-4EAF-912C-31CD7234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B30-AF72-4A3C-AC58-4982AE0B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1" y="1825625"/>
            <a:ext cx="11712540" cy="4351338"/>
          </a:xfrm>
        </p:spPr>
        <p:txBody>
          <a:bodyPr/>
          <a:lstStyle/>
          <a:p>
            <a:r>
              <a:rPr lang="en-US" dirty="0"/>
              <a:t>Hyper-parameters are parameters that are not directly learned by model</a:t>
            </a:r>
          </a:p>
          <a:p>
            <a:r>
              <a:rPr lang="en-US" dirty="0"/>
              <a:t>Typically passed as arguments to the model you are constructing</a:t>
            </a:r>
          </a:p>
          <a:p>
            <a:r>
              <a:rPr lang="en-US" dirty="0"/>
              <a:t>Examples: number of layers/neurons, kernel, tree depth, etc.</a:t>
            </a:r>
          </a:p>
          <a:p>
            <a:r>
              <a:rPr lang="en-US" dirty="0"/>
              <a:t>Two ways to tune hyperparameters:</a:t>
            </a:r>
          </a:p>
          <a:p>
            <a:r>
              <a:rPr lang="en-US" dirty="0"/>
              <a:t>1) grid search</a:t>
            </a:r>
          </a:p>
          <a:p>
            <a:r>
              <a:rPr lang="en-US" dirty="0"/>
              <a:t>2) random search</a:t>
            </a:r>
          </a:p>
        </p:txBody>
      </p:sp>
    </p:spTree>
    <p:extLst>
      <p:ext uri="{BB962C8B-B14F-4D97-AF65-F5344CB8AC3E}">
        <p14:creationId xmlns:p14="http://schemas.microsoft.com/office/powerpoint/2010/main" val="30116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59DA-DCEB-492D-9752-87D09C6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Multi-instance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7CD1-7BEB-43C5-968F-2361F803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1"/>
            <a:ext cx="11364074" cy="5032375"/>
          </a:xfrm>
        </p:spPr>
        <p:txBody>
          <a:bodyPr/>
          <a:lstStyle/>
          <a:p>
            <a:r>
              <a:rPr lang="en-US" dirty="0"/>
              <a:t>Each instance is a bag of instances</a:t>
            </a:r>
          </a:p>
          <a:p>
            <a:r>
              <a:rPr lang="en-US" dirty="0"/>
              <a:t>Two methods: </a:t>
            </a:r>
          </a:p>
          <a:p>
            <a:r>
              <a:rPr lang="en-US" dirty="0"/>
              <a:t>1) aggregating the input (convert to single-instance learning)</a:t>
            </a:r>
          </a:p>
          <a:p>
            <a:pPr lvl="1"/>
            <a:r>
              <a:rPr lang="en-US" dirty="0"/>
              <a:t>Calculate mean, std, skew, </a:t>
            </a:r>
            <a:r>
              <a:rPr lang="en-US" dirty="0" err="1"/>
              <a:t>etc</a:t>
            </a:r>
            <a:r>
              <a:rPr lang="en-US" dirty="0"/>
              <a:t> over individual instances in bag</a:t>
            </a:r>
          </a:p>
          <a:p>
            <a:r>
              <a:rPr lang="en-US" dirty="0"/>
              <a:t>2) aggregating the output</a:t>
            </a:r>
          </a:p>
          <a:p>
            <a:pPr lvl="1"/>
            <a:r>
              <a:rPr lang="en-US" dirty="0"/>
              <a:t>Propagate the bag’s label to each individual instance</a:t>
            </a:r>
          </a:p>
          <a:p>
            <a:pPr lvl="1"/>
            <a:r>
              <a:rPr lang="en-US" dirty="0"/>
              <a:t>Classify each individual instance, assign majority class to bag</a:t>
            </a:r>
          </a:p>
          <a:p>
            <a:r>
              <a:rPr lang="en-US" dirty="0"/>
              <a:t>Our situation: a bag of transactions (withdrawals/deposits)</a:t>
            </a:r>
          </a:p>
        </p:txBody>
      </p:sp>
    </p:spTree>
    <p:extLst>
      <p:ext uri="{BB962C8B-B14F-4D97-AF65-F5344CB8AC3E}">
        <p14:creationId xmlns:p14="http://schemas.microsoft.com/office/powerpoint/2010/main" val="38518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9A52-CF19-4E8D-91E8-DF8607E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6FEC-1918-4D17-A254-A8C56914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Semi-supervised learning is when some of training instances are unlabeled</a:t>
            </a:r>
          </a:p>
          <a:p>
            <a:r>
              <a:rPr lang="en-US" dirty="0"/>
              <a:t>Want to make use of additional unlabeled data to:</a:t>
            </a:r>
          </a:p>
          <a:p>
            <a:r>
              <a:rPr lang="en-US" b="1" dirty="0"/>
              <a:t>Capture shape of underlying data distribution</a:t>
            </a:r>
          </a:p>
          <a:p>
            <a:r>
              <a:rPr lang="en-US" b="1" dirty="0"/>
              <a:t>Generalize to new samples</a:t>
            </a:r>
          </a:p>
          <a:p>
            <a:r>
              <a:rPr lang="en-US" dirty="0"/>
              <a:t>Semi-supervised techniques perform best when we have large amount of unlabeled data and small amount of labeled data</a:t>
            </a:r>
          </a:p>
          <a:p>
            <a:r>
              <a:rPr lang="en-US" i="1" dirty="0"/>
              <a:t>Our situation</a:t>
            </a:r>
            <a:r>
              <a:rPr lang="en-US" dirty="0"/>
              <a:t>: 10000 labeled instances + 15000 unlabeled instances</a:t>
            </a:r>
          </a:p>
          <a:p>
            <a:pPr lvl="1"/>
            <a:r>
              <a:rPr lang="en-US" dirty="0"/>
              <a:t>(5000 unlabeled in original dataset, plus an additional 10000 unlabeled I just provided)</a:t>
            </a:r>
          </a:p>
          <a:p>
            <a:r>
              <a:rPr lang="en-US" dirty="0" err="1"/>
              <a:t>Sklearn</a:t>
            </a:r>
            <a:r>
              <a:rPr lang="en-US" dirty="0"/>
              <a:t> has two functions </a:t>
            </a:r>
            <a:r>
              <a:rPr lang="en-US" i="1" dirty="0" err="1"/>
              <a:t>LabelPropagation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LabelSpreading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1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1D81-3B06-41A2-8E53-1F88207C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LabelPropagation</a:t>
            </a:r>
            <a:r>
              <a:rPr lang="en-US" dirty="0"/>
              <a:t> and </a:t>
            </a:r>
            <a:r>
              <a:rPr lang="en-US" dirty="0" err="1"/>
              <a:t>LabelSpreading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0A9A-F5F3-4CDF-B56B-4B5BDACC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8656"/>
            <a:ext cx="12192000" cy="5409344"/>
          </a:xfrm>
        </p:spPr>
        <p:txBody>
          <a:bodyPr/>
          <a:lstStyle/>
          <a:p>
            <a:r>
              <a:rPr lang="en-US" dirty="0"/>
              <a:t>Use -1 to denote class of unlabeled instance</a:t>
            </a:r>
          </a:p>
          <a:p>
            <a:r>
              <a:rPr lang="en-US" dirty="0"/>
              <a:t>Label propagation/spreading work by constructing a similarity graph over all items in the input dataset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1A0CD5-7E7F-41F9-BA1B-C8ABA983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19" y="2540202"/>
            <a:ext cx="7370103" cy="346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1C00D7-EE6C-431B-98DB-E0F805AEFBD9}"/>
              </a:ext>
            </a:extLst>
          </p:cNvPr>
          <p:cNvSpPr txBox="1"/>
          <p:nvPr/>
        </p:nvSpPr>
        <p:spPr>
          <a:xfrm>
            <a:off x="708917" y="3378019"/>
            <a:ext cx="3441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label-propagation: the structure of the unlabeled observations is consistent with the class structure, thus the class label can be propagated to the unlabeled observations of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8169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426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CS405/505 Data Mining</vt:lpstr>
      <vt:lpstr>Outline</vt:lpstr>
      <vt:lpstr>ROC reminder</vt:lpstr>
      <vt:lpstr>Hyperparameter tuning</vt:lpstr>
      <vt:lpstr>Multi-instance learning</vt:lpstr>
      <vt:lpstr>Semi-supervised learning </vt:lpstr>
      <vt:lpstr>LabelPropagation and LabelSpreading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25</cp:revision>
  <dcterms:created xsi:type="dcterms:W3CDTF">2019-11-18T00:04:17Z</dcterms:created>
  <dcterms:modified xsi:type="dcterms:W3CDTF">2019-11-20T16:13:09Z</dcterms:modified>
</cp:coreProperties>
</file>