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80" r:id="rId7"/>
    <p:sldId id="281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50" autoAdjust="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912B-8F99-4AA5-999C-24A4D94D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6BAB7-A7D6-4A73-856A-B780DD18D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5F607-C510-48A1-A27F-B14B11F9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9D4D-3222-45CE-BC5D-721A70BC096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F88F0-137A-4BA7-9C7B-6C572A24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FAB40-CD79-4FE7-A2DC-6A98B7E2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308C-B86A-4A8C-B883-3FB735D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7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206F-5A0B-4547-8909-BAD7E53B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DC532-1D29-499B-A9AE-A8E66470D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4422F-409B-4A01-9E91-5EFBD7A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9D4D-3222-45CE-BC5D-721A70BC096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46D75-F5FD-4738-BECE-2B1BDCAF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AF587-9A44-41F6-BCFE-995021E8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308C-B86A-4A8C-B883-3FB735D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5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26794-D1F3-46F2-8527-F26B87AE7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41F67-196C-4534-9A26-8861A171B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BF18E-049A-4079-A810-51927528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9D4D-3222-45CE-BC5D-721A70BC096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BBBE9-BFC8-4123-9C4C-E2C47FBC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A4C74-6A76-4515-9EBA-24BA0FD3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308C-B86A-4A8C-B883-3FB735D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1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AC56-FA77-4035-BB09-FBE81153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70078-AA6C-45C9-9BB4-F67CE9F5C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59738-D310-4642-8144-6B709C23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9D4D-3222-45CE-BC5D-721A70BC096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8706A-BC31-4062-8F16-D7AFD800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4429C-3DD8-4FED-811E-6918EA86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308C-B86A-4A8C-B883-3FB735D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3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0655-FB8E-493E-A174-8A2E370AF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5989F-B86E-4EE2-94B1-1C43515AA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ECE7D-9EE8-48B6-BB03-7FA257F2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9D4D-3222-45CE-BC5D-721A70BC096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998B8-FED9-47E3-A99D-44072FF5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F51E9-25F0-4E2E-BA52-A4134D89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308C-B86A-4A8C-B883-3FB735D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4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5563-498A-4C50-82F8-0E4D8982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B71DB-3427-4DDB-B951-F15D8F62D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49B65-C012-4832-8F6B-8720EFC14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56EBA-BA5A-46E8-BE7F-FA163A49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9D4D-3222-45CE-BC5D-721A70BC096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36F5C-DDE5-4C75-9505-3F9972F3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EF4F1-3511-4526-BF60-D8113760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308C-B86A-4A8C-B883-3FB735D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2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3305-F867-44AF-BA7B-603CDDBF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AA873-64D1-445E-828E-09B49377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AD8E2-0B74-43D9-91BB-9A91C12D9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14649-C4E2-4085-89AE-1D9F01046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7F1F6-5DFB-4CA6-A693-239222A07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E6222-4DAF-4127-A425-893F0FF9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9D4D-3222-45CE-BC5D-721A70BC096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BCCC2-86A4-40AA-A911-FA9E7A7D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2E3156-06B1-4997-8AE4-C3F0FE05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308C-B86A-4A8C-B883-3FB735D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8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DCA1-9FAC-4733-B595-A22BAFC6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B66FDB-8EC8-42FE-92FF-1485A7B8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9D4D-3222-45CE-BC5D-721A70BC096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513A0-F9B3-4B5D-951C-AEDDE9000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E57E6-CE01-4A94-AE47-2E943651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308C-B86A-4A8C-B883-3FB735D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3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7FC554-88D3-4044-9FFE-9E6C21555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9D4D-3222-45CE-BC5D-721A70BC096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12B366-04A7-4528-91BD-D0198431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2FF2C-C1E0-475A-A09A-2057E986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308C-B86A-4A8C-B883-3FB735D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5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0CBD-1725-4913-819F-B4FB62C3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94E6F-3EEE-496B-8C1B-A347999E4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C1CE4-EBF3-425B-A913-C92328DA3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F20B1-985A-4847-82B6-A43055363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9D4D-3222-45CE-BC5D-721A70BC096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1DF07-F7F4-4636-B83A-180BEB3D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AFE7C-D291-4B63-9170-611BC00B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308C-B86A-4A8C-B883-3FB735D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7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2E824-91F0-401C-ADD2-3E81025A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E367B-04ED-435E-873E-F22E0B683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F3A9F-F754-4F18-B5E1-33E169E5D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3488D-B4D3-4B8E-9DFA-F1AF9384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9D4D-3222-45CE-BC5D-721A70BC096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6C6E1-A0A8-4683-A344-688920FF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75736-B03B-4422-BC1D-343921C2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308C-B86A-4A8C-B883-3FB735D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0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32D6C-E61E-45A9-B099-967992A4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28D54-3566-436D-9AEA-BE25E09DA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F2C7E-52B3-4AEF-8AAD-2A737372B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D9D4D-3222-45CE-BC5D-721A70BC096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DC39C-75CE-48AA-9048-CE4937023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C3F87-CFD0-445A-A7E4-4E1657DEE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D308C-B86A-4A8C-B883-3FB735D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6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2F0F-3773-4265-A14B-23547A0188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CS405/505 </a:t>
            </a:r>
            <a:br>
              <a:rPr lang="en-US" dirty="0"/>
            </a:br>
            <a:r>
              <a:rPr lang="en-US" dirty="0"/>
              <a:t>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D5952-9DD0-4C3C-A884-A475CF856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31</a:t>
            </a:r>
          </a:p>
        </p:txBody>
      </p:sp>
    </p:spTree>
    <p:extLst>
      <p:ext uri="{BB962C8B-B14F-4D97-AF65-F5344CB8AC3E}">
        <p14:creationId xmlns:p14="http://schemas.microsoft.com/office/powerpoint/2010/main" val="967814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FA8B-B953-47BA-AB9F-41265ABA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8787"/>
          </a:xfrm>
        </p:spPr>
        <p:txBody>
          <a:bodyPr/>
          <a:lstStyle/>
          <a:p>
            <a:r>
              <a:rPr lang="en-US" dirty="0"/>
              <a:t>Simulated annealing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17287"/>
                <a:ext cx="12192000" cy="5779213"/>
              </a:xfrm>
            </p:spPr>
            <p:txBody>
              <a:bodyPr/>
              <a:lstStyle/>
              <a:p>
                <a:r>
                  <a:rPr lang="en-US" dirty="0"/>
                  <a:t>Simulated annealing seeks approximate most probable configuration</a:t>
                </a:r>
              </a:p>
              <a:p>
                <a:r>
                  <a:rPr lang="en-US" dirty="0"/>
                  <a:t>Adapts Gibbs sampling to include iteration-dependent “temperature”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Start with initial assignment: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Subsequent samples take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p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p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temperature is decreased at each iteration: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This will converge to the true global minimum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17287"/>
                <a:ext cx="12192000" cy="5779213"/>
              </a:xfrm>
              <a:blipFill>
                <a:blip r:embed="rId2"/>
                <a:stretch>
                  <a:fillRect l="-900" t="-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6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FA8B-B953-47BA-AB9F-41265ABA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8787"/>
          </a:xfrm>
        </p:spPr>
        <p:txBody>
          <a:bodyPr/>
          <a:lstStyle/>
          <a:p>
            <a:r>
              <a:rPr lang="en-US" dirty="0"/>
              <a:t>Variational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17287"/>
                <a:ext cx="12192000" cy="5779213"/>
              </a:xfrm>
            </p:spPr>
            <p:txBody>
              <a:bodyPr/>
              <a:lstStyle/>
              <a:p>
                <a:r>
                  <a:rPr lang="en-US" dirty="0"/>
                  <a:t>Rather than sampling from difficult-to-manipulate distribution, approximate the distribution by a simpler function</a:t>
                </a:r>
              </a:p>
              <a:p>
                <a:r>
                  <a:rPr lang="en-US" dirty="0"/>
                  <a:t>Suppose probability model with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hidden variables,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observed variables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the exact posterior distribution of the model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an approximation to 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a set of variational parameters</a:t>
                </a:r>
              </a:p>
              <a:p>
                <a:r>
                  <a:rPr lang="en-US" dirty="0"/>
                  <a:t>Variational methods for probability models commonly involve defining a simple form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that makes it easier to optimize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in a way that brings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closer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Theory of variation EM optimizes latent variable models by maximizing a lower bound on log marginal likelihood</a:t>
                </a:r>
              </a:p>
              <a:p>
                <a:r>
                  <a:rPr lang="en-US" dirty="0"/>
                  <a:t>EM algorithm can be viewed through a variational analysis</a:t>
                </a:r>
              </a:p>
              <a:p>
                <a:r>
                  <a:rPr lang="en-US" dirty="0"/>
                  <a:t>Variational methods popular in machine learning (faster than sampling methods)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17287"/>
                <a:ext cx="12192000" cy="5779213"/>
              </a:xfrm>
              <a:blipFill>
                <a:blip r:embed="rId2"/>
                <a:stretch>
                  <a:fillRect l="-900" t="-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41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FA8B-B953-47BA-AB9F-41265ABA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876"/>
            <a:ext cx="12192000" cy="1078787"/>
          </a:xfrm>
        </p:spPr>
        <p:txBody>
          <a:bodyPr/>
          <a:lstStyle/>
          <a:p>
            <a:r>
              <a:rPr lang="en-US" dirty="0"/>
              <a:t>Graphical models and factor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1C74C-FB58-4241-9054-5DE0F1025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8786"/>
            <a:ext cx="12192000" cy="5779213"/>
          </a:xfrm>
        </p:spPr>
        <p:txBody>
          <a:bodyPr/>
          <a:lstStyle/>
          <a:p>
            <a:r>
              <a:rPr lang="en-US" dirty="0"/>
              <a:t>Bayesian networks give intuitive picture of probabilistic model corresponding with how we have decomposed joint probability of random variables representing attributes into product conditional and unconditional distributions</a:t>
            </a:r>
          </a:p>
          <a:p>
            <a:r>
              <a:rPr lang="en-US" dirty="0"/>
              <a:t>Alternatively, can approximate joint distribution using mixture models (Gaussian)</a:t>
            </a:r>
          </a:p>
          <a:p>
            <a:r>
              <a:rPr lang="en-US" dirty="0"/>
              <a:t>We will see how mixture models can be illustrated using Bayesian networks</a:t>
            </a:r>
          </a:p>
          <a:p>
            <a:r>
              <a:rPr lang="en-US" dirty="0"/>
              <a:t>We will introduce ‘plate notation’, which allows us to visualize the result of techniques that treat parameters as random quantities</a:t>
            </a:r>
          </a:p>
          <a:p>
            <a:r>
              <a:rPr lang="en-US" dirty="0"/>
              <a:t>As before, we view attributes as random variables, instances as observations</a:t>
            </a:r>
          </a:p>
        </p:txBody>
      </p:sp>
    </p:spTree>
    <p:extLst>
      <p:ext uri="{BB962C8B-B14F-4D97-AF65-F5344CB8AC3E}">
        <p14:creationId xmlns:p14="http://schemas.microsoft.com/office/powerpoint/2010/main" val="35155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FA8B-B953-47BA-AB9F-41265ABA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8787"/>
          </a:xfrm>
        </p:spPr>
        <p:txBody>
          <a:bodyPr/>
          <a:lstStyle/>
          <a:p>
            <a:r>
              <a:rPr lang="en-US" dirty="0"/>
              <a:t>Graphical Models and Plate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04126"/>
                <a:ext cx="12192000" cy="318498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Consider a simple two-cluster Gaussian mixture model</a:t>
                </a:r>
              </a:p>
              <a:p>
                <a:r>
                  <a:rPr lang="en-US" dirty="0"/>
                  <a:t>It can be illustrated in the form of a Bayesian network:</a:t>
                </a:r>
              </a:p>
              <a:p>
                <a:pPr lvl="1"/>
                <a:r>
                  <a:rPr lang="en-US" dirty="0"/>
                  <a:t>Binary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denotes cluster membership</a:t>
                </a:r>
              </a:p>
              <a:p>
                <a:pPr lvl="1"/>
                <a:r>
                  <a:rPr lang="en-US" dirty="0"/>
                  <a:t>Continuous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denotes real-valued attribute</a:t>
                </a:r>
              </a:p>
              <a:p>
                <a:r>
                  <a:rPr lang="en-US" dirty="0"/>
                  <a:t>In the mixture model, joint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product of prior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the conditional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This structure is illustrated by Bayesian network below, where for each state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 different Gaussian is used for conditional distribution of continuous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4126"/>
                <a:ext cx="12192000" cy="3184989"/>
              </a:xfrm>
              <a:blipFill>
                <a:blip r:embed="rId2"/>
                <a:stretch>
                  <a:fillRect l="-750" t="-3824" b="-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BD6D57E-F661-48A0-AC30-F2CBF32B4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617" y="3868835"/>
            <a:ext cx="1119201" cy="302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2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FA8B-B953-47BA-AB9F-41265ABA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8787"/>
          </a:xfrm>
        </p:spPr>
        <p:txBody>
          <a:bodyPr/>
          <a:lstStyle/>
          <a:p>
            <a:r>
              <a:rPr lang="en-US" dirty="0"/>
              <a:t>Graphical Models and Plate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17287"/>
                <a:ext cx="12192000" cy="5779213"/>
              </a:xfrm>
            </p:spPr>
            <p:txBody>
              <a:bodyPr/>
              <a:lstStyle/>
              <a:p>
                <a:r>
                  <a:rPr lang="en-US" dirty="0"/>
                  <a:t>Multiple Bayesian networks can be used to visualize underlying joint likelihood that results whenever parameter estimation is performed</a:t>
                </a:r>
              </a:p>
              <a:p>
                <a:r>
                  <a:rPr lang="en-US" dirty="0"/>
                  <a:t>Probability model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can be conceptualized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Bayesian networks, one for each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observed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17287"/>
                <a:ext cx="12192000" cy="5779213"/>
              </a:xfrm>
              <a:blipFill>
                <a:blip r:embed="rId2"/>
                <a:stretch>
                  <a:fillRect l="-900" t="-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231F14D-12B4-4DA4-AEDF-61D22FB9E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0" y="2961065"/>
            <a:ext cx="4040419" cy="33693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762F3B-642C-4D03-8AFC-06A1AA3254EF}"/>
                  </a:ext>
                </a:extLst>
              </p:cNvPr>
              <p:cNvSpPr txBox="1"/>
              <p:nvPr/>
            </p:nvSpPr>
            <p:spPr>
              <a:xfrm>
                <a:off x="4669029" y="2961065"/>
                <a:ext cx="486261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 “plate” is simply a box around a Bayesian network that denotes a certain number of replications of it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Plate to the right indicates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networks, each with an observed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Plate notation captures a model for the joint probability of entire data with a simple picture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762F3B-642C-4D03-8AFC-06A1AA325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029" y="2961065"/>
                <a:ext cx="4862611" cy="3416320"/>
              </a:xfrm>
              <a:prstGeom prst="rect">
                <a:avLst/>
              </a:prstGeom>
              <a:blipFill>
                <a:blip r:embed="rId4"/>
                <a:stretch>
                  <a:fillRect l="-1754" t="-1429" r="-2757" b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6321FAB-B5A8-4F66-9A9A-F7B87A8D9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2220" y="2961065"/>
            <a:ext cx="2111670" cy="382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3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FA8B-B953-47BA-AB9F-41265ABA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8787"/>
          </a:xfrm>
        </p:spPr>
        <p:txBody>
          <a:bodyPr/>
          <a:lstStyle/>
          <a:p>
            <a:r>
              <a:rPr lang="en-US" dirty="0"/>
              <a:t>Probabilistic Principle Component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1C74C-FB58-4241-9054-5DE0F1025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7287"/>
            <a:ext cx="12192000" cy="5779213"/>
          </a:xfrm>
        </p:spPr>
        <p:txBody>
          <a:bodyPr/>
          <a:lstStyle/>
          <a:p>
            <a:r>
              <a:rPr lang="en-US" dirty="0"/>
              <a:t>PCA can be viewed as consequence of performing parameter estimation in a special type of linear Gaussian hidden variable model</a:t>
            </a:r>
          </a:p>
          <a:p>
            <a:r>
              <a:rPr lang="en-US" dirty="0"/>
              <a:t>Underlying idea: represent data as being generated by Gaussian distributed continuous hidden variable that is linearly transformed under Gaussian model</a:t>
            </a:r>
          </a:p>
          <a:p>
            <a:r>
              <a:rPr lang="en-US" dirty="0"/>
              <a:t>PCs of given dataset correspond to underlying factorized covariance model for corresponding multivariate Gaussian distribution model for the data</a:t>
            </a:r>
          </a:p>
          <a:p>
            <a:r>
              <a:rPr lang="en-US" dirty="0"/>
              <a:t>Set of hidden variables used to represent input data in lower dimensional space</a:t>
            </a:r>
          </a:p>
          <a:p>
            <a:r>
              <a:rPr lang="en-US" dirty="0"/>
              <a:t>each dimension corresponds to independent random variable drawn from Gaussian distribution with zero mean, unit variance</a:t>
            </a:r>
          </a:p>
        </p:txBody>
      </p:sp>
    </p:spTree>
    <p:extLst>
      <p:ext uri="{BB962C8B-B14F-4D97-AF65-F5344CB8AC3E}">
        <p14:creationId xmlns:p14="http://schemas.microsoft.com/office/powerpoint/2010/main" val="201393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FA8B-B953-47BA-AB9F-41265ABA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8787"/>
          </a:xfrm>
        </p:spPr>
        <p:txBody>
          <a:bodyPr/>
          <a:lstStyle/>
          <a:p>
            <a:r>
              <a:rPr lang="en-US" dirty="0"/>
              <a:t>Probabilistic Principle Component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21934"/>
                <a:ext cx="12192000" cy="366787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 random variable corresponding to d-dimensional vectors of observed data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 k-dimensional vector of hidden random variables, k typically less than d</a:t>
                </a:r>
              </a:p>
              <a:p>
                <a:r>
                  <a:rPr lang="en-US" dirty="0"/>
                  <a:t>Then, underlying joint probability model has this linear Gaussian form: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𝑾𝒉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Where zero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identity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denote mean and covariance matrix for Gaussian distribution used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Gaussian with mean </a:t>
                </a:r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𝑾𝒉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a diagonal covariance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Mean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included as parameter, would be 0 if we first mean-centered the data</a:t>
                </a:r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21934"/>
                <a:ext cx="12192000" cy="3667875"/>
              </a:xfrm>
              <a:blipFill>
                <a:blip r:embed="rId2"/>
                <a:stretch>
                  <a:fillRect l="-750" t="-2492" b="-1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36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FA8B-B953-47BA-AB9F-41265ABA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8787"/>
          </a:xfrm>
        </p:spPr>
        <p:txBody>
          <a:bodyPr/>
          <a:lstStyle/>
          <a:p>
            <a:r>
              <a:rPr lang="en-US" dirty="0"/>
              <a:t>Probabilistic Principle Component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17288"/>
                <a:ext cx="9573203" cy="577921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PPCA is a generative model, (A) visualizes generative process:</a:t>
                </a:r>
              </a:p>
              <a:p>
                <a:r>
                  <a:rPr lang="en-US" dirty="0"/>
                  <a:t>Data is generated by sampling each dimension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from an independent Gaussian distribution, and using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𝑾𝒉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project this lower dimensional representation into observed</a:t>
                </a:r>
                <a:endParaRPr lang="en-US" b="1" dirty="0"/>
              </a:p>
              <a:p>
                <a:r>
                  <a:rPr lang="en-US" dirty="0"/>
                  <a:t>Noise, specified by diagonal covariance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dirty="0"/>
                  <a:t> is added separately to each dimension of observed (higher dim.) </a:t>
                </a:r>
              </a:p>
              <a:p>
                <a:r>
                  <a:rPr lang="en-US" dirty="0"/>
                  <a:t>If the noise is associated with conditional distribution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dirty="0"/>
                  <a:t> is the same in each dimension and infinitesimally small, a set of estimation equations can be derived that give the same PCs as those obtained by conventional PCA</a:t>
                </a:r>
              </a:p>
              <a:p>
                <a:r>
                  <a:rPr lang="en-US" dirty="0"/>
                  <a:t>Restricting covariance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dirty="0"/>
                  <a:t> to be diagonal produces a model known as factor analysis 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isotropic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/>
                  <a:t>), then after optimizing the model and learning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the columns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will be scaled and rotated principle eigenvectors of the covariance matrix of the data. </a:t>
                </a:r>
              </a:p>
              <a:p>
                <a:r>
                  <a:rPr lang="en-US" dirty="0"/>
                  <a:t>The contours of equal probability for a multivariate Gaussian distribution can be drawn with an ellipse whose principle axis corresponds to the principle eigenvector of the covariance matrix (B)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17288"/>
                <a:ext cx="9573203" cy="5779213"/>
              </a:xfrm>
              <a:blipFill>
                <a:blip r:embed="rId2"/>
                <a:stretch>
                  <a:fillRect l="-828" t="-2426" r="-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D6058A2-423E-4539-A7BE-0FF01384C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203" y="849712"/>
            <a:ext cx="2618797" cy="22632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89BB29-C5BC-42D5-8570-E3B81F401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0176" y="3962634"/>
            <a:ext cx="2061199" cy="226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6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FA8B-B953-47BA-AB9F-41265ABA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8787"/>
          </a:xfrm>
        </p:spPr>
        <p:txBody>
          <a:bodyPr/>
          <a:lstStyle/>
          <a:p>
            <a:r>
              <a:rPr lang="en-US" dirty="0"/>
              <a:t>Probabilistic Principle Component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078786"/>
                <a:ext cx="12192000" cy="5779213"/>
              </a:xfrm>
            </p:spPr>
            <p:txBody>
              <a:bodyPr/>
              <a:lstStyle/>
              <a:p>
                <a:r>
                  <a:rPr lang="en-US" dirty="0"/>
                  <a:t>Because of nice properties of Gaussian distribution, marginal distributions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of these models are also Gaussian, with parameters we can compute analytically</a:t>
                </a:r>
              </a:p>
              <a:p>
                <a:r>
                  <a:rPr lang="en-US" dirty="0"/>
                  <a:t>Example: model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Which is the marginal distribution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under the joint probability model, obtained by integrating out uncertainty associated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Integrating out hidden variables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from PPCA model defines a Gaussian distribution whose covariance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has special form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78786"/>
                <a:ext cx="12192000" cy="5779213"/>
              </a:xfrm>
              <a:blipFill>
                <a:blip r:embed="rId2"/>
                <a:stretch>
                  <a:fillRect l="-900" t="-1793" r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12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FA8B-B953-47BA-AB9F-41265ABA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8787"/>
          </a:xfrm>
        </p:spPr>
        <p:txBody>
          <a:bodyPr/>
          <a:lstStyle/>
          <a:p>
            <a:r>
              <a:rPr lang="en-US" dirty="0"/>
              <a:t>Inference with PPCA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078786"/>
                <a:ext cx="12192000" cy="5779213"/>
              </a:xfrm>
            </p:spPr>
            <p:txBody>
              <a:bodyPr/>
              <a:lstStyle/>
              <a:p>
                <a:r>
                  <a:rPr lang="en-US" dirty="0"/>
                  <a:t>As a result of underlying linear Gaussian formulation, various other quantities needed for making inferences and performing parameter estimation can be obtained analytically:</a:t>
                </a:r>
              </a:p>
              <a:p>
                <a:r>
                  <a:rPr lang="en-US" dirty="0"/>
                  <a:t>For example, 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the posterior distribution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can be obtained from Bayes’ rule</a:t>
                </a:r>
              </a:p>
              <a:p>
                <a:r>
                  <a:rPr lang="en-US" dirty="0"/>
                  <a:t>The posterior can be written: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Once the model parameters have been estimated, the mean of the posterior for a new example can be calculated, which can then serve as dimensionally reduced representation for it</a:t>
                </a:r>
              </a:p>
              <a:p>
                <a:r>
                  <a:rPr lang="en-US" dirty="0"/>
                  <a:t>Math is greatly simplified by fact that marginalizing, multiplying, and dividing Gaussian distributions produces other Gaussian distributions that are functions of observed values, mean vectors, and covariance matrices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78786"/>
                <a:ext cx="12192000" cy="5779213"/>
              </a:xfrm>
              <a:blipFill>
                <a:blip r:embed="rId2"/>
                <a:stretch>
                  <a:fillRect l="-900" t="-1793" r="-1600" b="-2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23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7F2C-7F92-45AC-96B6-8FA12ED6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557098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Distribution reminder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770EF6-A772-40D4-8F2A-8CE86329D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" y="559213"/>
            <a:ext cx="4198817" cy="28784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4C8DC4-8261-440A-AF3B-3A12313D8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200" y="500226"/>
            <a:ext cx="3657564" cy="268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A89ABB-C25B-449C-AFCD-B735BEF7B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47" y="3575668"/>
            <a:ext cx="3624760" cy="2870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29D8C0-716F-4A1A-9022-3ADE2968C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200" y="3626085"/>
            <a:ext cx="3608359" cy="28456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30E416-9AA1-4D7A-8329-4E24BA13D1F2}"/>
                  </a:ext>
                </a:extLst>
              </p:cNvPr>
              <p:cNvSpPr txBox="1"/>
              <p:nvPr/>
            </p:nvSpPr>
            <p:spPr>
              <a:xfrm>
                <a:off x="8276764" y="1057324"/>
                <a:ext cx="3785097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Illustration of a distribution over two variables: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which takes 9 possible values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which take 2 possible values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Top left shows a sample of 60 points drawn from a joint probability distribution over these variables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Top right shows marginal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Bottom left shows marginal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Bottom right shows conditional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i="1" u="sng" dirty="0"/>
                  <a:t>Modeling distributions from data lies at the heart of statistical pattern recognition.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30E416-9AA1-4D7A-8329-4E24BA13D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764" y="1057324"/>
                <a:ext cx="3785097" cy="5355312"/>
              </a:xfrm>
              <a:prstGeom prst="rect">
                <a:avLst/>
              </a:prstGeom>
              <a:blipFill>
                <a:blip r:embed="rId6"/>
                <a:stretch>
                  <a:fillRect l="-1127" t="-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087B6DA-CAEB-4FBB-896E-5546B24A51E6}"/>
              </a:ext>
            </a:extLst>
          </p:cNvPr>
          <p:cNvSpPr txBox="1"/>
          <p:nvPr/>
        </p:nvSpPr>
        <p:spPr>
          <a:xfrm>
            <a:off x="0" y="6531967"/>
            <a:ext cx="11511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Christopher M. Bishop “Pattern Recognition and Machine Learning”</a:t>
            </a:r>
          </a:p>
        </p:txBody>
      </p:sp>
    </p:spTree>
    <p:extLst>
      <p:ext uri="{BB962C8B-B14F-4D97-AF65-F5344CB8AC3E}">
        <p14:creationId xmlns:p14="http://schemas.microsoft.com/office/powerpoint/2010/main" val="94713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FA8B-B953-47BA-AB9F-41265ABA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8787"/>
          </a:xfrm>
        </p:spPr>
        <p:txBody>
          <a:bodyPr/>
          <a:lstStyle/>
          <a:p>
            <a:r>
              <a:rPr lang="en-US" dirty="0"/>
              <a:t>Marginal log-likelihood for PPC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07662"/>
                <a:ext cx="12192000" cy="577921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probabilistic model with hidden variables, Bayesian philosophy is to integrate out uncertainty associated with them</a:t>
                </a:r>
              </a:p>
              <a:p>
                <a:r>
                  <a:rPr lang="en-US" dirty="0"/>
                  <a:t>We just saw how linear Gaussian models make it possible to obtain marginal probability of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, which takes form of a Gaussian distribution</a:t>
                </a:r>
              </a:p>
              <a:p>
                <a:r>
                  <a:rPr lang="en-US" dirty="0"/>
                  <a:t>Then, learning problem becomes maximizing probability of given data under the model</a:t>
                </a:r>
              </a:p>
              <a:p>
                <a:r>
                  <a:rPr lang="en-US" dirty="0"/>
                  <a:t>Probability that variable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observed as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Log marginal likelihood of the parameters given all observed data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dirty="0"/>
                  <a:t> can be maximized using objective function: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</m:d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Where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consists of a matrix, a vector, and a scalar</a:t>
                </a:r>
              </a:p>
              <a:p>
                <a:r>
                  <a:rPr lang="en-US" dirty="0"/>
                  <a:t>Will assume from now on that data has been mean-centered: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07662"/>
                <a:ext cx="12192000" cy="5779213"/>
              </a:xfrm>
              <a:blipFill>
                <a:blip r:embed="rId2"/>
                <a:stretch>
                  <a:fillRect l="-900" t="-1793" b="-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65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FA8B-B953-47BA-AB9F-41265ABA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8787"/>
          </a:xfrm>
        </p:spPr>
        <p:txBody>
          <a:bodyPr/>
          <a:lstStyle/>
          <a:p>
            <a:r>
              <a:rPr lang="en-US" dirty="0"/>
              <a:t>Expected log-likelihood for PPCA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91110"/>
                <a:ext cx="12192000" cy="606688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 saw that the derivative of log marginal likelihood of a hidden variable model w.r.t to its parameters equals derivative of expected log joint likelihood, where expectation is taken w.r.t posterior distribution over model’s hidden variables</a:t>
                </a:r>
              </a:p>
              <a:p>
                <a:pPr lvl="1"/>
                <a:r>
                  <a:rPr lang="en-US" dirty="0"/>
                  <a:t>Lecture 29, slide #13</a:t>
                </a:r>
              </a:p>
              <a:p>
                <a:r>
                  <a:rPr lang="en-US" dirty="0"/>
                  <a:t>Underlying Gaussian formulation for PPCA means exact posterior is computable, providing alternative for optimizing model based on expected log-likelihood</a:t>
                </a:r>
              </a:p>
              <a:p>
                <a:r>
                  <a:rPr lang="en-US" dirty="0"/>
                  <a:t>Log joint probability for all data and all hidden variables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under the model is: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Note that while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dirty="0"/>
                  <a:t> is observed, hidden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unknown, so for a given parameter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this expression does not evaluate to a scalar quantity</a:t>
                </a:r>
              </a:p>
              <a:p>
                <a:r>
                  <a:rPr lang="en-US" dirty="0"/>
                  <a:t>Can be converted into scalar using expected log-likelihood, and then optimized</a:t>
                </a:r>
              </a:p>
              <a:p>
                <a:r>
                  <a:rPr lang="en-US" dirty="0"/>
                  <a:t>Expected log-likelihood of data using posterior distribution of each example for the expectations is given by: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𝒉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91110"/>
                <a:ext cx="12192000" cy="6066889"/>
              </a:xfrm>
              <a:blipFill>
                <a:blip r:embed="rId2"/>
                <a:stretch>
                  <a:fillRect l="-900" t="-2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90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FA8B-B953-47BA-AB9F-41265ABA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8787"/>
          </a:xfrm>
        </p:spPr>
        <p:txBody>
          <a:bodyPr/>
          <a:lstStyle/>
          <a:p>
            <a:r>
              <a:rPr lang="en-US" dirty="0"/>
              <a:t>Expected gradient for PPCA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078786"/>
                <a:ext cx="12192000" cy="57792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Gradient descent can be used to learn parameter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, using expected log-likelihood as objective function</a:t>
                </a:r>
              </a:p>
              <a:p>
                <a:r>
                  <a:rPr lang="en-US" dirty="0"/>
                  <a:t>Gradient is a sum over examples, each example contributing following term: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𝑾𝒉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1" dirty="0"/>
              </a:p>
              <a:p>
                <a:r>
                  <a:rPr lang="en-US" dirty="0"/>
                  <a:t>Where in all cases, expectations taken w.r.t posterior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e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using current settings of the model parameters</a:t>
                </a:r>
              </a:p>
              <a:p>
                <a:r>
                  <a:rPr lang="en-US" dirty="0"/>
                  <a:t>Partial derivative has natural interpretation: difference between two expectations</a:t>
                </a:r>
              </a:p>
              <a:p>
                <a:r>
                  <a:rPr lang="en-US" dirty="0"/>
                  <a:t>Second term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creates a matrix same size as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consisting of the observation and the hidden variable representation</a:t>
                </a:r>
              </a:p>
              <a:p>
                <a:r>
                  <a:rPr lang="en-US" dirty="0"/>
                  <a:t>First term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replaces observation with a similar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𝑾𝒉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factor, which can be though of as model’s prediction of the input</a:t>
                </a:r>
              </a:p>
              <a:p>
                <a:r>
                  <a:rPr lang="en-US" dirty="0"/>
                  <a:t>Model reconstructs the data as it ascends the gradient</a:t>
                </a:r>
              </a:p>
              <a:p>
                <a:r>
                  <a:rPr lang="en-US" dirty="0"/>
                  <a:t>If model perfectly reconstructs the data, derivative will be zero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78786"/>
                <a:ext cx="12192000" cy="5779213"/>
              </a:xfrm>
              <a:blipFill>
                <a:blip r:embed="rId2"/>
                <a:stretch>
                  <a:fillRect l="-900" t="-2426" r="-950" b="-2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7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FA8B-B953-47BA-AB9F-41265ABA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878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1C74C-FB58-4241-9054-5DE0F1025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8786"/>
            <a:ext cx="12192000" cy="577921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Final class: </a:t>
            </a:r>
          </a:p>
          <a:p>
            <a:pPr lvl="1"/>
            <a:r>
              <a:rPr lang="en-US" dirty="0"/>
              <a:t>Generalized Linear Models</a:t>
            </a:r>
          </a:p>
          <a:p>
            <a:pPr lvl="1"/>
            <a:r>
              <a:rPr lang="en-US" dirty="0"/>
              <a:t>Latent Dirichlet Allocation</a:t>
            </a:r>
          </a:p>
          <a:p>
            <a:pPr lvl="1"/>
            <a:r>
              <a:rPr lang="en-US" dirty="0"/>
              <a:t>Hidden Markov Models</a:t>
            </a:r>
          </a:p>
        </p:txBody>
      </p:sp>
    </p:spTree>
    <p:extLst>
      <p:ext uri="{BB962C8B-B14F-4D97-AF65-F5344CB8AC3E}">
        <p14:creationId xmlns:p14="http://schemas.microsoft.com/office/powerpoint/2010/main" val="173763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C1CA-7000-4AA9-A053-F0B30AA82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0562"/>
          </a:xfrm>
        </p:spPr>
        <p:txBody>
          <a:bodyPr/>
          <a:lstStyle/>
          <a:p>
            <a:r>
              <a:rPr lang="en-US" dirty="0"/>
              <a:t>Bayesian estimation and prediction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691DFD-2958-4770-BA19-4C3E034495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787935"/>
                <a:ext cx="12191999" cy="6070063"/>
              </a:xfrm>
            </p:spPr>
            <p:txBody>
              <a:bodyPr/>
              <a:lstStyle/>
              <a:p>
                <a:r>
                  <a:rPr lang="en-US" dirty="0"/>
                  <a:t>Adopt Bayesian perspective if we believe a certain parameter has been drawn from a particular distribution</a:t>
                </a:r>
              </a:p>
              <a:p>
                <a:r>
                  <a:rPr lang="en-US" dirty="0"/>
                  <a:t>Use hyperparameter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to represent this distribution</a:t>
                </a:r>
              </a:p>
              <a:p>
                <a:r>
                  <a:rPr lang="en-US" dirty="0"/>
                  <a:t>Define </a:t>
                </a:r>
                <a:r>
                  <a:rPr lang="en-US" i="1" dirty="0"/>
                  <a:t>joint distribution </a:t>
                </a:r>
                <a:r>
                  <a:rPr lang="en-US" dirty="0"/>
                  <a:t>of data and parameters as: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Bayesian predictions use quantity called </a:t>
                </a:r>
                <a:r>
                  <a:rPr lang="en-US" i="1" dirty="0"/>
                  <a:t>posterior predictive distribution: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𝑛𝑒𝑤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Probability model for a new observation marginalized over the posterior probability inferred for the parameters given the observations so far</a:t>
                </a:r>
              </a:p>
              <a:p>
                <a:r>
                  <a:rPr lang="en-US" dirty="0"/>
                  <a:t>Empirical Bayes method employed to find suitable value for hyperparameter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Maximize log marginal likelihood w.r.t model’s hyperparameters: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𝑀𝑀𝐿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691DFD-2958-4770-BA19-4C3E034495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787935"/>
                <a:ext cx="12191999" cy="6070063"/>
              </a:xfrm>
              <a:blipFill>
                <a:blip r:embed="rId2"/>
                <a:stretch>
                  <a:fillRect l="-900" t="-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16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7BCE-E3B0-40CE-BCF9-242A65AC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Probabilistic inference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0AA0F-7EC4-4CDD-9605-511696F4C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US" dirty="0"/>
              <a:t>Special methods required to efficiently compute posterior, marginal distributions</a:t>
            </a:r>
          </a:p>
          <a:p>
            <a:r>
              <a:rPr lang="en-US" dirty="0"/>
              <a:t>This is the field of </a:t>
            </a:r>
            <a:r>
              <a:rPr lang="en-US" i="1" dirty="0"/>
              <a:t>probabilistic inference</a:t>
            </a:r>
          </a:p>
          <a:p>
            <a:r>
              <a:rPr lang="en-US" dirty="0"/>
              <a:t>We will now review widely used probabilistic inference methods:</a:t>
            </a:r>
          </a:p>
          <a:p>
            <a:r>
              <a:rPr lang="en-US" b="1" dirty="0"/>
              <a:t>Probability propagation</a:t>
            </a:r>
          </a:p>
          <a:p>
            <a:r>
              <a:rPr lang="en-US" b="1" dirty="0"/>
              <a:t>Sampling and simulated annealing</a:t>
            </a:r>
          </a:p>
          <a:p>
            <a:r>
              <a:rPr lang="en-US" b="1" dirty="0"/>
              <a:t>Variational inference</a:t>
            </a:r>
          </a:p>
        </p:txBody>
      </p:sp>
    </p:spTree>
    <p:extLst>
      <p:ext uri="{BB962C8B-B14F-4D97-AF65-F5344CB8AC3E}">
        <p14:creationId xmlns:p14="http://schemas.microsoft.com/office/powerpoint/2010/main" val="309618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EE91-6DCD-44E3-A762-2DB86C35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6867"/>
          </a:xfrm>
        </p:spPr>
        <p:txBody>
          <a:bodyPr/>
          <a:lstStyle/>
          <a:p>
            <a:r>
              <a:rPr lang="en-US" dirty="0"/>
              <a:t>Probability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B2CD3-36F5-4584-B254-1A464DAEB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06866"/>
            <a:ext cx="12191999" cy="5851133"/>
          </a:xfrm>
        </p:spPr>
        <p:txBody>
          <a:bodyPr/>
          <a:lstStyle/>
          <a:p>
            <a:r>
              <a:rPr lang="en-US" dirty="0"/>
              <a:t>Structured probability models like Bayesian networks decompose joint probability distribution into products of functions over subsets of variables</a:t>
            </a:r>
          </a:p>
          <a:p>
            <a:r>
              <a:rPr lang="en-US" dirty="0"/>
              <a:t>Task of finding maximum probability configuration by computing marginal probabilities can be computationally demanding using brute force methods</a:t>
            </a:r>
          </a:p>
          <a:p>
            <a:r>
              <a:rPr lang="en-US" dirty="0"/>
              <a:t>Can take advantage of model’s structure to perform inference more efficiently</a:t>
            </a:r>
          </a:p>
          <a:p>
            <a:r>
              <a:rPr lang="en-US" dirty="0"/>
              <a:t>When Bayesian networks have tree structure, </a:t>
            </a:r>
            <a:r>
              <a:rPr lang="en-US" i="1" dirty="0"/>
              <a:t>probability/belief propagation </a:t>
            </a:r>
            <a:r>
              <a:rPr lang="en-US" dirty="0"/>
              <a:t>can be applied to compute exact marginals, and hence, most probable model </a:t>
            </a:r>
          </a:p>
          <a:p>
            <a:r>
              <a:rPr lang="en-US" dirty="0"/>
              <a:t>Uses sum-product and max-product algorithms (9.6)</a:t>
            </a:r>
          </a:p>
        </p:txBody>
      </p:sp>
    </p:spTree>
    <p:extLst>
      <p:ext uri="{BB962C8B-B14F-4D97-AF65-F5344CB8AC3E}">
        <p14:creationId xmlns:p14="http://schemas.microsoft.com/office/powerpoint/2010/main" val="285332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5AFE-C45D-4954-8F6F-38001BD4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dirty="0"/>
              <a:t>Sum-product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242D8-F029-49F9-A118-8A57FCAC93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81038"/>
                <a:ext cx="12192000" cy="6158706"/>
              </a:xfrm>
            </p:spPr>
            <p:txBody>
              <a:bodyPr/>
              <a:lstStyle/>
              <a:p>
                <a:r>
                  <a:rPr lang="en-US" dirty="0"/>
                  <a:t>Key quantities of interest for any probability model are the marginal probabilities and the most probable explanation of the model</a:t>
                </a:r>
              </a:p>
              <a:p>
                <a:r>
                  <a:rPr lang="en-US" dirty="0"/>
                  <a:t>For tree-structured graphical models, can find exact solutions efficiently using sum-product and max-product algorithms</a:t>
                </a:r>
              </a:p>
              <a:p>
                <a:r>
                  <a:rPr lang="en-US" b="1" dirty="0"/>
                  <a:t>Marginal probabilities:</a:t>
                </a:r>
              </a:p>
              <a:p>
                <a:r>
                  <a:rPr lang="en-US" dirty="0"/>
                  <a:t>Given Bayesian network, initial step is to determine marginal probability for each node given no observations whatsoever: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where sum is over states of all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Can be computed using sum-product algorithm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242D8-F029-49F9-A118-8A57FCAC93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81038"/>
                <a:ext cx="12192000" cy="6158706"/>
              </a:xfrm>
              <a:blipFill>
                <a:blip r:embed="rId2"/>
                <a:stretch>
                  <a:fillRect l="-900" t="-1683" r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64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F15A-631B-42E4-91B9-09ED2F4C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Sum-product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2E04CA-A684-4BBE-840A-AAB89B5171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603918"/>
                <a:ext cx="8996811" cy="467316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Consider task of computing marginal probability for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given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in network to left:</a:t>
                </a:r>
              </a:p>
              <a:p>
                <a:r>
                  <a:rPr lang="en-US" dirty="0"/>
                  <a:t>Since other variables in graph have not been observed, they should be integrated out to obtain desired result: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Here, the key probability of interest is: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However, this sum involves a large data structure containing the joint probability, composed of products over the individual probabilities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2E04CA-A684-4BBE-840A-AAB89B5171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603918"/>
                <a:ext cx="8996811" cy="4673162"/>
              </a:xfrm>
              <a:blipFill>
                <a:blip r:embed="rId2"/>
                <a:stretch>
                  <a:fillRect l="-1016" t="-3259" r="-1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DC34479-B3CB-4D1D-A2D7-4051FCE77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005" y="1110694"/>
            <a:ext cx="3195189" cy="25046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201DAD6-4F56-4B9F-BD09-84C5BACBA3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4998063"/>
                <a:ext cx="12192000" cy="18599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Sum-product algorithm refers to a much better solution: simply </a:t>
                </a:r>
                <a:r>
                  <a:rPr lang="en-US" sz="2400" i="1" dirty="0"/>
                  <a:t>push the sums as far as possible to the right </a:t>
                </a:r>
                <a:r>
                  <a:rPr lang="en-US" sz="2400" dirty="0"/>
                  <a:t>before computing products of probabilities.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i="1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i="1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201DAD6-4F56-4B9F-BD09-84C5BACBA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98063"/>
                <a:ext cx="12192000" cy="1859938"/>
              </a:xfrm>
              <a:prstGeom prst="rect">
                <a:avLst/>
              </a:prstGeom>
              <a:blipFill>
                <a:blip r:embed="rId4"/>
                <a:stretch>
                  <a:fillRect l="-650" t="-4590" b="-40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10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FA8B-B953-47BA-AB9F-41265ABA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8787"/>
          </a:xfrm>
        </p:spPr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1C74C-FB58-4241-9054-5DE0F1025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7287"/>
            <a:ext cx="12192000" cy="5779213"/>
          </a:xfrm>
        </p:spPr>
        <p:txBody>
          <a:bodyPr/>
          <a:lstStyle/>
          <a:p>
            <a:r>
              <a:rPr lang="en-US" dirty="0"/>
              <a:t>Sampling methods are popular with fully Bayesian methods using distributions on parameters, or graphical models with cyclic structures</a:t>
            </a:r>
          </a:p>
          <a:p>
            <a:r>
              <a:rPr lang="en-US" dirty="0"/>
              <a:t>Use Markov chain Monte Carlo methods to generate random samples from probability distributions that are difficult to compute</a:t>
            </a:r>
          </a:p>
          <a:p>
            <a:r>
              <a:rPr lang="en-US" i="1" dirty="0"/>
              <a:t>Gibbs sampling </a:t>
            </a:r>
            <a:r>
              <a:rPr lang="en-US" dirty="0"/>
              <a:t>is a special case of Metropolis-Hastings algorithm</a:t>
            </a:r>
          </a:p>
          <a:p>
            <a:r>
              <a:rPr lang="en-US" dirty="0"/>
              <a:t>Allows to generate samples from joint distribution even when true distribution is a complex continuous function</a:t>
            </a:r>
          </a:p>
          <a:p>
            <a:r>
              <a:rPr lang="en-US" dirty="0"/>
              <a:t>Samples can then be used to approximate expectations of interest, and approximate marginal distributions of subsets of variables</a:t>
            </a:r>
          </a:p>
        </p:txBody>
      </p:sp>
    </p:spTree>
    <p:extLst>
      <p:ext uri="{BB962C8B-B14F-4D97-AF65-F5344CB8AC3E}">
        <p14:creationId xmlns:p14="http://schemas.microsoft.com/office/powerpoint/2010/main" val="49305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FA8B-B953-47BA-AB9F-41265ABA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8787"/>
          </a:xfrm>
        </p:spPr>
        <p:txBody>
          <a:bodyPr/>
          <a:lstStyle/>
          <a:p>
            <a:r>
              <a:rPr lang="en-US" dirty="0"/>
              <a:t>Gibbs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078786"/>
                <a:ext cx="12192000" cy="57792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Conceptually very simple</a:t>
                </a:r>
              </a:p>
              <a:p>
                <a:r>
                  <a:rPr lang="en-US" dirty="0"/>
                  <a:t>Assign initial set of states to random variables of interest: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Then, iteratively update each variable by </a:t>
                </a:r>
                <a:r>
                  <a:rPr lang="en-US" i="1" dirty="0"/>
                  <a:t>sampling</a:t>
                </a:r>
                <a:r>
                  <a:rPr lang="en-US" dirty="0"/>
                  <a:t> from its continuous distribution given the others: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practice, these conditional distributions are easy to compute</a:t>
                </a:r>
              </a:p>
              <a:p>
                <a:r>
                  <a:rPr lang="en-US" dirty="0"/>
                  <a:t>To ensure unbiased sample, need to cycle through data discarding samples in a process known as “burn-in”</a:t>
                </a:r>
              </a:p>
              <a:p>
                <a:r>
                  <a:rPr lang="en-US" dirty="0"/>
                  <a:t>This allows Markov chain defined by sampling procedure to approach its stationary distribution, common to discard samples from first 100-1000 cycles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78786"/>
                <a:ext cx="12192000" cy="5779213"/>
              </a:xfrm>
              <a:blipFill>
                <a:blip r:embed="rId2"/>
                <a:stretch>
                  <a:fillRect l="-900" t="-2426" b="-2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87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2327</Words>
  <Application>Microsoft Office PowerPoint</Application>
  <PresentationFormat>Widescreen</PresentationFormat>
  <Paragraphs>178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CS405/505  Data Mining</vt:lpstr>
      <vt:lpstr>Distribution reminder</vt:lpstr>
      <vt:lpstr>Bayesian estimation and prediction</vt:lpstr>
      <vt:lpstr>Probabilistic inference models</vt:lpstr>
      <vt:lpstr>Probability propagation</vt:lpstr>
      <vt:lpstr>Sum-product algorithm</vt:lpstr>
      <vt:lpstr>Sum-product algorithm</vt:lpstr>
      <vt:lpstr>Sampling</vt:lpstr>
      <vt:lpstr>Gibbs sampling</vt:lpstr>
      <vt:lpstr>Simulated annealing</vt:lpstr>
      <vt:lpstr>Variational inference</vt:lpstr>
      <vt:lpstr>Graphical models and factor graphs</vt:lpstr>
      <vt:lpstr>Graphical Models and Plate Notation</vt:lpstr>
      <vt:lpstr>Graphical Models and Plate Notation</vt:lpstr>
      <vt:lpstr>Probabilistic Principle Component Analysis</vt:lpstr>
      <vt:lpstr>Probabilistic Principle Component Analysis</vt:lpstr>
      <vt:lpstr>Probabilistic Principle Component Analysis</vt:lpstr>
      <vt:lpstr>Probabilistic Principle Component Analysis</vt:lpstr>
      <vt:lpstr>Inference with PPCA</vt:lpstr>
      <vt:lpstr>Marginal log-likelihood for PPC</vt:lpstr>
      <vt:lpstr>Expected log-likelihood for PPCA</vt:lpstr>
      <vt:lpstr>Expected gradient for PPCA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 Data Mining</dc:title>
  <dc:creator>Russell Butler</dc:creator>
  <cp:lastModifiedBy>Russell Butler</cp:lastModifiedBy>
  <cp:revision>58</cp:revision>
  <dcterms:created xsi:type="dcterms:W3CDTF">2019-11-20T18:56:18Z</dcterms:created>
  <dcterms:modified xsi:type="dcterms:W3CDTF">2019-11-21T19:39:41Z</dcterms:modified>
</cp:coreProperties>
</file>