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8" r:id="rId4"/>
    <p:sldId id="258" r:id="rId5"/>
    <p:sldId id="262" r:id="rId6"/>
    <p:sldId id="264" r:id="rId7"/>
    <p:sldId id="275" r:id="rId8"/>
    <p:sldId id="265" r:id="rId9"/>
    <p:sldId id="260" r:id="rId10"/>
    <p:sldId id="261" r:id="rId11"/>
    <p:sldId id="266" r:id="rId12"/>
    <p:sldId id="259" r:id="rId13"/>
    <p:sldId id="267" r:id="rId14"/>
    <p:sldId id="272" r:id="rId15"/>
    <p:sldId id="273" r:id="rId16"/>
    <p:sldId id="274" r:id="rId17"/>
    <p:sldId id="263" r:id="rId18"/>
    <p:sldId id="269" r:id="rId19"/>
    <p:sldId id="271"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343" autoAdjust="0"/>
  </p:normalViewPr>
  <p:slideViewPr>
    <p:cSldViewPr snapToGrid="0">
      <p:cViewPr varScale="1">
        <p:scale>
          <a:sx n="71" d="100"/>
          <a:sy n="71" d="100"/>
        </p:scale>
        <p:origin x="1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7A777-5550-4180-8067-80900A594B19}" type="datetimeFigureOut">
              <a:rPr lang="en-CA" smtClean="0"/>
              <a:t>2019-10-07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4ACC8-CCD0-45C9-B6E3-F1903240D471}" type="slidenum">
              <a:rPr lang="en-CA" smtClean="0"/>
              <a:t>‹#›</a:t>
            </a:fld>
            <a:endParaRPr lang="en-CA"/>
          </a:p>
        </p:txBody>
      </p:sp>
    </p:spTree>
    <p:extLst>
      <p:ext uri="{BB962C8B-B14F-4D97-AF65-F5344CB8AC3E}">
        <p14:creationId xmlns:p14="http://schemas.microsoft.com/office/powerpoint/2010/main" val="1519777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864ACC8-CCD0-45C9-B6E3-F1903240D471}" type="slidenum">
              <a:rPr lang="en-CA" smtClean="0"/>
              <a:t>11</a:t>
            </a:fld>
            <a:endParaRPr lang="en-CA"/>
          </a:p>
        </p:txBody>
      </p:sp>
    </p:spTree>
    <p:extLst>
      <p:ext uri="{BB962C8B-B14F-4D97-AF65-F5344CB8AC3E}">
        <p14:creationId xmlns:p14="http://schemas.microsoft.com/office/powerpoint/2010/main" val="2810667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BC752B95-E9E9-4936-84FC-78CCAB0ADC87}" type="datetimeFigureOut">
              <a:rPr lang="en-CA" smtClean="0"/>
              <a:t>2019-10-07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684473-948A-44EE-82B2-37848291D9BF}" type="slidenum">
              <a:rPr lang="en-CA" smtClean="0"/>
              <a:t>‹#›</a:t>
            </a:fld>
            <a:endParaRPr lang="en-CA"/>
          </a:p>
        </p:txBody>
      </p:sp>
    </p:spTree>
    <p:extLst>
      <p:ext uri="{BB962C8B-B14F-4D97-AF65-F5344CB8AC3E}">
        <p14:creationId xmlns:p14="http://schemas.microsoft.com/office/powerpoint/2010/main" val="1041352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C752B95-E9E9-4936-84FC-78CCAB0ADC87}" type="datetimeFigureOut">
              <a:rPr lang="en-CA" smtClean="0"/>
              <a:t>2019-10-07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684473-948A-44EE-82B2-37848291D9BF}" type="slidenum">
              <a:rPr lang="en-CA" smtClean="0"/>
              <a:t>‹#›</a:t>
            </a:fld>
            <a:endParaRPr lang="en-CA"/>
          </a:p>
        </p:txBody>
      </p:sp>
    </p:spTree>
    <p:extLst>
      <p:ext uri="{BB962C8B-B14F-4D97-AF65-F5344CB8AC3E}">
        <p14:creationId xmlns:p14="http://schemas.microsoft.com/office/powerpoint/2010/main" val="2732562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C752B95-E9E9-4936-84FC-78CCAB0ADC87}" type="datetimeFigureOut">
              <a:rPr lang="en-CA" smtClean="0"/>
              <a:t>2019-10-07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684473-948A-44EE-82B2-37848291D9BF}" type="slidenum">
              <a:rPr lang="en-CA" smtClean="0"/>
              <a:t>‹#›</a:t>
            </a:fld>
            <a:endParaRPr lang="en-CA"/>
          </a:p>
        </p:txBody>
      </p:sp>
    </p:spTree>
    <p:extLst>
      <p:ext uri="{BB962C8B-B14F-4D97-AF65-F5344CB8AC3E}">
        <p14:creationId xmlns:p14="http://schemas.microsoft.com/office/powerpoint/2010/main" val="60837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C752B95-E9E9-4936-84FC-78CCAB0ADC87}" type="datetimeFigureOut">
              <a:rPr lang="en-CA" smtClean="0"/>
              <a:t>2019-10-07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684473-948A-44EE-82B2-37848291D9BF}" type="slidenum">
              <a:rPr lang="en-CA" smtClean="0"/>
              <a:t>‹#›</a:t>
            </a:fld>
            <a:endParaRPr lang="en-CA"/>
          </a:p>
        </p:txBody>
      </p:sp>
    </p:spTree>
    <p:extLst>
      <p:ext uri="{BB962C8B-B14F-4D97-AF65-F5344CB8AC3E}">
        <p14:creationId xmlns:p14="http://schemas.microsoft.com/office/powerpoint/2010/main" val="386489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752B95-E9E9-4936-84FC-78CCAB0ADC87}" type="datetimeFigureOut">
              <a:rPr lang="en-CA" smtClean="0"/>
              <a:t>2019-10-07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684473-948A-44EE-82B2-37848291D9BF}" type="slidenum">
              <a:rPr lang="en-CA" smtClean="0"/>
              <a:t>‹#›</a:t>
            </a:fld>
            <a:endParaRPr lang="en-CA"/>
          </a:p>
        </p:txBody>
      </p:sp>
    </p:spTree>
    <p:extLst>
      <p:ext uri="{BB962C8B-B14F-4D97-AF65-F5344CB8AC3E}">
        <p14:creationId xmlns:p14="http://schemas.microsoft.com/office/powerpoint/2010/main" val="75528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C752B95-E9E9-4936-84FC-78CCAB0ADC87}" type="datetimeFigureOut">
              <a:rPr lang="en-CA" smtClean="0"/>
              <a:t>2019-10-07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684473-948A-44EE-82B2-37848291D9BF}" type="slidenum">
              <a:rPr lang="en-CA" smtClean="0"/>
              <a:t>‹#›</a:t>
            </a:fld>
            <a:endParaRPr lang="en-CA"/>
          </a:p>
        </p:txBody>
      </p:sp>
    </p:spTree>
    <p:extLst>
      <p:ext uri="{BB962C8B-B14F-4D97-AF65-F5344CB8AC3E}">
        <p14:creationId xmlns:p14="http://schemas.microsoft.com/office/powerpoint/2010/main" val="2756806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BC752B95-E9E9-4936-84FC-78CCAB0ADC87}" type="datetimeFigureOut">
              <a:rPr lang="en-CA" smtClean="0"/>
              <a:t>2019-10-07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5684473-948A-44EE-82B2-37848291D9BF}" type="slidenum">
              <a:rPr lang="en-CA" smtClean="0"/>
              <a:t>‹#›</a:t>
            </a:fld>
            <a:endParaRPr lang="en-CA"/>
          </a:p>
        </p:txBody>
      </p:sp>
    </p:spTree>
    <p:extLst>
      <p:ext uri="{BB962C8B-B14F-4D97-AF65-F5344CB8AC3E}">
        <p14:creationId xmlns:p14="http://schemas.microsoft.com/office/powerpoint/2010/main" val="311497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BC752B95-E9E9-4936-84FC-78CCAB0ADC87}" type="datetimeFigureOut">
              <a:rPr lang="en-CA" smtClean="0"/>
              <a:t>2019-10-07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5684473-948A-44EE-82B2-37848291D9BF}" type="slidenum">
              <a:rPr lang="en-CA" smtClean="0"/>
              <a:t>‹#›</a:t>
            </a:fld>
            <a:endParaRPr lang="en-CA"/>
          </a:p>
        </p:txBody>
      </p:sp>
    </p:spTree>
    <p:extLst>
      <p:ext uri="{BB962C8B-B14F-4D97-AF65-F5344CB8AC3E}">
        <p14:creationId xmlns:p14="http://schemas.microsoft.com/office/powerpoint/2010/main" val="302841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752B95-E9E9-4936-84FC-78CCAB0ADC87}" type="datetimeFigureOut">
              <a:rPr lang="en-CA" smtClean="0"/>
              <a:t>2019-10-07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5684473-948A-44EE-82B2-37848291D9BF}" type="slidenum">
              <a:rPr lang="en-CA" smtClean="0"/>
              <a:t>‹#›</a:t>
            </a:fld>
            <a:endParaRPr lang="en-CA"/>
          </a:p>
        </p:txBody>
      </p:sp>
    </p:spTree>
    <p:extLst>
      <p:ext uri="{BB962C8B-B14F-4D97-AF65-F5344CB8AC3E}">
        <p14:creationId xmlns:p14="http://schemas.microsoft.com/office/powerpoint/2010/main" val="3752116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752B95-E9E9-4936-84FC-78CCAB0ADC87}" type="datetimeFigureOut">
              <a:rPr lang="en-CA" smtClean="0"/>
              <a:t>2019-10-07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684473-948A-44EE-82B2-37848291D9BF}" type="slidenum">
              <a:rPr lang="en-CA" smtClean="0"/>
              <a:t>‹#›</a:t>
            </a:fld>
            <a:endParaRPr lang="en-CA"/>
          </a:p>
        </p:txBody>
      </p:sp>
    </p:spTree>
    <p:extLst>
      <p:ext uri="{BB962C8B-B14F-4D97-AF65-F5344CB8AC3E}">
        <p14:creationId xmlns:p14="http://schemas.microsoft.com/office/powerpoint/2010/main" val="123128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752B95-E9E9-4936-84FC-78CCAB0ADC87}" type="datetimeFigureOut">
              <a:rPr lang="en-CA" smtClean="0"/>
              <a:t>2019-10-07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684473-948A-44EE-82B2-37848291D9BF}" type="slidenum">
              <a:rPr lang="en-CA" smtClean="0"/>
              <a:t>‹#›</a:t>
            </a:fld>
            <a:endParaRPr lang="en-CA"/>
          </a:p>
        </p:txBody>
      </p:sp>
    </p:spTree>
    <p:extLst>
      <p:ext uri="{BB962C8B-B14F-4D97-AF65-F5344CB8AC3E}">
        <p14:creationId xmlns:p14="http://schemas.microsoft.com/office/powerpoint/2010/main" val="393207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752B95-E9E9-4936-84FC-78CCAB0ADC87}" type="datetimeFigureOut">
              <a:rPr lang="en-CA" smtClean="0"/>
              <a:t>2019-10-07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84473-948A-44EE-82B2-37848291D9BF}" type="slidenum">
              <a:rPr lang="en-CA" smtClean="0"/>
              <a:t>‹#›</a:t>
            </a:fld>
            <a:endParaRPr lang="en-CA"/>
          </a:p>
        </p:txBody>
      </p:sp>
    </p:spTree>
    <p:extLst>
      <p:ext uri="{BB962C8B-B14F-4D97-AF65-F5344CB8AC3E}">
        <p14:creationId xmlns:p14="http://schemas.microsoft.com/office/powerpoint/2010/main" val="506321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stats.stackexchange.com/questions/52773/what-can-cause-pca-to-worsen-results-of-a-classifier" TargetMode="External"/><Relationship Id="rId1" Type="http://schemas.openxmlformats.org/officeDocument/2006/relationships/slideLayout" Target="../slideLayouts/slideLayout2.xml"/><Relationship Id="rId6" Type="http://schemas.openxmlformats.org/officeDocument/2006/relationships/hyperlink" Target="https://www.researchgate.net/post/Is_there_a_specific_reason_that_using_PCA_gives_worse_results_than_without_using_it_in_SVM_classification"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CS405/505</a:t>
            </a:r>
            <a:br>
              <a:rPr lang="en-CA" dirty="0" smtClean="0"/>
            </a:br>
            <a:r>
              <a:rPr lang="en-CA" dirty="0" smtClean="0"/>
              <a:t>Data Mining</a:t>
            </a:r>
            <a:endParaRPr lang="en-CA" dirty="0"/>
          </a:p>
        </p:txBody>
      </p:sp>
      <p:sp>
        <p:nvSpPr>
          <p:cNvPr id="3" name="Subtitle 2"/>
          <p:cNvSpPr>
            <a:spLocks noGrp="1"/>
          </p:cNvSpPr>
          <p:nvPr>
            <p:ph type="subTitle" idx="1"/>
          </p:nvPr>
        </p:nvSpPr>
        <p:spPr/>
        <p:txBody>
          <a:bodyPr/>
          <a:lstStyle/>
          <a:p>
            <a:r>
              <a:rPr lang="en-CA" dirty="0" smtClean="0"/>
              <a:t>Lecture 15</a:t>
            </a:r>
            <a:endParaRPr lang="en-CA" dirty="0"/>
          </a:p>
        </p:txBody>
      </p:sp>
    </p:spTree>
    <p:extLst>
      <p:ext uri="{BB962C8B-B14F-4D97-AF65-F5344CB8AC3E}">
        <p14:creationId xmlns:p14="http://schemas.microsoft.com/office/powerpoint/2010/main" val="27547233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006475"/>
          </a:xfrm>
        </p:spPr>
        <p:txBody>
          <a:bodyPr/>
          <a:lstStyle/>
          <a:p>
            <a:r>
              <a:rPr lang="en-CA" dirty="0" smtClean="0"/>
              <a:t>Covariance of iris data</a:t>
            </a:r>
            <a:endParaRPr lang="en-CA" dirty="0"/>
          </a:p>
        </p:txBody>
      </p:sp>
      <p:sp>
        <p:nvSpPr>
          <p:cNvPr id="3" name="Content Placeholder 2"/>
          <p:cNvSpPr>
            <a:spLocks noGrp="1"/>
          </p:cNvSpPr>
          <p:nvPr>
            <p:ph idx="1"/>
          </p:nvPr>
        </p:nvSpPr>
        <p:spPr>
          <a:xfrm>
            <a:off x="0" y="1006475"/>
            <a:ext cx="5133109" cy="2235489"/>
          </a:xfrm>
        </p:spPr>
        <p:txBody>
          <a:bodyPr/>
          <a:lstStyle/>
          <a:p>
            <a:r>
              <a:rPr lang="en-CA" dirty="0" smtClean="0"/>
              <a:t>150 columns (instances)</a:t>
            </a:r>
          </a:p>
          <a:p>
            <a:r>
              <a:rPr lang="en-CA" dirty="0" smtClean="0"/>
              <a:t>4 rows (attributes)</a:t>
            </a:r>
            <a:endParaRPr lang="en-CA" dirty="0"/>
          </a:p>
        </p:txBody>
      </p:sp>
      <p:pic>
        <p:nvPicPr>
          <p:cNvPr id="4" name="Picture 3"/>
          <p:cNvPicPr>
            <a:picLocks noChangeAspect="1"/>
          </p:cNvPicPr>
          <p:nvPr/>
        </p:nvPicPr>
        <p:blipFill>
          <a:blip r:embed="rId2"/>
          <a:stretch>
            <a:fillRect/>
          </a:stretch>
        </p:blipFill>
        <p:spPr>
          <a:xfrm>
            <a:off x="4371109" y="1990897"/>
            <a:ext cx="6615545" cy="4081305"/>
          </a:xfrm>
          <a:prstGeom prst="rect">
            <a:avLst/>
          </a:prstGeom>
        </p:spPr>
      </p:pic>
      <p:sp>
        <p:nvSpPr>
          <p:cNvPr id="5" name="Right Brace 4"/>
          <p:cNvSpPr/>
          <p:nvPr/>
        </p:nvSpPr>
        <p:spPr>
          <a:xfrm rot="-5400000">
            <a:off x="5609343" y="1001229"/>
            <a:ext cx="500528" cy="17093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 name="Right Brace 5"/>
          <p:cNvSpPr/>
          <p:nvPr/>
        </p:nvSpPr>
        <p:spPr>
          <a:xfrm rot="-5400000">
            <a:off x="7486200" y="1001229"/>
            <a:ext cx="500528" cy="17093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Right Brace 6"/>
          <p:cNvSpPr/>
          <p:nvPr/>
        </p:nvSpPr>
        <p:spPr>
          <a:xfrm rot="-5400000">
            <a:off x="9384058" y="1001229"/>
            <a:ext cx="500528" cy="17093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TextBox 7"/>
          <p:cNvSpPr txBox="1"/>
          <p:nvPr/>
        </p:nvSpPr>
        <p:spPr>
          <a:xfrm>
            <a:off x="7286113" y="1210723"/>
            <a:ext cx="1093441" cy="369332"/>
          </a:xfrm>
          <a:prstGeom prst="rect">
            <a:avLst/>
          </a:prstGeom>
          <a:noFill/>
        </p:spPr>
        <p:txBody>
          <a:bodyPr wrap="none" rtlCol="0">
            <a:spAutoFit/>
          </a:bodyPr>
          <a:lstStyle/>
          <a:p>
            <a:r>
              <a:rPr lang="en-CA" dirty="0" smtClean="0"/>
              <a:t>versicolor</a:t>
            </a:r>
            <a:endParaRPr lang="en-CA" dirty="0"/>
          </a:p>
        </p:txBody>
      </p:sp>
      <p:sp>
        <p:nvSpPr>
          <p:cNvPr id="9" name="TextBox 8"/>
          <p:cNvSpPr txBox="1"/>
          <p:nvPr/>
        </p:nvSpPr>
        <p:spPr>
          <a:xfrm>
            <a:off x="5466839" y="1167977"/>
            <a:ext cx="785536" cy="369332"/>
          </a:xfrm>
          <a:prstGeom prst="rect">
            <a:avLst/>
          </a:prstGeom>
          <a:noFill/>
        </p:spPr>
        <p:txBody>
          <a:bodyPr wrap="none" rtlCol="0">
            <a:spAutoFit/>
          </a:bodyPr>
          <a:lstStyle/>
          <a:p>
            <a:r>
              <a:rPr lang="en-CA" dirty="0" err="1" smtClean="0"/>
              <a:t>setosa</a:t>
            </a:r>
            <a:endParaRPr lang="en-CA" dirty="0"/>
          </a:p>
        </p:txBody>
      </p:sp>
      <p:sp>
        <p:nvSpPr>
          <p:cNvPr id="10" name="TextBox 9"/>
          <p:cNvSpPr txBox="1"/>
          <p:nvPr/>
        </p:nvSpPr>
        <p:spPr>
          <a:xfrm>
            <a:off x="9097076" y="1228311"/>
            <a:ext cx="961866" cy="369332"/>
          </a:xfrm>
          <a:prstGeom prst="rect">
            <a:avLst/>
          </a:prstGeom>
          <a:noFill/>
        </p:spPr>
        <p:txBody>
          <a:bodyPr wrap="none" rtlCol="0">
            <a:spAutoFit/>
          </a:bodyPr>
          <a:lstStyle/>
          <a:p>
            <a:r>
              <a:rPr lang="en-CA" dirty="0" err="1" smtClean="0"/>
              <a:t>virginica</a:t>
            </a:r>
            <a:endParaRPr lang="en-CA" dirty="0"/>
          </a:p>
        </p:txBody>
      </p:sp>
      <p:sp>
        <p:nvSpPr>
          <p:cNvPr id="11" name="Rectangle 10"/>
          <p:cNvSpPr/>
          <p:nvPr/>
        </p:nvSpPr>
        <p:spPr>
          <a:xfrm>
            <a:off x="2720331" y="5504368"/>
            <a:ext cx="587597" cy="263236"/>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2720331" y="5767604"/>
            <a:ext cx="587597" cy="26323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2720331" y="6034752"/>
            <a:ext cx="587597" cy="26323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2720330" y="6323580"/>
            <a:ext cx="587597" cy="26323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p:cNvSpPr txBox="1"/>
          <p:nvPr/>
        </p:nvSpPr>
        <p:spPr>
          <a:xfrm>
            <a:off x="3307927" y="5456360"/>
            <a:ext cx="1322542" cy="369332"/>
          </a:xfrm>
          <a:prstGeom prst="rect">
            <a:avLst/>
          </a:prstGeom>
          <a:noFill/>
        </p:spPr>
        <p:txBody>
          <a:bodyPr wrap="none" rtlCol="0">
            <a:spAutoFit/>
          </a:bodyPr>
          <a:lstStyle/>
          <a:p>
            <a:r>
              <a:rPr lang="en-CA" dirty="0"/>
              <a:t>s</a:t>
            </a:r>
            <a:r>
              <a:rPr lang="en-CA" dirty="0" smtClean="0"/>
              <a:t>epal length</a:t>
            </a:r>
            <a:endParaRPr lang="en-CA" dirty="0"/>
          </a:p>
        </p:txBody>
      </p:sp>
      <p:sp>
        <p:nvSpPr>
          <p:cNvPr id="16" name="TextBox 15"/>
          <p:cNvSpPr txBox="1"/>
          <p:nvPr/>
        </p:nvSpPr>
        <p:spPr>
          <a:xfrm>
            <a:off x="3307927" y="5705304"/>
            <a:ext cx="1266693" cy="369332"/>
          </a:xfrm>
          <a:prstGeom prst="rect">
            <a:avLst/>
          </a:prstGeom>
          <a:noFill/>
        </p:spPr>
        <p:txBody>
          <a:bodyPr wrap="none" rtlCol="0">
            <a:spAutoFit/>
          </a:bodyPr>
          <a:lstStyle/>
          <a:p>
            <a:r>
              <a:rPr lang="en-CA" dirty="0"/>
              <a:t>s</a:t>
            </a:r>
            <a:r>
              <a:rPr lang="en-CA" dirty="0" smtClean="0"/>
              <a:t>epal width</a:t>
            </a:r>
            <a:endParaRPr lang="en-CA" dirty="0"/>
          </a:p>
        </p:txBody>
      </p:sp>
      <p:sp>
        <p:nvSpPr>
          <p:cNvPr id="17" name="TextBox 16"/>
          <p:cNvSpPr txBox="1"/>
          <p:nvPr/>
        </p:nvSpPr>
        <p:spPr>
          <a:xfrm>
            <a:off x="3344170" y="5981704"/>
            <a:ext cx="1305678" cy="369332"/>
          </a:xfrm>
          <a:prstGeom prst="rect">
            <a:avLst/>
          </a:prstGeom>
          <a:noFill/>
        </p:spPr>
        <p:txBody>
          <a:bodyPr wrap="none" rtlCol="0">
            <a:spAutoFit/>
          </a:bodyPr>
          <a:lstStyle/>
          <a:p>
            <a:r>
              <a:rPr lang="en-CA" dirty="0" smtClean="0"/>
              <a:t>petal length</a:t>
            </a:r>
            <a:endParaRPr lang="en-CA" dirty="0"/>
          </a:p>
        </p:txBody>
      </p:sp>
      <p:sp>
        <p:nvSpPr>
          <p:cNvPr id="18" name="TextBox 17"/>
          <p:cNvSpPr txBox="1"/>
          <p:nvPr/>
        </p:nvSpPr>
        <p:spPr>
          <a:xfrm>
            <a:off x="3344170" y="6275572"/>
            <a:ext cx="1249829" cy="369332"/>
          </a:xfrm>
          <a:prstGeom prst="rect">
            <a:avLst/>
          </a:prstGeom>
          <a:noFill/>
        </p:spPr>
        <p:txBody>
          <a:bodyPr wrap="none" rtlCol="0">
            <a:spAutoFit/>
          </a:bodyPr>
          <a:lstStyle/>
          <a:p>
            <a:r>
              <a:rPr lang="en-CA" dirty="0" smtClean="0"/>
              <a:t>petal width</a:t>
            </a:r>
            <a:endParaRPr lang="en-CA" dirty="0"/>
          </a:p>
        </p:txBody>
      </p:sp>
      <p:sp>
        <p:nvSpPr>
          <p:cNvPr id="20" name="TextBox 19"/>
          <p:cNvSpPr txBox="1"/>
          <p:nvPr/>
        </p:nvSpPr>
        <p:spPr>
          <a:xfrm>
            <a:off x="7016926" y="891041"/>
            <a:ext cx="1077796" cy="369332"/>
          </a:xfrm>
          <a:prstGeom prst="rect">
            <a:avLst/>
          </a:prstGeom>
          <a:noFill/>
        </p:spPr>
        <p:txBody>
          <a:bodyPr wrap="none" rtlCol="0">
            <a:spAutoFit/>
          </a:bodyPr>
          <a:lstStyle/>
          <a:p>
            <a:r>
              <a:rPr lang="en-CA" b="1" dirty="0" smtClean="0"/>
              <a:t>Raw data</a:t>
            </a:r>
            <a:endParaRPr lang="en-CA" b="1" dirty="0"/>
          </a:p>
        </p:txBody>
      </p:sp>
      <p:pic>
        <p:nvPicPr>
          <p:cNvPr id="23" name="Picture 22"/>
          <p:cNvPicPr>
            <a:picLocks noChangeAspect="1"/>
          </p:cNvPicPr>
          <p:nvPr/>
        </p:nvPicPr>
        <p:blipFill>
          <a:blip r:embed="rId3"/>
          <a:stretch>
            <a:fillRect/>
          </a:stretch>
        </p:blipFill>
        <p:spPr>
          <a:xfrm>
            <a:off x="106332" y="2217007"/>
            <a:ext cx="3931047" cy="3075819"/>
          </a:xfrm>
          <a:prstGeom prst="rect">
            <a:avLst/>
          </a:prstGeom>
        </p:spPr>
      </p:pic>
      <p:sp>
        <p:nvSpPr>
          <p:cNvPr id="24" name="TextBox 23"/>
          <p:cNvSpPr txBox="1"/>
          <p:nvPr/>
        </p:nvSpPr>
        <p:spPr>
          <a:xfrm>
            <a:off x="1116210" y="2045951"/>
            <a:ext cx="1911292" cy="369332"/>
          </a:xfrm>
          <a:prstGeom prst="rect">
            <a:avLst/>
          </a:prstGeom>
          <a:noFill/>
        </p:spPr>
        <p:txBody>
          <a:bodyPr wrap="none" rtlCol="0">
            <a:spAutoFit/>
          </a:bodyPr>
          <a:lstStyle/>
          <a:p>
            <a:r>
              <a:rPr lang="en-CA" b="1" dirty="0" smtClean="0"/>
              <a:t>Covariance matrix</a:t>
            </a:r>
            <a:endParaRPr lang="en-CA" b="1" dirty="0"/>
          </a:p>
        </p:txBody>
      </p:sp>
    </p:spTree>
    <p:extLst>
      <p:ext uri="{BB962C8B-B14F-4D97-AF65-F5344CB8AC3E}">
        <p14:creationId xmlns:p14="http://schemas.microsoft.com/office/powerpoint/2010/main" val="206704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p:bldP spid="9" grpId="0"/>
      <p:bldP spid="10" grpId="0"/>
      <p:bldP spid="11" grpId="0" animBg="1"/>
      <p:bldP spid="12" grpId="0" animBg="1"/>
      <p:bldP spid="13" grpId="0" animBg="1"/>
      <p:bldP spid="14" grpId="0" animBg="1"/>
      <p:bldP spid="15" grpId="0"/>
      <p:bldP spid="16" grpId="0"/>
      <p:bldP spid="17" grpId="0"/>
      <p:bldP spid="18" grpId="0"/>
      <p:bldP spid="20"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651164"/>
          </a:xfrm>
        </p:spPr>
        <p:txBody>
          <a:bodyPr>
            <a:normAutofit fontScale="90000"/>
          </a:bodyPr>
          <a:lstStyle/>
          <a:p>
            <a:r>
              <a:rPr lang="en-CA" dirty="0" smtClean="0"/>
              <a:t>Example: iris data covariance</a:t>
            </a:r>
            <a:endParaRPr lang="en-CA" dirty="0"/>
          </a:p>
        </p:txBody>
      </p:sp>
      <p:sp>
        <p:nvSpPr>
          <p:cNvPr id="3" name="Content Placeholder 2"/>
          <p:cNvSpPr>
            <a:spLocks noGrp="1"/>
          </p:cNvSpPr>
          <p:nvPr>
            <p:ph idx="1"/>
          </p:nvPr>
        </p:nvSpPr>
        <p:spPr>
          <a:xfrm>
            <a:off x="4675222" y="907228"/>
            <a:ext cx="2326079" cy="3050623"/>
          </a:xfrm>
        </p:spPr>
        <p:txBody>
          <a:bodyPr>
            <a:normAutofit fontScale="62500" lnSpcReduction="20000"/>
          </a:bodyPr>
          <a:lstStyle/>
          <a:p>
            <a:r>
              <a:rPr lang="en-CA" dirty="0" smtClean="0"/>
              <a:t>This covariance matrix is not diagonal (</a:t>
            </a:r>
            <a:r>
              <a:rPr lang="en-CA" dirty="0" err="1" smtClean="0"/>
              <a:t>covariances</a:t>
            </a:r>
            <a:r>
              <a:rPr lang="en-CA" dirty="0" smtClean="0"/>
              <a:t> are not zero)</a:t>
            </a:r>
          </a:p>
          <a:p>
            <a:r>
              <a:rPr lang="en-CA" dirty="0" smtClean="0"/>
              <a:t>Covariance matrix of PCA components is diagonal, because all off-diagonal elements are zero (the covariance between different components is zero)</a:t>
            </a:r>
            <a:endParaRPr lang="en-CA" dirty="0" smtClean="0"/>
          </a:p>
          <a:p>
            <a:endParaRPr lang="en-CA" dirty="0" smtClean="0"/>
          </a:p>
          <a:p>
            <a:endParaRPr lang="en-CA" dirty="0"/>
          </a:p>
        </p:txBody>
      </p:sp>
      <p:pic>
        <p:nvPicPr>
          <p:cNvPr id="4" name="Picture 3"/>
          <p:cNvPicPr>
            <a:picLocks noChangeAspect="1"/>
          </p:cNvPicPr>
          <p:nvPr/>
        </p:nvPicPr>
        <p:blipFill>
          <a:blip r:embed="rId3"/>
          <a:stretch>
            <a:fillRect/>
          </a:stretch>
        </p:blipFill>
        <p:spPr>
          <a:xfrm>
            <a:off x="7198334" y="171056"/>
            <a:ext cx="3931047" cy="3075819"/>
          </a:xfrm>
          <a:prstGeom prst="rect">
            <a:avLst/>
          </a:prstGeom>
        </p:spPr>
      </p:pic>
      <p:sp>
        <p:nvSpPr>
          <p:cNvPr id="5" name="TextBox 4"/>
          <p:cNvSpPr txBox="1"/>
          <p:nvPr/>
        </p:nvSpPr>
        <p:spPr>
          <a:xfrm>
            <a:off x="8208212" y="0"/>
            <a:ext cx="1911292" cy="369332"/>
          </a:xfrm>
          <a:prstGeom prst="rect">
            <a:avLst/>
          </a:prstGeom>
          <a:noFill/>
        </p:spPr>
        <p:txBody>
          <a:bodyPr wrap="none" rtlCol="0">
            <a:spAutoFit/>
          </a:bodyPr>
          <a:lstStyle/>
          <a:p>
            <a:r>
              <a:rPr lang="en-CA" b="1" dirty="0" smtClean="0"/>
              <a:t>Covariance matrix</a:t>
            </a:r>
            <a:endParaRPr lang="en-CA" b="1" dirty="0"/>
          </a:p>
        </p:txBody>
      </p:sp>
      <p:pic>
        <p:nvPicPr>
          <p:cNvPr id="7" name="Picture 6"/>
          <p:cNvPicPr>
            <a:picLocks noChangeAspect="1"/>
          </p:cNvPicPr>
          <p:nvPr/>
        </p:nvPicPr>
        <p:blipFill>
          <a:blip r:embed="rId4"/>
          <a:stretch>
            <a:fillRect/>
          </a:stretch>
        </p:blipFill>
        <p:spPr>
          <a:xfrm>
            <a:off x="197894" y="3649511"/>
            <a:ext cx="4126059" cy="2899969"/>
          </a:xfrm>
          <a:prstGeom prst="rect">
            <a:avLst/>
          </a:prstGeom>
        </p:spPr>
      </p:pic>
      <p:pic>
        <p:nvPicPr>
          <p:cNvPr id="9" name="Picture 8"/>
          <p:cNvPicPr>
            <a:picLocks noChangeAspect="1"/>
          </p:cNvPicPr>
          <p:nvPr/>
        </p:nvPicPr>
        <p:blipFill>
          <a:blip r:embed="rId5"/>
          <a:stretch>
            <a:fillRect/>
          </a:stretch>
        </p:blipFill>
        <p:spPr>
          <a:xfrm>
            <a:off x="353561" y="665825"/>
            <a:ext cx="3970392" cy="2822454"/>
          </a:xfrm>
          <a:prstGeom prst="rect">
            <a:avLst/>
          </a:prstGeom>
        </p:spPr>
      </p:pic>
      <p:pic>
        <p:nvPicPr>
          <p:cNvPr id="10" name="Picture 9"/>
          <p:cNvPicPr>
            <a:picLocks noChangeAspect="1"/>
          </p:cNvPicPr>
          <p:nvPr/>
        </p:nvPicPr>
        <p:blipFill>
          <a:blip r:embed="rId6"/>
          <a:stretch>
            <a:fillRect/>
          </a:stretch>
        </p:blipFill>
        <p:spPr>
          <a:xfrm>
            <a:off x="7122960" y="3340993"/>
            <a:ext cx="4249172" cy="3517007"/>
          </a:xfrm>
          <a:prstGeom prst="rect">
            <a:avLst/>
          </a:prstGeom>
        </p:spPr>
      </p:pic>
    </p:spTree>
    <p:extLst>
      <p:ext uri="{BB962C8B-B14F-4D97-AF65-F5344CB8AC3E}">
        <p14:creationId xmlns:p14="http://schemas.microsoft.com/office/powerpoint/2010/main" val="46495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Singular value decomposition</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CA" dirty="0" smtClean="0"/>
                  <a:t>Every matrix has a factorization of the form </a:t>
                </a:r>
                <a:endParaRPr lang="en-CA"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𝐴</m:t>
                      </m:r>
                      <m:r>
                        <a:rPr lang="en-CA" b="0" i="1" smtClean="0">
                          <a:latin typeface="Cambria Math" panose="02040503050406030204" pitchFamily="18" charset="0"/>
                        </a:rPr>
                        <m:t>=</m:t>
                      </m:r>
                      <m:r>
                        <a:rPr lang="en-CA" b="0" i="1" smtClean="0">
                          <a:latin typeface="Cambria Math" panose="02040503050406030204" pitchFamily="18" charset="0"/>
                        </a:rPr>
                        <m:t>𝑃𝐷</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𝑄</m:t>
                          </m:r>
                        </m:e>
                        <m:sup>
                          <m:r>
                            <a:rPr lang="en-CA" b="0" i="1" smtClean="0">
                              <a:latin typeface="Cambria Math" panose="02040503050406030204" pitchFamily="18" charset="0"/>
                            </a:rPr>
                            <m:t>𝑇</m:t>
                          </m:r>
                        </m:sup>
                      </m:sSup>
                      <m:r>
                        <a:rPr lang="en-CA" b="0" i="0" smtClean="0">
                          <a:latin typeface="Cambria Math" panose="02040503050406030204" pitchFamily="18" charset="0"/>
                        </a:rPr>
                        <m:t>, </m:t>
                      </m:r>
                      <m:r>
                        <m:rPr>
                          <m:sty m:val="p"/>
                        </m:rPr>
                        <a:rPr lang="en-CA" b="0" i="0" smtClean="0">
                          <a:latin typeface="Cambria Math" panose="02040503050406030204" pitchFamily="18" charset="0"/>
                        </a:rPr>
                        <m:t>where</m:t>
                      </m:r>
                      <m:r>
                        <a:rPr lang="en-CA" b="0" i="0" smtClean="0">
                          <a:latin typeface="Cambria Math" panose="02040503050406030204" pitchFamily="18" charset="0"/>
                        </a:rPr>
                        <m:t> </m:t>
                      </m:r>
                      <m:r>
                        <m:rPr>
                          <m:sty m:val="p"/>
                        </m:rPr>
                        <a:rPr lang="en-CA" b="0" i="0" smtClean="0">
                          <a:latin typeface="Cambria Math" panose="02040503050406030204" pitchFamily="18" charset="0"/>
                        </a:rPr>
                        <m:t>P</m:t>
                      </m:r>
                      <m:r>
                        <a:rPr lang="en-CA" b="0" i="0" smtClean="0">
                          <a:latin typeface="Cambria Math" panose="02040503050406030204" pitchFamily="18" charset="0"/>
                        </a:rPr>
                        <m:t> </m:t>
                      </m:r>
                      <m:r>
                        <m:rPr>
                          <m:sty m:val="p"/>
                        </m:rPr>
                        <a:rPr lang="en-CA" b="0" i="0" smtClean="0">
                          <a:latin typeface="Cambria Math" panose="02040503050406030204" pitchFamily="18" charset="0"/>
                        </a:rPr>
                        <m:t>and</m:t>
                      </m:r>
                      <m:r>
                        <a:rPr lang="en-CA" b="0" i="0" smtClean="0">
                          <a:latin typeface="Cambria Math" panose="02040503050406030204" pitchFamily="18" charset="0"/>
                        </a:rPr>
                        <m:t> </m:t>
                      </m:r>
                      <m:r>
                        <m:rPr>
                          <m:sty m:val="p"/>
                        </m:rPr>
                        <a:rPr lang="en-CA" b="0" i="0" smtClean="0">
                          <a:latin typeface="Cambria Math" panose="02040503050406030204" pitchFamily="18" charset="0"/>
                        </a:rPr>
                        <m:t>Q</m:t>
                      </m:r>
                      <m:r>
                        <a:rPr lang="en-CA" b="0" i="0" smtClean="0">
                          <a:latin typeface="Cambria Math" panose="02040503050406030204" pitchFamily="18" charset="0"/>
                        </a:rPr>
                        <m:t> </m:t>
                      </m:r>
                      <m:r>
                        <m:rPr>
                          <m:sty m:val="p"/>
                        </m:rPr>
                        <a:rPr lang="en-CA" b="0" i="0" smtClean="0">
                          <a:latin typeface="Cambria Math" panose="02040503050406030204" pitchFamily="18" charset="0"/>
                        </a:rPr>
                        <m:t>are</m:t>
                      </m:r>
                      <m:r>
                        <a:rPr lang="en-CA" b="0" i="0" smtClean="0">
                          <a:latin typeface="Cambria Math" panose="02040503050406030204" pitchFamily="18" charset="0"/>
                        </a:rPr>
                        <m:t> </m:t>
                      </m:r>
                      <m:r>
                        <m:rPr>
                          <m:sty m:val="p"/>
                        </m:rPr>
                        <a:rPr lang="en-CA" b="0" i="0" smtClean="0">
                          <a:latin typeface="Cambria Math" panose="02040503050406030204" pitchFamily="18" charset="0"/>
                        </a:rPr>
                        <m:t>orthogonal</m:t>
                      </m:r>
                      <m:r>
                        <a:rPr lang="en-CA" b="0" i="0" smtClean="0">
                          <a:latin typeface="Cambria Math" panose="02040503050406030204" pitchFamily="18" charset="0"/>
                        </a:rPr>
                        <m:t> </m:t>
                      </m:r>
                      <m:r>
                        <m:rPr>
                          <m:sty m:val="p"/>
                        </m:rPr>
                        <a:rPr lang="en-CA" b="0" i="0" smtClean="0">
                          <a:latin typeface="Cambria Math" panose="02040503050406030204" pitchFamily="18" charset="0"/>
                        </a:rPr>
                        <m:t>and</m:t>
                      </m:r>
                      <m:r>
                        <a:rPr lang="en-CA" b="0" i="0" smtClean="0">
                          <a:latin typeface="Cambria Math" panose="02040503050406030204" pitchFamily="18" charset="0"/>
                        </a:rPr>
                        <m:t> </m:t>
                      </m:r>
                      <m:r>
                        <m:rPr>
                          <m:sty m:val="p"/>
                        </m:rPr>
                        <a:rPr lang="en-CA" b="0" i="0" smtClean="0">
                          <a:latin typeface="Cambria Math" panose="02040503050406030204" pitchFamily="18" charset="0"/>
                        </a:rPr>
                        <m:t>D</m:t>
                      </m:r>
                      <m:r>
                        <a:rPr lang="en-CA" b="0" i="0" smtClean="0">
                          <a:latin typeface="Cambria Math" panose="02040503050406030204" pitchFamily="18" charset="0"/>
                        </a:rPr>
                        <m:t> </m:t>
                      </m:r>
                      <m:r>
                        <m:rPr>
                          <m:sty m:val="p"/>
                        </m:rPr>
                        <a:rPr lang="en-CA" b="0" i="0" smtClean="0">
                          <a:latin typeface="Cambria Math" panose="02040503050406030204" pitchFamily="18" charset="0"/>
                        </a:rPr>
                        <m:t>is</m:t>
                      </m:r>
                      <m:r>
                        <a:rPr lang="en-CA" b="0" i="0" smtClean="0">
                          <a:latin typeface="Cambria Math" panose="02040503050406030204" pitchFamily="18" charset="0"/>
                        </a:rPr>
                        <m:t> </m:t>
                      </m:r>
                      <m:r>
                        <m:rPr>
                          <m:sty m:val="p"/>
                        </m:rPr>
                        <a:rPr lang="en-CA" b="0" i="0" smtClean="0">
                          <a:latin typeface="Cambria Math" panose="02040503050406030204" pitchFamily="18" charset="0"/>
                        </a:rPr>
                        <m:t>diagonal</m:t>
                      </m:r>
                    </m:oMath>
                  </m:oMathPara>
                </a14:m>
                <a:endParaRPr lang="en-CA" b="0" dirty="0" smtClean="0"/>
              </a:p>
              <a:p>
                <a:r>
                  <a:rPr lang="en-CA" b="0" dirty="0" smtClean="0"/>
                  <a:t>This is the singular value decomposition of A</a:t>
                </a:r>
                <a:endParaRPr lang="en-CA" dirty="0"/>
              </a:p>
              <a:p>
                <a:r>
                  <a:rPr lang="en-CA" dirty="0" smtClean="0"/>
                  <a:t>One of the most important of all matrix factorizations</a:t>
                </a:r>
              </a:p>
              <a:p>
                <a:r>
                  <a:rPr lang="en-CA" b="0" dirty="0" smtClean="0"/>
                  <a:t>Can be used for computing the pseudoinverse of a matrix</a:t>
                </a:r>
              </a:p>
              <a:p>
                <a:r>
                  <a:rPr lang="en-CA" b="0" dirty="0" smtClean="0"/>
                  <a:t>Typically computed using th</a:t>
                </a:r>
                <a:r>
                  <a:rPr lang="en-CA" dirty="0" smtClean="0"/>
                  <a:t>e QR algorithm (matlab</a:t>
                </a:r>
                <a:r>
                  <a:rPr lang="en-CA" dirty="0" smtClean="0"/>
                  <a:t>)</a:t>
                </a:r>
              </a:p>
              <a:p>
                <a:r>
                  <a:rPr lang="en-CA" b="0" dirty="0" smtClean="0"/>
                  <a:t>Used in most PCA implementations</a:t>
                </a:r>
                <a:endParaRPr lang="en-CA"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CA">
                    <a:noFill/>
                  </a:rPr>
                  <a:t> </a:t>
                </a:r>
              </a:p>
            </p:txBody>
          </p:sp>
        </mc:Fallback>
      </mc:AlternateContent>
    </p:spTree>
    <p:extLst>
      <p:ext uri="{BB962C8B-B14F-4D97-AF65-F5344CB8AC3E}">
        <p14:creationId xmlns:p14="http://schemas.microsoft.com/office/powerpoint/2010/main" val="139708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4935"/>
          </a:xfrm>
        </p:spPr>
        <p:txBody>
          <a:bodyPr/>
          <a:lstStyle/>
          <a:p>
            <a:r>
              <a:rPr lang="en-CA" dirty="0" smtClean="0"/>
              <a:t>PCA for image compression </a:t>
            </a:r>
            <a:endParaRPr lang="en-CA" dirty="0"/>
          </a:p>
        </p:txBody>
      </p:sp>
      <p:pic>
        <p:nvPicPr>
          <p:cNvPr id="4" name="Picture 3"/>
          <p:cNvPicPr>
            <a:picLocks noChangeAspect="1"/>
          </p:cNvPicPr>
          <p:nvPr/>
        </p:nvPicPr>
        <p:blipFill>
          <a:blip r:embed="rId2"/>
          <a:stretch>
            <a:fillRect/>
          </a:stretch>
        </p:blipFill>
        <p:spPr>
          <a:xfrm>
            <a:off x="778064" y="685751"/>
            <a:ext cx="9544050" cy="2000250"/>
          </a:xfrm>
          <a:prstGeom prst="rect">
            <a:avLst/>
          </a:prstGeom>
        </p:spPr>
      </p:pic>
      <p:pic>
        <p:nvPicPr>
          <p:cNvPr id="5" name="Picture 4"/>
          <p:cNvPicPr>
            <a:picLocks noChangeAspect="1"/>
          </p:cNvPicPr>
          <p:nvPr/>
        </p:nvPicPr>
        <p:blipFill>
          <a:blip r:embed="rId3"/>
          <a:stretch>
            <a:fillRect/>
          </a:stretch>
        </p:blipFill>
        <p:spPr>
          <a:xfrm>
            <a:off x="1152311" y="2686760"/>
            <a:ext cx="9266546" cy="1920669"/>
          </a:xfrm>
          <a:prstGeom prst="rect">
            <a:avLst/>
          </a:prstGeom>
        </p:spPr>
      </p:pic>
      <p:pic>
        <p:nvPicPr>
          <p:cNvPr id="6" name="Picture 5"/>
          <p:cNvPicPr>
            <a:picLocks noChangeAspect="1"/>
          </p:cNvPicPr>
          <p:nvPr/>
        </p:nvPicPr>
        <p:blipFill>
          <a:blip r:embed="rId4"/>
          <a:stretch>
            <a:fillRect/>
          </a:stretch>
        </p:blipFill>
        <p:spPr>
          <a:xfrm>
            <a:off x="1152311" y="4829198"/>
            <a:ext cx="9169803" cy="1950057"/>
          </a:xfrm>
          <a:prstGeom prst="rect">
            <a:avLst/>
          </a:prstGeom>
        </p:spPr>
      </p:pic>
      <p:sp>
        <p:nvSpPr>
          <p:cNvPr id="7" name="TextBox 6"/>
          <p:cNvSpPr txBox="1"/>
          <p:nvPr/>
        </p:nvSpPr>
        <p:spPr>
          <a:xfrm>
            <a:off x="10380259" y="3462428"/>
            <a:ext cx="2035792" cy="369332"/>
          </a:xfrm>
          <a:prstGeom prst="rect">
            <a:avLst/>
          </a:prstGeom>
          <a:noFill/>
        </p:spPr>
        <p:txBody>
          <a:bodyPr wrap="square" rtlCol="0">
            <a:spAutoFit/>
          </a:bodyPr>
          <a:lstStyle/>
          <a:p>
            <a:r>
              <a:rPr lang="en-CA" dirty="0" smtClean="0"/>
              <a:t>99% compression </a:t>
            </a:r>
            <a:endParaRPr lang="en-CA" dirty="0"/>
          </a:p>
        </p:txBody>
      </p:sp>
      <p:sp>
        <p:nvSpPr>
          <p:cNvPr id="8" name="TextBox 7"/>
          <p:cNvSpPr txBox="1"/>
          <p:nvPr/>
        </p:nvSpPr>
        <p:spPr>
          <a:xfrm>
            <a:off x="10322114" y="1298812"/>
            <a:ext cx="1676543" cy="646331"/>
          </a:xfrm>
          <a:prstGeom prst="rect">
            <a:avLst/>
          </a:prstGeom>
          <a:noFill/>
        </p:spPr>
        <p:txBody>
          <a:bodyPr wrap="square" rtlCol="0">
            <a:spAutoFit/>
          </a:bodyPr>
          <a:lstStyle/>
          <a:p>
            <a:r>
              <a:rPr lang="en-CA" dirty="0" smtClean="0"/>
              <a:t>99.8% compression</a:t>
            </a:r>
            <a:endParaRPr lang="en-CA" dirty="0"/>
          </a:p>
        </p:txBody>
      </p:sp>
      <p:sp>
        <p:nvSpPr>
          <p:cNvPr id="9" name="TextBox 8"/>
          <p:cNvSpPr txBox="1"/>
          <p:nvPr/>
        </p:nvSpPr>
        <p:spPr>
          <a:xfrm>
            <a:off x="10322114" y="5626044"/>
            <a:ext cx="1926610" cy="369332"/>
          </a:xfrm>
          <a:prstGeom prst="rect">
            <a:avLst/>
          </a:prstGeom>
          <a:noFill/>
        </p:spPr>
        <p:txBody>
          <a:bodyPr wrap="square" rtlCol="0">
            <a:spAutoFit/>
          </a:bodyPr>
          <a:lstStyle/>
          <a:p>
            <a:r>
              <a:rPr lang="en-CA" dirty="0" smtClean="0"/>
              <a:t>90% compression  </a:t>
            </a:r>
            <a:endParaRPr lang="en-CA" dirty="0"/>
          </a:p>
        </p:txBody>
      </p:sp>
    </p:spTree>
    <p:extLst>
      <p:ext uri="{BB962C8B-B14F-4D97-AF65-F5344CB8AC3E}">
        <p14:creationId xmlns:p14="http://schemas.microsoft.com/office/powerpoint/2010/main" val="304614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“explained variance”</a:t>
            </a:r>
            <a:endParaRPr lang="en-CA" dirty="0"/>
          </a:p>
        </p:txBody>
      </p:sp>
      <p:pic>
        <p:nvPicPr>
          <p:cNvPr id="4" name="Picture 3"/>
          <p:cNvPicPr>
            <a:picLocks noChangeAspect="1"/>
          </p:cNvPicPr>
          <p:nvPr/>
        </p:nvPicPr>
        <p:blipFill>
          <a:blip r:embed="rId2"/>
          <a:stretch>
            <a:fillRect/>
          </a:stretch>
        </p:blipFill>
        <p:spPr>
          <a:xfrm>
            <a:off x="111859" y="1557957"/>
            <a:ext cx="8000175" cy="1676683"/>
          </a:xfrm>
          <a:prstGeom prst="rect">
            <a:avLst/>
          </a:prstGeom>
        </p:spPr>
      </p:pic>
      <p:pic>
        <p:nvPicPr>
          <p:cNvPr id="5" name="Picture 4"/>
          <p:cNvPicPr>
            <a:picLocks noChangeAspect="1"/>
          </p:cNvPicPr>
          <p:nvPr/>
        </p:nvPicPr>
        <p:blipFill>
          <a:blip r:embed="rId3"/>
          <a:stretch>
            <a:fillRect/>
          </a:stretch>
        </p:blipFill>
        <p:spPr>
          <a:xfrm>
            <a:off x="425567" y="4204118"/>
            <a:ext cx="7686467" cy="1634610"/>
          </a:xfrm>
          <a:prstGeom prst="rect">
            <a:avLst/>
          </a:prstGeom>
        </p:spPr>
      </p:pic>
      <p:pic>
        <p:nvPicPr>
          <p:cNvPr id="6" name="Picture 5"/>
          <p:cNvPicPr>
            <a:picLocks noChangeAspect="1"/>
          </p:cNvPicPr>
          <p:nvPr/>
        </p:nvPicPr>
        <p:blipFill>
          <a:blip r:embed="rId4"/>
          <a:stretch>
            <a:fillRect/>
          </a:stretch>
        </p:blipFill>
        <p:spPr>
          <a:xfrm>
            <a:off x="8343900" y="988373"/>
            <a:ext cx="3848100" cy="2533650"/>
          </a:xfrm>
          <a:prstGeom prst="rect">
            <a:avLst/>
          </a:prstGeom>
        </p:spPr>
      </p:pic>
      <p:pic>
        <p:nvPicPr>
          <p:cNvPr id="7" name="Picture 6"/>
          <p:cNvPicPr>
            <a:picLocks noChangeAspect="1"/>
          </p:cNvPicPr>
          <p:nvPr/>
        </p:nvPicPr>
        <p:blipFill>
          <a:blip r:embed="rId5"/>
          <a:stretch>
            <a:fillRect/>
          </a:stretch>
        </p:blipFill>
        <p:spPr>
          <a:xfrm>
            <a:off x="8343900" y="4032613"/>
            <a:ext cx="3686175" cy="2476500"/>
          </a:xfrm>
          <a:prstGeom prst="rect">
            <a:avLst/>
          </a:prstGeom>
        </p:spPr>
      </p:pic>
      <p:sp>
        <p:nvSpPr>
          <p:cNvPr id="8" name="TextBox 7"/>
          <p:cNvSpPr txBox="1"/>
          <p:nvPr/>
        </p:nvSpPr>
        <p:spPr>
          <a:xfrm>
            <a:off x="780917" y="5838728"/>
            <a:ext cx="3331029" cy="646331"/>
          </a:xfrm>
          <a:prstGeom prst="rect">
            <a:avLst/>
          </a:prstGeom>
          <a:noFill/>
        </p:spPr>
        <p:txBody>
          <a:bodyPr wrap="square" rtlCol="0">
            <a:spAutoFit/>
          </a:bodyPr>
          <a:lstStyle/>
          <a:p>
            <a:r>
              <a:rPr lang="en-CA" dirty="0" smtClean="0"/>
              <a:t>Accounts for 99.6% of variance</a:t>
            </a:r>
          </a:p>
          <a:p>
            <a:r>
              <a:rPr lang="en-CA" dirty="0" smtClean="0"/>
              <a:t>of original image</a:t>
            </a:r>
          </a:p>
        </p:txBody>
      </p:sp>
      <p:sp>
        <p:nvSpPr>
          <p:cNvPr id="9" name="TextBox 8"/>
          <p:cNvSpPr txBox="1"/>
          <p:nvPr/>
        </p:nvSpPr>
        <p:spPr>
          <a:xfrm>
            <a:off x="637225" y="3234621"/>
            <a:ext cx="3331029" cy="646331"/>
          </a:xfrm>
          <a:prstGeom prst="rect">
            <a:avLst/>
          </a:prstGeom>
          <a:noFill/>
        </p:spPr>
        <p:txBody>
          <a:bodyPr wrap="square" rtlCol="0">
            <a:spAutoFit/>
          </a:bodyPr>
          <a:lstStyle/>
          <a:p>
            <a:r>
              <a:rPr lang="en-CA" dirty="0" smtClean="0"/>
              <a:t>Accounts for 77% of variance</a:t>
            </a:r>
          </a:p>
          <a:p>
            <a:r>
              <a:rPr lang="en-CA" dirty="0" smtClean="0"/>
              <a:t>of original image</a:t>
            </a:r>
          </a:p>
        </p:txBody>
      </p:sp>
    </p:spTree>
    <p:extLst>
      <p:ext uri="{BB962C8B-B14F-4D97-AF65-F5344CB8AC3E}">
        <p14:creationId xmlns:p14="http://schemas.microsoft.com/office/powerpoint/2010/main" val="111256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933" y="248194"/>
            <a:ext cx="10515600" cy="862784"/>
          </a:xfrm>
        </p:spPr>
        <p:txBody>
          <a:bodyPr/>
          <a:lstStyle/>
          <a:p>
            <a:r>
              <a:rPr lang="en-CA" dirty="0" smtClean="0"/>
              <a:t>Components (1 component) </a:t>
            </a:r>
            <a:endParaRPr lang="en-CA" dirty="0"/>
          </a:p>
        </p:txBody>
      </p:sp>
      <p:pic>
        <p:nvPicPr>
          <p:cNvPr id="4" name="Picture 3"/>
          <p:cNvPicPr>
            <a:picLocks noChangeAspect="1"/>
          </p:cNvPicPr>
          <p:nvPr/>
        </p:nvPicPr>
        <p:blipFill>
          <a:blip r:embed="rId2"/>
          <a:stretch>
            <a:fillRect/>
          </a:stretch>
        </p:blipFill>
        <p:spPr>
          <a:xfrm>
            <a:off x="2971799" y="3573928"/>
            <a:ext cx="4944293" cy="2740858"/>
          </a:xfrm>
          <a:prstGeom prst="rect">
            <a:avLst/>
          </a:prstGeom>
        </p:spPr>
      </p:pic>
      <p:pic>
        <p:nvPicPr>
          <p:cNvPr id="5" name="Picture 4"/>
          <p:cNvPicPr>
            <a:picLocks noChangeAspect="1"/>
          </p:cNvPicPr>
          <p:nvPr/>
        </p:nvPicPr>
        <p:blipFill>
          <a:blip r:embed="rId3"/>
          <a:stretch>
            <a:fillRect/>
          </a:stretch>
        </p:blipFill>
        <p:spPr>
          <a:xfrm>
            <a:off x="542933" y="1482238"/>
            <a:ext cx="9544050" cy="2000250"/>
          </a:xfrm>
          <a:prstGeom prst="rect">
            <a:avLst/>
          </a:prstGeom>
        </p:spPr>
      </p:pic>
      <p:sp>
        <p:nvSpPr>
          <p:cNvPr id="6" name="TextBox 5"/>
          <p:cNvSpPr txBox="1"/>
          <p:nvPr/>
        </p:nvSpPr>
        <p:spPr>
          <a:xfrm>
            <a:off x="4389944" y="6223346"/>
            <a:ext cx="2821577" cy="369332"/>
          </a:xfrm>
          <a:prstGeom prst="rect">
            <a:avLst/>
          </a:prstGeom>
          <a:noFill/>
        </p:spPr>
        <p:txBody>
          <a:bodyPr wrap="square" rtlCol="0">
            <a:spAutoFit/>
          </a:bodyPr>
          <a:lstStyle/>
          <a:p>
            <a:r>
              <a:rPr lang="en-CA" dirty="0" smtClean="0"/>
              <a:t>component 1</a:t>
            </a:r>
            <a:endParaRPr lang="en-CA" dirty="0"/>
          </a:p>
        </p:txBody>
      </p:sp>
      <p:graphicFrame>
        <p:nvGraphicFramePr>
          <p:cNvPr id="7" name="Table 6"/>
          <p:cNvGraphicFramePr>
            <a:graphicFrameLocks noGrp="1"/>
          </p:cNvGraphicFramePr>
          <p:nvPr>
            <p:extLst>
              <p:ext uri="{D42A27DB-BD31-4B8C-83A1-F6EECF244321}">
                <p14:modId xmlns:p14="http://schemas.microsoft.com/office/powerpoint/2010/main" val="233007499"/>
              </p:ext>
            </p:extLst>
          </p:nvPr>
        </p:nvGraphicFramePr>
        <p:xfrm>
          <a:off x="7633615" y="6314786"/>
          <a:ext cx="4332786" cy="320040"/>
        </p:xfrm>
        <a:graphic>
          <a:graphicData uri="http://schemas.openxmlformats.org/drawingml/2006/table">
            <a:tbl>
              <a:tblPr/>
              <a:tblGrid>
                <a:gridCol w="4332786">
                  <a:extLst>
                    <a:ext uri="{9D8B030D-6E8A-4147-A177-3AD203B41FA5}">
                      <a16:colId xmlns:a16="http://schemas.microsoft.com/office/drawing/2014/main" val="3967361"/>
                    </a:ext>
                  </a:extLst>
                </a:gridCol>
              </a:tblGrid>
              <a:tr h="0">
                <a:tc>
                  <a:txBody>
                    <a:bodyPr/>
                    <a:lstStyle/>
                    <a:p>
                      <a:pPr fontAlgn="t"/>
                      <a:r>
                        <a:rPr lang="en-CA" sz="1500" dirty="0" err="1" smtClean="0">
                          <a:solidFill>
                            <a:srgbClr val="24292E"/>
                          </a:solidFill>
                          <a:effectLst/>
                          <a:latin typeface="SFMono-Regular"/>
                        </a:rPr>
                        <a:t>X_transformed</a:t>
                      </a:r>
                      <a:r>
                        <a:rPr lang="en-CA" sz="1500" dirty="0" smtClean="0">
                          <a:solidFill>
                            <a:srgbClr val="24292E"/>
                          </a:solidFill>
                          <a:effectLst/>
                          <a:latin typeface="SFMono-Regular"/>
                        </a:rPr>
                        <a:t> </a:t>
                      </a:r>
                      <a:r>
                        <a:rPr lang="en-CA" sz="1500" dirty="0">
                          <a:solidFill>
                            <a:srgbClr val="D73A49"/>
                          </a:solidFill>
                          <a:effectLst/>
                          <a:latin typeface="SFMono-Regular"/>
                        </a:rPr>
                        <a:t>=</a:t>
                      </a:r>
                      <a:r>
                        <a:rPr lang="en-CA" sz="1500" dirty="0">
                          <a:solidFill>
                            <a:srgbClr val="24292E"/>
                          </a:solidFill>
                          <a:effectLst/>
                          <a:latin typeface="SFMono-Regular"/>
                        </a:rPr>
                        <a:t> np.dot(X, </a:t>
                      </a:r>
                      <a:r>
                        <a:rPr lang="en-CA" sz="1500" dirty="0" err="1">
                          <a:solidFill>
                            <a:srgbClr val="005CC5"/>
                          </a:solidFill>
                          <a:effectLst/>
                          <a:latin typeface="SFMono-Regular"/>
                        </a:rPr>
                        <a:t>self</a:t>
                      </a:r>
                      <a:r>
                        <a:rPr lang="en-CA" sz="1500" dirty="0" err="1">
                          <a:solidFill>
                            <a:srgbClr val="24292E"/>
                          </a:solidFill>
                          <a:effectLst/>
                          <a:latin typeface="SFMono-Regular"/>
                        </a:rPr>
                        <a:t>.components_.T</a:t>
                      </a:r>
                      <a:r>
                        <a:rPr lang="en-CA" sz="1500" dirty="0">
                          <a:solidFill>
                            <a:srgbClr val="24292E"/>
                          </a:solidFill>
                          <a:effectLst/>
                          <a:latin typeface="SFMono-Regular"/>
                        </a:rPr>
                        <a:t>)</a:t>
                      </a:r>
                    </a:p>
                  </a:txBody>
                  <a:tcPr marL="95250" marR="95250">
                    <a:lnL>
                      <a:noFill/>
                    </a:lnL>
                    <a:lnR>
                      <a:noFill/>
                    </a:lnR>
                    <a:lnT>
                      <a:noFill/>
                    </a:lnT>
                    <a:lnB>
                      <a:noFill/>
                    </a:lnB>
                    <a:solidFill>
                      <a:srgbClr val="FFFFFF"/>
                    </a:solidFill>
                  </a:tcPr>
                </a:tc>
                <a:extLst>
                  <a:ext uri="{0D108BD9-81ED-4DB2-BD59-A6C34878D82A}">
                    <a16:rowId xmlns:a16="http://schemas.microsoft.com/office/drawing/2014/main" val="2486546614"/>
                  </a:ext>
                </a:extLst>
              </a:tr>
            </a:tbl>
          </a:graphicData>
        </a:graphic>
      </p:graphicFrame>
      <p:pic>
        <p:nvPicPr>
          <p:cNvPr id="8" name="Picture 7"/>
          <p:cNvPicPr>
            <a:picLocks noChangeAspect="1"/>
          </p:cNvPicPr>
          <p:nvPr/>
        </p:nvPicPr>
        <p:blipFill>
          <a:blip r:embed="rId4"/>
          <a:stretch>
            <a:fillRect/>
          </a:stretch>
        </p:blipFill>
        <p:spPr>
          <a:xfrm>
            <a:off x="8060735" y="5537561"/>
            <a:ext cx="3577671" cy="588917"/>
          </a:xfrm>
          <a:prstGeom prst="rect">
            <a:avLst/>
          </a:prstGeom>
        </p:spPr>
      </p:pic>
      <p:pic>
        <p:nvPicPr>
          <p:cNvPr id="9" name="Picture 8"/>
          <p:cNvPicPr>
            <a:picLocks noChangeAspect="1"/>
          </p:cNvPicPr>
          <p:nvPr/>
        </p:nvPicPr>
        <p:blipFill>
          <a:blip r:embed="rId5"/>
          <a:stretch>
            <a:fillRect/>
          </a:stretch>
        </p:blipFill>
        <p:spPr>
          <a:xfrm>
            <a:off x="8060735" y="4043139"/>
            <a:ext cx="3251087" cy="1306114"/>
          </a:xfrm>
          <a:prstGeom prst="rect">
            <a:avLst/>
          </a:prstGeom>
        </p:spPr>
      </p:pic>
      <p:sp>
        <p:nvSpPr>
          <p:cNvPr id="10" name="TextBox 9"/>
          <p:cNvSpPr txBox="1"/>
          <p:nvPr/>
        </p:nvSpPr>
        <p:spPr>
          <a:xfrm>
            <a:off x="692331" y="3482693"/>
            <a:ext cx="1815737" cy="371055"/>
          </a:xfrm>
          <a:prstGeom prst="rect">
            <a:avLst/>
          </a:prstGeom>
          <a:noFill/>
        </p:spPr>
        <p:txBody>
          <a:bodyPr wrap="square" rtlCol="0">
            <a:spAutoFit/>
          </a:bodyPr>
          <a:lstStyle/>
          <a:p>
            <a:r>
              <a:rPr lang="en-CA" dirty="0" smtClean="0"/>
              <a:t>(transformed)</a:t>
            </a:r>
            <a:endParaRPr lang="en-CA" dirty="0"/>
          </a:p>
        </p:txBody>
      </p:sp>
      <p:sp>
        <p:nvSpPr>
          <p:cNvPr id="11" name="TextBox 10"/>
          <p:cNvSpPr txBox="1"/>
          <p:nvPr/>
        </p:nvSpPr>
        <p:spPr>
          <a:xfrm>
            <a:off x="9082570" y="3395613"/>
            <a:ext cx="1717353" cy="369332"/>
          </a:xfrm>
          <a:prstGeom prst="rect">
            <a:avLst/>
          </a:prstGeom>
          <a:noFill/>
        </p:spPr>
        <p:txBody>
          <a:bodyPr wrap="square" rtlCol="0">
            <a:spAutoFit/>
          </a:bodyPr>
          <a:lstStyle/>
          <a:p>
            <a:r>
              <a:rPr lang="en-CA" dirty="0" smtClean="0"/>
              <a:t>(</a:t>
            </a:r>
            <a:r>
              <a:rPr lang="en-CA" dirty="0" err="1" smtClean="0"/>
              <a:t>mean_bar</a:t>
            </a:r>
            <a:r>
              <a:rPr lang="en-CA" dirty="0" smtClean="0"/>
              <a:t>)</a:t>
            </a:r>
            <a:endParaRPr lang="en-CA" dirty="0"/>
          </a:p>
        </p:txBody>
      </p:sp>
    </p:spTree>
    <p:extLst>
      <p:ext uri="{BB962C8B-B14F-4D97-AF65-F5344CB8AC3E}">
        <p14:creationId xmlns:p14="http://schemas.microsoft.com/office/powerpoint/2010/main" val="82098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CA" dirty="0" smtClean="0"/>
              <a:t>Components (2 components)</a:t>
            </a:r>
            <a:endParaRPr lang="en-CA" dirty="0"/>
          </a:p>
        </p:txBody>
      </p:sp>
      <p:pic>
        <p:nvPicPr>
          <p:cNvPr id="5" name="Picture 4"/>
          <p:cNvPicPr>
            <a:picLocks noChangeAspect="1"/>
          </p:cNvPicPr>
          <p:nvPr/>
        </p:nvPicPr>
        <p:blipFill>
          <a:blip r:embed="rId2"/>
          <a:stretch>
            <a:fillRect/>
          </a:stretch>
        </p:blipFill>
        <p:spPr>
          <a:xfrm>
            <a:off x="2730953" y="3868783"/>
            <a:ext cx="6076950" cy="2438400"/>
          </a:xfrm>
          <a:prstGeom prst="rect">
            <a:avLst/>
          </a:prstGeom>
        </p:spPr>
      </p:pic>
      <p:pic>
        <p:nvPicPr>
          <p:cNvPr id="6" name="Picture 5"/>
          <p:cNvPicPr>
            <a:picLocks noChangeAspect="1"/>
          </p:cNvPicPr>
          <p:nvPr/>
        </p:nvPicPr>
        <p:blipFill>
          <a:blip r:embed="rId3"/>
          <a:stretch>
            <a:fillRect/>
          </a:stretch>
        </p:blipFill>
        <p:spPr>
          <a:xfrm>
            <a:off x="930592" y="1325563"/>
            <a:ext cx="9569650" cy="2201408"/>
          </a:xfrm>
          <a:prstGeom prst="rect">
            <a:avLst/>
          </a:prstGeom>
        </p:spPr>
      </p:pic>
      <p:sp>
        <p:nvSpPr>
          <p:cNvPr id="7" name="TextBox 6"/>
          <p:cNvSpPr txBox="1"/>
          <p:nvPr/>
        </p:nvSpPr>
        <p:spPr>
          <a:xfrm>
            <a:off x="4702629" y="6307183"/>
            <a:ext cx="2821577" cy="369332"/>
          </a:xfrm>
          <a:prstGeom prst="rect">
            <a:avLst/>
          </a:prstGeom>
          <a:noFill/>
        </p:spPr>
        <p:txBody>
          <a:bodyPr wrap="square" rtlCol="0">
            <a:spAutoFit/>
          </a:bodyPr>
          <a:lstStyle/>
          <a:p>
            <a:r>
              <a:rPr lang="en-CA" dirty="0" smtClean="0"/>
              <a:t>component 1,2</a:t>
            </a:r>
            <a:endParaRPr lang="en-CA" dirty="0"/>
          </a:p>
        </p:txBody>
      </p:sp>
    </p:spTree>
    <p:extLst>
      <p:ext uri="{BB962C8B-B14F-4D97-AF65-F5344CB8AC3E}">
        <p14:creationId xmlns:p14="http://schemas.microsoft.com/office/powerpoint/2010/main" val="347099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7527"/>
          </a:xfrm>
        </p:spPr>
        <p:txBody>
          <a:bodyPr>
            <a:normAutofit fontScale="90000"/>
          </a:bodyPr>
          <a:lstStyle/>
          <a:p>
            <a:r>
              <a:rPr lang="en-CA" dirty="0" smtClean="0"/>
              <a:t>Can preprocessing using PCA hurt classification results?</a:t>
            </a:r>
            <a:endParaRPr lang="en-CA" dirty="0"/>
          </a:p>
        </p:txBody>
      </p:sp>
      <p:sp>
        <p:nvSpPr>
          <p:cNvPr id="3" name="Content Placeholder 2"/>
          <p:cNvSpPr>
            <a:spLocks noGrp="1"/>
          </p:cNvSpPr>
          <p:nvPr>
            <p:ph idx="1"/>
          </p:nvPr>
        </p:nvSpPr>
        <p:spPr>
          <a:xfrm>
            <a:off x="0" y="997527"/>
            <a:ext cx="6314209" cy="2948152"/>
          </a:xfrm>
        </p:spPr>
        <p:txBody>
          <a:bodyPr>
            <a:normAutofit fontScale="92500" lnSpcReduction="20000"/>
          </a:bodyPr>
          <a:lstStyle/>
          <a:p>
            <a:r>
              <a:rPr lang="en-CA" dirty="0" smtClean="0"/>
              <a:t>Short answer: </a:t>
            </a:r>
            <a:r>
              <a:rPr lang="en-CA" b="1" dirty="0" smtClean="0"/>
              <a:t>yes</a:t>
            </a:r>
          </a:p>
          <a:p>
            <a:r>
              <a:rPr lang="en-CA" dirty="0" smtClean="0"/>
              <a:t>Long answer: “</a:t>
            </a:r>
            <a:r>
              <a:rPr lang="en-CA" i="1" dirty="0" smtClean="0"/>
              <a:t>PCA is based on extracting the axes on which data shows the highest variability. Although PCA spreads out data in the new basis, and can be of great help in unsupervised learning</a:t>
            </a:r>
            <a:r>
              <a:rPr lang="en-CA" b="1" i="1" dirty="0" smtClean="0"/>
              <a:t>, </a:t>
            </a:r>
            <a:r>
              <a:rPr lang="en-CA" b="1" i="1" u="sng" dirty="0" smtClean="0"/>
              <a:t>there is no guarantee that the new axes uncovered by PCA are consistent with the discriminatory features of the dataset</a:t>
            </a:r>
            <a:r>
              <a:rPr lang="en-CA" dirty="0" smtClean="0"/>
              <a:t>”</a:t>
            </a:r>
          </a:p>
          <a:p>
            <a:endParaRPr lang="en-CA" dirty="0"/>
          </a:p>
        </p:txBody>
      </p:sp>
      <p:sp>
        <p:nvSpPr>
          <p:cNvPr id="4" name="Rectangle 3"/>
          <p:cNvSpPr/>
          <p:nvPr/>
        </p:nvSpPr>
        <p:spPr>
          <a:xfrm>
            <a:off x="-20782" y="6530233"/>
            <a:ext cx="10557164" cy="276999"/>
          </a:xfrm>
          <a:prstGeom prst="rect">
            <a:avLst/>
          </a:prstGeom>
        </p:spPr>
        <p:txBody>
          <a:bodyPr wrap="square">
            <a:spAutoFit/>
          </a:bodyPr>
          <a:lstStyle/>
          <a:p>
            <a:r>
              <a:rPr lang="en-CA" sz="1200" dirty="0">
                <a:hlinkClick r:id="rId2"/>
              </a:rPr>
              <a:t>https://stats.stackexchange.com/questions/52773/what-can-cause-pca-to-worsen-results-of-a-classifier</a:t>
            </a:r>
            <a:endParaRPr lang="en-CA" sz="1200" dirty="0"/>
          </a:p>
        </p:txBody>
      </p:sp>
      <p:pic>
        <p:nvPicPr>
          <p:cNvPr id="5" name="Picture 4"/>
          <p:cNvPicPr>
            <a:picLocks noChangeAspect="1"/>
          </p:cNvPicPr>
          <p:nvPr/>
        </p:nvPicPr>
        <p:blipFill>
          <a:blip r:embed="rId3"/>
          <a:stretch>
            <a:fillRect/>
          </a:stretch>
        </p:blipFill>
        <p:spPr>
          <a:xfrm>
            <a:off x="6314209" y="917690"/>
            <a:ext cx="5697682" cy="1035942"/>
          </a:xfrm>
          <a:prstGeom prst="rect">
            <a:avLst/>
          </a:prstGeom>
        </p:spPr>
      </p:pic>
      <p:pic>
        <p:nvPicPr>
          <p:cNvPr id="6" name="Picture 5"/>
          <p:cNvPicPr>
            <a:picLocks noChangeAspect="1"/>
          </p:cNvPicPr>
          <p:nvPr/>
        </p:nvPicPr>
        <p:blipFill>
          <a:blip r:embed="rId4"/>
          <a:stretch>
            <a:fillRect/>
          </a:stretch>
        </p:blipFill>
        <p:spPr>
          <a:xfrm>
            <a:off x="6314209" y="2111318"/>
            <a:ext cx="5877791" cy="1463903"/>
          </a:xfrm>
          <a:prstGeom prst="rect">
            <a:avLst/>
          </a:prstGeom>
        </p:spPr>
      </p:pic>
      <p:pic>
        <p:nvPicPr>
          <p:cNvPr id="7" name="Picture 6"/>
          <p:cNvPicPr>
            <a:picLocks noChangeAspect="1"/>
          </p:cNvPicPr>
          <p:nvPr/>
        </p:nvPicPr>
        <p:blipFill>
          <a:blip r:embed="rId5"/>
          <a:stretch>
            <a:fillRect/>
          </a:stretch>
        </p:blipFill>
        <p:spPr>
          <a:xfrm>
            <a:off x="862878" y="3672536"/>
            <a:ext cx="10466243" cy="2524846"/>
          </a:xfrm>
          <a:prstGeom prst="rect">
            <a:avLst/>
          </a:prstGeom>
        </p:spPr>
      </p:pic>
      <p:sp>
        <p:nvSpPr>
          <p:cNvPr id="8" name="TextBox 7"/>
          <p:cNvSpPr txBox="1"/>
          <p:nvPr/>
        </p:nvSpPr>
        <p:spPr>
          <a:xfrm>
            <a:off x="8742218" y="3672536"/>
            <a:ext cx="3269673" cy="369332"/>
          </a:xfrm>
          <a:prstGeom prst="rect">
            <a:avLst/>
          </a:prstGeom>
          <a:noFill/>
        </p:spPr>
        <p:txBody>
          <a:bodyPr wrap="square" rtlCol="0">
            <a:spAutoFit/>
          </a:bodyPr>
          <a:lstStyle/>
          <a:p>
            <a:r>
              <a:rPr lang="en-CA" dirty="0" smtClean="0"/>
              <a:t>(full article available on Moodle)</a:t>
            </a:r>
            <a:endParaRPr lang="en-CA" dirty="0"/>
          </a:p>
        </p:txBody>
      </p:sp>
      <p:sp>
        <p:nvSpPr>
          <p:cNvPr id="9" name="Rectangle 8"/>
          <p:cNvSpPr/>
          <p:nvPr/>
        </p:nvSpPr>
        <p:spPr>
          <a:xfrm>
            <a:off x="-20782" y="6304097"/>
            <a:ext cx="11349903" cy="276999"/>
          </a:xfrm>
          <a:prstGeom prst="rect">
            <a:avLst/>
          </a:prstGeom>
        </p:spPr>
        <p:txBody>
          <a:bodyPr wrap="square">
            <a:spAutoFit/>
          </a:bodyPr>
          <a:lstStyle/>
          <a:p>
            <a:r>
              <a:rPr lang="en-CA" sz="1200" dirty="0">
                <a:hlinkClick r:id="rId6"/>
              </a:rPr>
              <a:t>https://www.researchgate.net/post/Is_there_a_specific_reason_that_using_PCA_gives_worse_results_than_without_using_it_in_SVM_classification</a:t>
            </a:r>
            <a:endParaRPr lang="en-CA" sz="1200" dirty="0"/>
          </a:p>
        </p:txBody>
      </p:sp>
    </p:spTree>
    <p:extLst>
      <p:ext uri="{BB962C8B-B14F-4D97-AF65-F5344CB8AC3E}">
        <p14:creationId xmlns:p14="http://schemas.microsoft.com/office/powerpoint/2010/main" val="3444143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99400"/>
          </a:xfrm>
        </p:spPr>
        <p:txBody>
          <a:bodyPr/>
          <a:lstStyle/>
          <a:p>
            <a:r>
              <a:rPr lang="en-CA" dirty="0" smtClean="0"/>
              <a:t>Data whitening</a:t>
            </a:r>
            <a:endParaRPr lang="en-CA" dirty="0"/>
          </a:p>
        </p:txBody>
      </p:sp>
      <p:pic>
        <p:nvPicPr>
          <p:cNvPr id="4" name="Picture 3"/>
          <p:cNvPicPr>
            <a:picLocks noChangeAspect="1"/>
          </p:cNvPicPr>
          <p:nvPr/>
        </p:nvPicPr>
        <p:blipFill>
          <a:blip r:embed="rId2"/>
          <a:stretch>
            <a:fillRect/>
          </a:stretch>
        </p:blipFill>
        <p:spPr>
          <a:xfrm>
            <a:off x="367319" y="844526"/>
            <a:ext cx="4249172" cy="3517007"/>
          </a:xfrm>
          <a:prstGeom prst="rect">
            <a:avLst/>
          </a:prstGeom>
        </p:spPr>
      </p:pic>
      <p:pic>
        <p:nvPicPr>
          <p:cNvPr id="5" name="Picture 4"/>
          <p:cNvPicPr>
            <a:picLocks noChangeAspect="1"/>
          </p:cNvPicPr>
          <p:nvPr/>
        </p:nvPicPr>
        <p:blipFill>
          <a:blip r:embed="rId3"/>
          <a:stretch>
            <a:fillRect/>
          </a:stretch>
        </p:blipFill>
        <p:spPr>
          <a:xfrm>
            <a:off x="5910970" y="844526"/>
            <a:ext cx="4230237" cy="3478195"/>
          </a:xfrm>
          <a:prstGeom prst="rect">
            <a:avLst/>
          </a:prstGeom>
        </p:spPr>
      </p:pic>
      <p:cxnSp>
        <p:nvCxnSpPr>
          <p:cNvPr id="7" name="Straight Arrow Connector 6"/>
          <p:cNvCxnSpPr/>
          <p:nvPr/>
        </p:nvCxnSpPr>
        <p:spPr>
          <a:xfrm>
            <a:off x="4776717" y="2603029"/>
            <a:ext cx="79157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p:nvPr>
        </p:nvSpPr>
        <p:spPr>
          <a:xfrm>
            <a:off x="0" y="4467847"/>
            <a:ext cx="12192000" cy="2390153"/>
          </a:xfrm>
        </p:spPr>
        <p:txBody>
          <a:bodyPr>
            <a:normAutofit lnSpcReduction="10000"/>
          </a:bodyPr>
          <a:lstStyle/>
          <a:p>
            <a:r>
              <a:rPr lang="en-CA" b="0" dirty="0" smtClean="0"/>
              <a:t>A whitening transform transforms a vector of random variables into a set of new variables whose covariance is the identity matrix </a:t>
            </a:r>
          </a:p>
          <a:p>
            <a:r>
              <a:rPr lang="en-CA" dirty="0" smtClean="0"/>
              <a:t>Random variables from a whitened dataset are all uncorrelated with variance=1</a:t>
            </a:r>
          </a:p>
          <a:p>
            <a:r>
              <a:rPr lang="en-CA" dirty="0" smtClean="0"/>
              <a:t>Also known as </a:t>
            </a:r>
            <a:r>
              <a:rPr lang="en-CA" i="1" dirty="0" smtClean="0"/>
              <a:t>sphering </a:t>
            </a:r>
            <a:r>
              <a:rPr lang="en-CA" dirty="0" smtClean="0"/>
              <a:t>the data (sphering matrix)</a:t>
            </a:r>
          </a:p>
          <a:p>
            <a:r>
              <a:rPr lang="en-CA" dirty="0" smtClean="0"/>
              <a:t>Important pre-processing step in time series analysis </a:t>
            </a:r>
          </a:p>
          <a:p>
            <a:endParaRPr lang="en-CA" b="0" dirty="0" smtClean="0"/>
          </a:p>
        </p:txBody>
      </p:sp>
    </p:spTree>
    <p:extLst>
      <p:ext uri="{BB962C8B-B14F-4D97-AF65-F5344CB8AC3E}">
        <p14:creationId xmlns:p14="http://schemas.microsoft.com/office/powerpoint/2010/main" val="252520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93411"/>
          </a:xfrm>
        </p:spPr>
        <p:txBody>
          <a:bodyPr/>
          <a:lstStyle/>
          <a:p>
            <a:r>
              <a:rPr lang="en-CA" dirty="0" smtClean="0"/>
              <a:t>Partial least squares regression</a:t>
            </a:r>
            <a:endParaRPr lang="en-CA" dirty="0"/>
          </a:p>
        </p:txBody>
      </p:sp>
      <p:sp>
        <p:nvSpPr>
          <p:cNvPr id="3" name="Content Placeholder 2"/>
          <p:cNvSpPr>
            <a:spLocks noGrp="1"/>
          </p:cNvSpPr>
          <p:nvPr>
            <p:ph idx="1"/>
          </p:nvPr>
        </p:nvSpPr>
        <p:spPr>
          <a:xfrm>
            <a:off x="0" y="993412"/>
            <a:ext cx="12192000" cy="5864588"/>
          </a:xfrm>
        </p:spPr>
        <p:txBody>
          <a:bodyPr>
            <a:normAutofit/>
          </a:bodyPr>
          <a:lstStyle/>
          <a:p>
            <a:r>
              <a:rPr lang="en-CA" dirty="0" smtClean="0"/>
              <a:t>Components output by PCA are linear combinations of dataset attributes</a:t>
            </a:r>
          </a:p>
          <a:p>
            <a:r>
              <a:rPr lang="en-CA" dirty="0" smtClean="0"/>
              <a:t>PCA considers only the attributes, not the output class (unsupervised)</a:t>
            </a:r>
          </a:p>
          <a:p>
            <a:r>
              <a:rPr lang="en-CA" b="1" dirty="0" smtClean="0"/>
              <a:t>Partial least squares regression (PLS) </a:t>
            </a:r>
            <a:r>
              <a:rPr lang="en-CA" dirty="0" smtClean="0"/>
              <a:t>takes the class into account when constructing the new coordinate system</a:t>
            </a:r>
          </a:p>
          <a:p>
            <a:r>
              <a:rPr lang="en-CA" dirty="0" smtClean="0"/>
              <a:t>PLS finds components (coefficients) that explain lots of variance and are correlated to the class of interest (supervised learning)</a:t>
            </a:r>
          </a:p>
          <a:p>
            <a:r>
              <a:rPr lang="en-CA" dirty="0" smtClean="0"/>
              <a:t>Simple algorithm to find attribute coefficients for PLS:</a:t>
            </a:r>
          </a:p>
          <a:p>
            <a:pPr lvl="1"/>
            <a:r>
              <a:rPr lang="en-CA" dirty="0" smtClean="0"/>
              <a:t>0) standardize input attributes to 0 mean, unit variance (variance=1)</a:t>
            </a:r>
            <a:endParaRPr lang="en-CA" dirty="0" smtClean="0"/>
          </a:p>
          <a:p>
            <a:pPr lvl="1"/>
            <a:r>
              <a:rPr lang="en-CA" dirty="0" smtClean="0"/>
              <a:t>1) attribut</a:t>
            </a:r>
            <a:r>
              <a:rPr lang="en-CA" dirty="0" smtClean="0"/>
              <a:t>e coefficients for first PLS direction found by taking dot product between each attribute vector and class vector in turn (each dot product sum becomes attribute’s weight)</a:t>
            </a:r>
          </a:p>
          <a:p>
            <a:pPr lvl="1"/>
            <a:r>
              <a:rPr lang="en-CA" dirty="0" smtClean="0"/>
              <a:t>2) to find second direction, do same thing but replace original attribute vector with residuals from prediction output by first PLS weight vector </a:t>
            </a:r>
          </a:p>
          <a:p>
            <a:pPr lvl="1"/>
            <a:r>
              <a:rPr lang="en-CA" dirty="0" smtClean="0"/>
              <a:t>3) continue until you reach the desired number of components</a:t>
            </a:r>
            <a:endParaRPr lang="en-CA" dirty="0"/>
          </a:p>
        </p:txBody>
      </p:sp>
    </p:spTree>
    <p:extLst>
      <p:ext uri="{BB962C8B-B14F-4D97-AF65-F5344CB8AC3E}">
        <p14:creationId xmlns:p14="http://schemas.microsoft.com/office/powerpoint/2010/main" val="61798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53991"/>
          </a:xfrm>
        </p:spPr>
        <p:txBody>
          <a:bodyPr/>
          <a:lstStyle/>
          <a:p>
            <a:r>
              <a:rPr lang="en-CA" dirty="0" smtClean="0"/>
              <a:t>Assignment #1 solutions</a:t>
            </a:r>
            <a:endParaRPr lang="en-CA" dirty="0"/>
          </a:p>
        </p:txBody>
      </p:sp>
      <p:sp>
        <p:nvSpPr>
          <p:cNvPr id="3" name="Content Placeholder 2"/>
          <p:cNvSpPr>
            <a:spLocks noGrp="1"/>
          </p:cNvSpPr>
          <p:nvPr>
            <p:ph idx="1"/>
          </p:nvPr>
        </p:nvSpPr>
        <p:spPr>
          <a:xfrm>
            <a:off x="0" y="870280"/>
            <a:ext cx="12192000" cy="5987719"/>
          </a:xfrm>
        </p:spPr>
        <p:txBody>
          <a:bodyPr>
            <a:normAutofit fontScale="92500" lnSpcReduction="20000"/>
          </a:bodyPr>
          <a:lstStyle/>
          <a:p>
            <a:r>
              <a:rPr lang="en-CA" dirty="0" smtClean="0"/>
              <a:t>1a: which attribute produces lowest error rate for predicting the outcome of &gt;10 chin-ups? </a:t>
            </a:r>
          </a:p>
          <a:p>
            <a:pPr lvl="1"/>
            <a:r>
              <a:rPr lang="en-CA" b="1" dirty="0" smtClean="0"/>
              <a:t>Answer: waist (4/20)</a:t>
            </a:r>
          </a:p>
          <a:p>
            <a:r>
              <a:rPr lang="en-CA" dirty="0" smtClean="0"/>
              <a:t>1b: what is the error rate of rules assigned using attribute from A</a:t>
            </a:r>
            <a:r>
              <a:rPr lang="en-CA" dirty="0" smtClean="0"/>
              <a:t>?</a:t>
            </a:r>
          </a:p>
          <a:p>
            <a:pPr lvl="1"/>
            <a:r>
              <a:rPr lang="en-CA" b="1" dirty="0" smtClean="0"/>
              <a:t>Either 4/20, OR list error rate for each rule separately (vague question)</a:t>
            </a:r>
            <a:endParaRPr lang="en-CA" b="1" dirty="0" smtClean="0"/>
          </a:p>
          <a:p>
            <a:r>
              <a:rPr lang="en-CA" dirty="0" smtClean="0"/>
              <a:t>2a: what is P(&gt;10=</a:t>
            </a:r>
            <a:r>
              <a:rPr lang="en-CA" dirty="0" err="1" smtClean="0"/>
              <a:t>yes|weight</a:t>
            </a:r>
            <a:r>
              <a:rPr lang="en-CA" dirty="0" smtClean="0"/>
              <a:t>=</a:t>
            </a:r>
            <a:r>
              <a:rPr lang="en-CA" dirty="0" err="1" smtClean="0"/>
              <a:t>heavy,waist</a:t>
            </a:r>
            <a:r>
              <a:rPr lang="en-CA" dirty="0" smtClean="0"/>
              <a:t>=</a:t>
            </a:r>
            <a:r>
              <a:rPr lang="en-CA" dirty="0" err="1" smtClean="0"/>
              <a:t>wide,heartrate</a:t>
            </a:r>
            <a:r>
              <a:rPr lang="en-CA" dirty="0" smtClean="0"/>
              <a:t>=slow)?</a:t>
            </a:r>
          </a:p>
          <a:p>
            <a:pPr lvl="1"/>
            <a:r>
              <a:rPr lang="en-CA" b="1" dirty="0" smtClean="0"/>
              <a:t>Answer: </a:t>
            </a:r>
            <a:r>
              <a:rPr lang="en-CA" b="1" dirty="0" smtClean="0"/>
              <a:t>0.0873 (not 0.085!) – rounding errors?</a:t>
            </a:r>
            <a:endParaRPr lang="en-CA" b="1" dirty="0" smtClean="0"/>
          </a:p>
          <a:p>
            <a:r>
              <a:rPr lang="en-CA" dirty="0" smtClean="0"/>
              <a:t>2b: which values of waist, weight, and heartrate yield highest P(&gt;10chinups=yes)</a:t>
            </a:r>
          </a:p>
          <a:p>
            <a:pPr lvl="1"/>
            <a:r>
              <a:rPr lang="en-CA" b="1" dirty="0" smtClean="0"/>
              <a:t>Answer: waist=thin, weight=light, heartrate=fast</a:t>
            </a:r>
          </a:p>
          <a:p>
            <a:r>
              <a:rPr lang="en-CA" dirty="0" smtClean="0"/>
              <a:t>3a: which attribute offers the best (most pure) initial split?</a:t>
            </a:r>
          </a:p>
          <a:p>
            <a:pPr lvl="1"/>
            <a:r>
              <a:rPr lang="en-CA" b="1" dirty="0" smtClean="0"/>
              <a:t>Answer: waist (</a:t>
            </a:r>
            <a:r>
              <a:rPr lang="en-CA" b="1" dirty="0" err="1" smtClean="0"/>
              <a:t>gini</a:t>
            </a:r>
            <a:r>
              <a:rPr lang="en-CA" b="1" dirty="0" smtClean="0"/>
              <a:t> = 0.3192)</a:t>
            </a:r>
          </a:p>
          <a:p>
            <a:r>
              <a:rPr lang="en-CA" dirty="0" smtClean="0"/>
              <a:t>3b: list all the rules that can be read from the tree and compare them to 1R</a:t>
            </a:r>
          </a:p>
          <a:p>
            <a:pPr lvl="1"/>
            <a:r>
              <a:rPr lang="en-CA" i="1" dirty="0" smtClean="0"/>
              <a:t>If waist=wide and heartrate=slow then &gt;10 chin-ups=no</a:t>
            </a:r>
          </a:p>
          <a:p>
            <a:pPr lvl="1"/>
            <a:r>
              <a:rPr lang="en-CA" i="1" dirty="0" smtClean="0"/>
              <a:t>If waist=thin and heartrate=slow then &gt;10 chin-ups=yes</a:t>
            </a:r>
          </a:p>
          <a:p>
            <a:pPr lvl="1"/>
            <a:r>
              <a:rPr lang="en-CA" i="1" dirty="0" smtClean="0"/>
              <a:t>If waist=thin and heartrate=fast and weight=light then &gt;10 </a:t>
            </a:r>
            <a:r>
              <a:rPr lang="en-CA" i="1" dirty="0" err="1" smtClean="0"/>
              <a:t>chinups</a:t>
            </a:r>
            <a:r>
              <a:rPr lang="en-CA" i="1" dirty="0" smtClean="0"/>
              <a:t>=yes</a:t>
            </a:r>
          </a:p>
          <a:p>
            <a:pPr lvl="1"/>
            <a:r>
              <a:rPr lang="en-CA" i="1" dirty="0" smtClean="0"/>
              <a:t>If waist=wide and heartrate=fast and weight=heavy then &gt;10 </a:t>
            </a:r>
            <a:r>
              <a:rPr lang="en-CA" i="1" dirty="0" err="1" smtClean="0"/>
              <a:t>chinups</a:t>
            </a:r>
            <a:r>
              <a:rPr lang="en-CA" i="1" dirty="0" smtClean="0"/>
              <a:t>=no</a:t>
            </a:r>
          </a:p>
          <a:p>
            <a:pPr lvl="1"/>
            <a:r>
              <a:rPr lang="en-CA" dirty="0" smtClean="0"/>
              <a:t>Comparison to 1R: same error rate (4/20), root of decision tree is same attribute as rules from 1R</a:t>
            </a:r>
          </a:p>
          <a:p>
            <a:endParaRPr lang="en-CA" dirty="0"/>
          </a:p>
        </p:txBody>
      </p:sp>
    </p:spTree>
    <p:extLst>
      <p:ext uri="{BB962C8B-B14F-4D97-AF65-F5344CB8AC3E}">
        <p14:creationId xmlns:p14="http://schemas.microsoft.com/office/powerpoint/2010/main" val="245676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Python examples:</a:t>
            </a:r>
            <a:endParaRPr lang="en-CA" dirty="0"/>
          </a:p>
        </p:txBody>
      </p:sp>
      <p:sp>
        <p:nvSpPr>
          <p:cNvPr id="3" name="Content Placeholder 2"/>
          <p:cNvSpPr>
            <a:spLocks noGrp="1"/>
          </p:cNvSpPr>
          <p:nvPr>
            <p:ph idx="1"/>
          </p:nvPr>
        </p:nvSpPr>
        <p:spPr/>
        <p:txBody>
          <a:bodyPr/>
          <a:lstStyle/>
          <a:p>
            <a:r>
              <a:rPr lang="en-CA" dirty="0" smtClean="0"/>
              <a:t>Preprocessing:</a:t>
            </a:r>
          </a:p>
          <a:p>
            <a:r>
              <a:rPr lang="en-CA" dirty="0" smtClean="0"/>
              <a:t>Effects </a:t>
            </a:r>
            <a:r>
              <a:rPr lang="en-CA" dirty="0" smtClean="0"/>
              <a:t>of </a:t>
            </a:r>
            <a:r>
              <a:rPr lang="en-CA" b="1" dirty="0" smtClean="0"/>
              <a:t>PCA</a:t>
            </a:r>
            <a:r>
              <a:rPr lang="en-CA" dirty="0" smtClean="0"/>
              <a:t> on performance of Gaussian Naïve </a:t>
            </a:r>
            <a:r>
              <a:rPr lang="en-CA" dirty="0" smtClean="0"/>
              <a:t>Bayes classifier</a:t>
            </a:r>
            <a:endParaRPr lang="en-CA" dirty="0" smtClean="0"/>
          </a:p>
          <a:p>
            <a:r>
              <a:rPr lang="en-CA" dirty="0" smtClean="0"/>
              <a:t>Effects of </a:t>
            </a:r>
            <a:r>
              <a:rPr lang="en-CA" b="1" dirty="0" smtClean="0"/>
              <a:t>PLS</a:t>
            </a:r>
            <a:r>
              <a:rPr lang="en-CA" dirty="0" smtClean="0"/>
              <a:t> on performance Gaussian </a:t>
            </a:r>
            <a:r>
              <a:rPr lang="en-CA" dirty="0" smtClean="0"/>
              <a:t>Naïve </a:t>
            </a:r>
            <a:r>
              <a:rPr lang="en-CA" dirty="0" smtClean="0"/>
              <a:t>Bayes classifier</a:t>
            </a:r>
            <a:endParaRPr lang="en-CA" dirty="0"/>
          </a:p>
        </p:txBody>
      </p:sp>
    </p:spTree>
    <p:extLst>
      <p:ext uri="{BB962C8B-B14F-4D97-AF65-F5344CB8AC3E}">
        <p14:creationId xmlns:p14="http://schemas.microsoft.com/office/powerpoint/2010/main" val="202317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Practice midterm</a:t>
            </a:r>
            <a:endParaRPr lang="en-CA" dirty="0"/>
          </a:p>
        </p:txBody>
      </p:sp>
      <p:sp>
        <p:nvSpPr>
          <p:cNvPr id="3" name="Content Placeholder 2"/>
          <p:cNvSpPr>
            <a:spLocks noGrp="1"/>
          </p:cNvSpPr>
          <p:nvPr>
            <p:ph idx="1"/>
          </p:nvPr>
        </p:nvSpPr>
        <p:spPr>
          <a:xfrm>
            <a:off x="0" y="1825625"/>
            <a:ext cx="12192000" cy="4351338"/>
          </a:xfrm>
        </p:spPr>
        <p:txBody>
          <a:bodyPr/>
          <a:lstStyle/>
          <a:p>
            <a:r>
              <a:rPr lang="en-CA" b="1" dirty="0" smtClean="0"/>
              <a:t>For midterm, you should know:</a:t>
            </a:r>
          </a:p>
          <a:p>
            <a:r>
              <a:rPr lang="en-CA" dirty="0" smtClean="0"/>
              <a:t>Create table for 1R with rules and error rate</a:t>
            </a:r>
          </a:p>
          <a:p>
            <a:r>
              <a:rPr lang="en-CA" dirty="0" smtClean="0"/>
              <a:t>Use </a:t>
            </a:r>
            <a:r>
              <a:rPr lang="en-CA" dirty="0"/>
              <a:t>B</a:t>
            </a:r>
            <a:r>
              <a:rPr lang="en-CA" dirty="0" smtClean="0"/>
              <a:t>ayes’ theorem to compute likelihood and probabilities for Naïve </a:t>
            </a:r>
            <a:r>
              <a:rPr lang="en-CA" dirty="0" smtClean="0"/>
              <a:t>Bayes</a:t>
            </a:r>
          </a:p>
          <a:p>
            <a:pPr lvl="1"/>
            <a:r>
              <a:rPr lang="en-CA" dirty="0" smtClean="0"/>
              <a:t>Small proof about </a:t>
            </a:r>
            <a:r>
              <a:rPr lang="en-CA" dirty="0" err="1" smtClean="0"/>
              <a:t>Bayes’s</a:t>
            </a:r>
            <a:r>
              <a:rPr lang="en-CA" dirty="0" smtClean="0"/>
              <a:t> Theorem/Naïve Bayes</a:t>
            </a:r>
            <a:endParaRPr lang="en-CA" dirty="0" smtClean="0"/>
          </a:p>
          <a:p>
            <a:r>
              <a:rPr lang="en-CA" dirty="0" smtClean="0"/>
              <a:t>Be able to construct a decision tree (not just root, multiple levels)</a:t>
            </a:r>
          </a:p>
          <a:p>
            <a:r>
              <a:rPr lang="en-CA" dirty="0" smtClean="0"/>
              <a:t>Use matrix multiplication </a:t>
            </a:r>
          </a:p>
          <a:p>
            <a:r>
              <a:rPr lang="en-CA" dirty="0" smtClean="0"/>
              <a:t>Understand </a:t>
            </a:r>
            <a:r>
              <a:rPr lang="en-CA" dirty="0"/>
              <a:t>P</a:t>
            </a:r>
            <a:r>
              <a:rPr lang="en-CA" dirty="0" smtClean="0"/>
              <a:t>earson’s correlation coefficient </a:t>
            </a:r>
          </a:p>
          <a:p>
            <a:endParaRPr lang="en-CA" dirty="0" smtClean="0"/>
          </a:p>
          <a:p>
            <a:endParaRPr lang="en-CA" dirty="0"/>
          </a:p>
        </p:txBody>
      </p:sp>
      <p:pic>
        <p:nvPicPr>
          <p:cNvPr id="6" name="Picture 5"/>
          <p:cNvPicPr>
            <a:picLocks noChangeAspect="1"/>
          </p:cNvPicPr>
          <p:nvPr/>
        </p:nvPicPr>
        <p:blipFill>
          <a:blip r:embed="rId2"/>
          <a:stretch>
            <a:fillRect/>
          </a:stretch>
        </p:blipFill>
        <p:spPr>
          <a:xfrm>
            <a:off x="2521852" y="5571388"/>
            <a:ext cx="3386699" cy="979286"/>
          </a:xfrm>
          <a:prstGeom prst="rect">
            <a:avLst/>
          </a:prstGeom>
          <a:effectLst>
            <a:glow rad="101600">
              <a:schemeClr val="accent2">
                <a:satMod val="175000"/>
                <a:alpha val="40000"/>
              </a:schemeClr>
            </a:glow>
          </a:effectLst>
        </p:spPr>
      </p:pic>
      <p:pic>
        <p:nvPicPr>
          <p:cNvPr id="7" name="Picture 6"/>
          <p:cNvPicPr>
            <a:picLocks noChangeAspect="1"/>
          </p:cNvPicPr>
          <p:nvPr/>
        </p:nvPicPr>
        <p:blipFill>
          <a:blip r:embed="rId3"/>
          <a:stretch>
            <a:fillRect/>
          </a:stretch>
        </p:blipFill>
        <p:spPr>
          <a:xfrm>
            <a:off x="6761342" y="5571388"/>
            <a:ext cx="3327538" cy="834824"/>
          </a:xfrm>
          <a:prstGeom prst="rect">
            <a:avLst/>
          </a:prstGeom>
          <a:effectLst>
            <a:glow rad="139700">
              <a:schemeClr val="accent6">
                <a:satMod val="175000"/>
                <a:alpha val="40000"/>
              </a:schemeClr>
            </a:glow>
          </a:effectLst>
        </p:spPr>
      </p:pic>
      <p:sp>
        <p:nvSpPr>
          <p:cNvPr id="8" name="TextBox 7"/>
          <p:cNvSpPr txBox="1"/>
          <p:nvPr/>
        </p:nvSpPr>
        <p:spPr>
          <a:xfrm>
            <a:off x="3737577" y="6488668"/>
            <a:ext cx="2164976" cy="369332"/>
          </a:xfrm>
          <a:prstGeom prst="rect">
            <a:avLst/>
          </a:prstGeom>
          <a:noFill/>
        </p:spPr>
        <p:txBody>
          <a:bodyPr wrap="square" rtlCol="0">
            <a:spAutoFit/>
          </a:bodyPr>
          <a:lstStyle/>
          <a:p>
            <a:r>
              <a:rPr lang="en-CA" dirty="0" smtClean="0"/>
              <a:t>wrong</a:t>
            </a:r>
            <a:endParaRPr lang="en-CA" dirty="0"/>
          </a:p>
        </p:txBody>
      </p:sp>
      <p:sp>
        <p:nvSpPr>
          <p:cNvPr id="9" name="TextBox 8"/>
          <p:cNvSpPr txBox="1"/>
          <p:nvPr/>
        </p:nvSpPr>
        <p:spPr>
          <a:xfrm>
            <a:off x="7342623" y="6488668"/>
            <a:ext cx="2164976" cy="369332"/>
          </a:xfrm>
          <a:prstGeom prst="rect">
            <a:avLst/>
          </a:prstGeom>
          <a:noFill/>
        </p:spPr>
        <p:txBody>
          <a:bodyPr wrap="square" rtlCol="0">
            <a:spAutoFit/>
          </a:bodyPr>
          <a:lstStyle/>
          <a:p>
            <a:r>
              <a:rPr lang="en-CA" dirty="0" smtClean="0"/>
              <a:t>right</a:t>
            </a:r>
            <a:endParaRPr lang="en-CA" dirty="0"/>
          </a:p>
        </p:txBody>
      </p:sp>
    </p:spTree>
    <p:extLst>
      <p:ext uri="{BB962C8B-B14F-4D97-AF65-F5344CB8AC3E}">
        <p14:creationId xmlns:p14="http://schemas.microsoft.com/office/powerpoint/2010/main" val="96944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09493"/>
          </a:xfrm>
        </p:spPr>
        <p:txBody>
          <a:bodyPr>
            <a:normAutofit/>
          </a:bodyPr>
          <a:lstStyle/>
          <a:p>
            <a:r>
              <a:rPr lang="en-CA" dirty="0" smtClean="0"/>
              <a:t>Projections</a:t>
            </a:r>
            <a:endParaRPr lang="en-CA" dirty="0"/>
          </a:p>
        </p:txBody>
      </p:sp>
      <p:sp>
        <p:nvSpPr>
          <p:cNvPr id="3" name="Content Placeholder 2"/>
          <p:cNvSpPr>
            <a:spLocks noGrp="1"/>
          </p:cNvSpPr>
          <p:nvPr>
            <p:ph idx="1"/>
          </p:nvPr>
        </p:nvSpPr>
        <p:spPr>
          <a:xfrm>
            <a:off x="0" y="909492"/>
            <a:ext cx="12191999" cy="5948507"/>
          </a:xfrm>
        </p:spPr>
        <p:txBody>
          <a:bodyPr/>
          <a:lstStyle/>
          <a:p>
            <a:r>
              <a:rPr lang="en-CA" dirty="0" smtClean="0"/>
              <a:t>Data often calls for general mathematical transformations of a set of attributes</a:t>
            </a:r>
          </a:p>
          <a:p>
            <a:r>
              <a:rPr lang="en-CA" dirty="0" smtClean="0"/>
              <a:t>Some examples:</a:t>
            </a:r>
          </a:p>
          <a:p>
            <a:pPr lvl="1"/>
            <a:r>
              <a:rPr lang="en-CA" dirty="0" smtClean="0"/>
              <a:t>Subtracting one attribute from another (age, temperature) to yield new attribute</a:t>
            </a:r>
          </a:p>
          <a:p>
            <a:pPr lvl="1"/>
            <a:r>
              <a:rPr lang="en-CA" dirty="0" smtClean="0"/>
              <a:t>Concatenating several nominal attributes together, to yield a single, longer string</a:t>
            </a:r>
          </a:p>
          <a:p>
            <a:pPr lvl="1"/>
            <a:r>
              <a:rPr lang="en-CA" dirty="0" smtClean="0"/>
              <a:t>Clustering the attributes, and assigning a new attribute based on nearest cluster</a:t>
            </a:r>
          </a:p>
          <a:p>
            <a:pPr lvl="1"/>
            <a:r>
              <a:rPr lang="en-CA" dirty="0" smtClean="0"/>
              <a:t>Time series transformations (Fourier Transform)</a:t>
            </a:r>
            <a:endParaRPr lang="en-CA" dirty="0"/>
          </a:p>
          <a:p>
            <a:r>
              <a:rPr lang="en-CA" dirty="0" smtClean="0"/>
              <a:t>In math, a projection is a function or mapping that transforms data in some way</a:t>
            </a:r>
          </a:p>
          <a:p>
            <a:r>
              <a:rPr lang="en-CA" dirty="0" smtClean="0"/>
              <a:t>Take a dataset with k numeric attributes </a:t>
            </a:r>
          </a:p>
          <a:p>
            <a:r>
              <a:rPr lang="en-CA" dirty="0" smtClean="0"/>
              <a:t>If k=3, you can </a:t>
            </a:r>
            <a:r>
              <a:rPr lang="en-CA" dirty="0" smtClean="0"/>
              <a:t>visualize </a:t>
            </a:r>
            <a:r>
              <a:rPr lang="en-CA" dirty="0" smtClean="0"/>
              <a:t>all the data in a 3 dimensional scatter plot</a:t>
            </a:r>
          </a:p>
          <a:p>
            <a:r>
              <a:rPr lang="en-CA" dirty="0" smtClean="0"/>
              <a:t>The axes of the scatter plot are defined by the measurements/data acquisition</a:t>
            </a:r>
          </a:p>
          <a:p>
            <a:r>
              <a:rPr lang="en-CA" dirty="0" smtClean="0"/>
              <a:t>Using projections, we can define a new set of axes depending on the data itself</a:t>
            </a:r>
          </a:p>
          <a:p>
            <a:pPr lvl="1"/>
            <a:endParaRPr lang="en-CA" dirty="0"/>
          </a:p>
        </p:txBody>
      </p:sp>
    </p:spTree>
    <p:extLst>
      <p:ext uri="{BB962C8B-B14F-4D97-AF65-F5344CB8AC3E}">
        <p14:creationId xmlns:p14="http://schemas.microsoft.com/office/powerpoint/2010/main" val="343614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26366"/>
          </a:xfrm>
        </p:spPr>
        <p:txBody>
          <a:bodyPr/>
          <a:lstStyle/>
          <a:p>
            <a:r>
              <a:rPr lang="en-CA" dirty="0" smtClean="0"/>
              <a:t>Principal component analysis (PCA)</a:t>
            </a:r>
            <a:endParaRPr lang="en-CA" dirty="0"/>
          </a:p>
        </p:txBody>
      </p:sp>
      <p:sp>
        <p:nvSpPr>
          <p:cNvPr id="3" name="Content Placeholder 2"/>
          <p:cNvSpPr>
            <a:spLocks noGrp="1"/>
          </p:cNvSpPr>
          <p:nvPr>
            <p:ph idx="1"/>
          </p:nvPr>
        </p:nvSpPr>
        <p:spPr>
          <a:xfrm>
            <a:off x="0" y="826366"/>
            <a:ext cx="12192000" cy="6031634"/>
          </a:xfrm>
        </p:spPr>
        <p:txBody>
          <a:bodyPr/>
          <a:lstStyle/>
          <a:p>
            <a:r>
              <a:rPr lang="en-CA" dirty="0" smtClean="0"/>
              <a:t>PCA is a statistical procedure that uses an orthogonal transform to convert a set of observations of possibly correlated variables into a set of linearly uncorrelated variables called </a:t>
            </a:r>
            <a:r>
              <a:rPr lang="en-CA" b="1" dirty="0" smtClean="0"/>
              <a:t>principle components</a:t>
            </a:r>
          </a:p>
          <a:p>
            <a:r>
              <a:rPr lang="en-CA" dirty="0" smtClean="0"/>
              <a:t>First component has largest variance (accounts for as much data as possible)</a:t>
            </a:r>
          </a:p>
          <a:p>
            <a:r>
              <a:rPr lang="en-CA" dirty="0" smtClean="0"/>
              <a:t>Successive components have highest variance possible under the constraint that they are orthogonal to preceding components</a:t>
            </a:r>
          </a:p>
          <a:p>
            <a:r>
              <a:rPr lang="en-CA" dirty="0" smtClean="0"/>
              <a:t>Computing PCA: </a:t>
            </a:r>
          </a:p>
          <a:p>
            <a:r>
              <a:rPr lang="en-CA" dirty="0" smtClean="0"/>
              <a:t>1) Calculate the covariance matrix of the original coordinates </a:t>
            </a:r>
          </a:p>
          <a:p>
            <a:r>
              <a:rPr lang="en-CA" dirty="0" smtClean="0"/>
              <a:t>2) </a:t>
            </a:r>
            <a:r>
              <a:rPr lang="en-CA" dirty="0" err="1"/>
              <a:t>D</a:t>
            </a:r>
            <a:r>
              <a:rPr lang="en-CA" dirty="0" err="1" smtClean="0"/>
              <a:t>iagonalize</a:t>
            </a:r>
            <a:r>
              <a:rPr lang="en-CA" dirty="0" smtClean="0"/>
              <a:t> the covariance matrix to find the </a:t>
            </a:r>
            <a:r>
              <a:rPr lang="en-CA" dirty="0" smtClean="0"/>
              <a:t>eigenvalues/eigenvectors </a:t>
            </a:r>
            <a:r>
              <a:rPr lang="en-CA" dirty="0" smtClean="0"/>
              <a:t>(eigenvectors are the new axes of transformed space)</a:t>
            </a:r>
          </a:p>
          <a:p>
            <a:r>
              <a:rPr lang="en-CA" dirty="0" smtClean="0"/>
              <a:t>Can also be thought of as fitting a k-dimensional ellipsoid to the data (where k is the number of attributes)</a:t>
            </a:r>
            <a:r>
              <a:rPr lang="fr-CA" dirty="0" smtClean="0"/>
              <a:t>, </a:t>
            </a:r>
            <a:r>
              <a:rPr lang="fr-CA" dirty="0" err="1" smtClean="0"/>
              <a:t>each</a:t>
            </a:r>
            <a:r>
              <a:rPr lang="fr-CA" dirty="0" smtClean="0"/>
              <a:t> axis of </a:t>
            </a:r>
            <a:r>
              <a:rPr lang="en-CA" dirty="0" smtClean="0"/>
              <a:t>ellipsoid represents a principle component</a:t>
            </a:r>
          </a:p>
        </p:txBody>
      </p:sp>
    </p:spTree>
    <p:extLst>
      <p:ext uri="{BB962C8B-B14F-4D97-AF65-F5344CB8AC3E}">
        <p14:creationId xmlns:p14="http://schemas.microsoft.com/office/powerpoint/2010/main" val="164030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81784"/>
          </a:xfrm>
        </p:spPr>
        <p:txBody>
          <a:bodyPr/>
          <a:lstStyle/>
          <a:p>
            <a:r>
              <a:rPr lang="en-CA" dirty="0" smtClean="0"/>
              <a:t>PCA intuition</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 y="881783"/>
                <a:ext cx="6967792" cy="5918527"/>
              </a:xfrm>
            </p:spPr>
            <p:txBody>
              <a:bodyPr>
                <a:normAutofit lnSpcReduction="10000"/>
              </a:bodyPr>
              <a:lstStyle/>
              <a:p>
                <a:r>
                  <a:rPr lang="en-CA" dirty="0" smtClean="0"/>
                  <a:t>Point cloud which can be fit with an ellipse</a:t>
                </a:r>
              </a:p>
              <a:p>
                <a:r>
                  <a:rPr lang="en-CA" dirty="0" smtClean="0"/>
                  <a:t>Finding axes of ellipsoid:</a:t>
                </a:r>
              </a:p>
              <a:p>
                <a:pPr lvl="1"/>
                <a:r>
                  <a:rPr lang="en-CA" dirty="0" smtClean="0"/>
                  <a:t>Center data round origin using mean-subtraction</a:t>
                </a:r>
              </a:p>
              <a:p>
                <a:pPr lvl="1"/>
                <a:r>
                  <a:rPr lang="en-CA" dirty="0" smtClean="0"/>
                  <a:t>Compute covariance matrix of data</a:t>
                </a:r>
              </a:p>
              <a:p>
                <a:pPr lvl="1"/>
                <a:r>
                  <a:rPr lang="en-CA" dirty="0" smtClean="0"/>
                  <a:t>Calculate eigenvectors of covariance matrix </a:t>
                </a:r>
                <a:endParaRPr lang="en-CA" dirty="0"/>
              </a:p>
              <a:p>
                <a:r>
                  <a:rPr lang="en-CA" dirty="0" smtClean="0"/>
                  <a:t>Eigenvectors</a:t>
                </a:r>
              </a:p>
              <a:p>
                <a:pPr lvl="1"/>
                <a:r>
                  <a:rPr lang="en-CA" dirty="0" smtClean="0"/>
                  <a:t>Component 1: [0.91, 0.41]</a:t>
                </a:r>
              </a:p>
              <a:p>
                <a:pPr lvl="1"/>
                <a:r>
                  <a:rPr lang="en-CA" dirty="0" smtClean="0"/>
                  <a:t>Component 2: [0.41, -0.91]</a:t>
                </a:r>
                <a:endParaRPr lang="en-CA" dirty="0"/>
              </a:p>
              <a:p>
                <a:r>
                  <a:rPr lang="en-CA" dirty="0" smtClean="0"/>
                  <a:t>Explained variance:</a:t>
                </a:r>
              </a:p>
              <a:p>
                <a:pPr lvl="1"/>
                <a:r>
                  <a:rPr lang="en-CA" dirty="0" smtClean="0"/>
                  <a:t>Component 1: 95%</a:t>
                </a:r>
              </a:p>
              <a:p>
                <a:pPr lvl="1"/>
                <a:r>
                  <a:rPr lang="en-CA" dirty="0" smtClean="0"/>
                  <a:t>Component 2: 5%</a:t>
                </a:r>
              </a:p>
              <a:p>
                <a:r>
                  <a:rPr lang="en-CA" dirty="0" smtClean="0"/>
                  <a:t>Transformed data:</a:t>
                </a:r>
              </a:p>
              <a:p>
                <a14:m>
                  <m:oMath xmlns:m="http://schemas.openxmlformats.org/officeDocument/2006/math">
                    <m:r>
                      <a:rPr lang="en-CA" b="0" i="1" smtClean="0">
                        <a:latin typeface="Cambria Math" panose="02040503050406030204" pitchFamily="18" charset="0"/>
                      </a:rPr>
                      <m:t>𝑡𝑟𝑎𝑛𝑠𝑓𝑜𝑟𝑚𝑒𝑑</m:t>
                    </m:r>
                    <m:r>
                      <a:rPr lang="en-CA" b="0" i="1" smtClean="0">
                        <a:latin typeface="Cambria Math" panose="02040503050406030204" pitchFamily="18" charset="0"/>
                      </a:rPr>
                      <m:t> </m:t>
                    </m:r>
                    <m:r>
                      <a:rPr lang="en-CA" b="0" i="1" smtClean="0">
                        <a:latin typeface="Cambria Math" panose="02040503050406030204" pitchFamily="18" charset="0"/>
                      </a:rPr>
                      <m:t>𝑑𝑎𝑡𝑎</m:t>
                    </m:r>
                    <m:r>
                      <a:rPr lang="en-CA" b="0" i="1" smtClean="0">
                        <a:latin typeface="Cambria Math" panose="02040503050406030204" pitchFamily="18" charset="0"/>
                      </a:rPr>
                      <m:t>=</m:t>
                    </m:r>
                    <m:r>
                      <a:rPr lang="en-CA" b="0" i="1" smtClean="0">
                        <a:latin typeface="Cambria Math" panose="02040503050406030204" pitchFamily="18" charset="0"/>
                      </a:rPr>
                      <m:t>𝑋</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𝑊</m:t>
                        </m:r>
                      </m:e>
                      <m:sup>
                        <m:r>
                          <a:rPr lang="en-CA" b="0" i="1" smtClean="0">
                            <a:latin typeface="Cambria Math" panose="02040503050406030204" pitchFamily="18" charset="0"/>
                          </a:rPr>
                          <m:t>𝑇</m:t>
                        </m:r>
                      </m:sup>
                    </m:sSup>
                  </m:oMath>
                </a14:m>
                <a:r>
                  <a:rPr lang="en-CA" b="0" dirty="0" smtClean="0"/>
                  <a:t/>
                </a:r>
                <a:br>
                  <a:rPr lang="en-CA" b="0" dirty="0" smtClean="0"/>
                </a:br>
                <a14:m>
                  <m:oMath xmlns:m="http://schemas.openxmlformats.org/officeDocument/2006/math">
                    <m:r>
                      <a:rPr lang="en-CA" sz="2400" b="0" i="1" smtClean="0">
                        <a:latin typeface="Cambria Math" panose="02040503050406030204" pitchFamily="18" charset="0"/>
                      </a:rPr>
                      <m:t>𝑤h𝑒𝑟𝑒</m:t>
                    </m:r>
                    <m:r>
                      <a:rPr lang="en-CA" sz="2400" b="0" i="1" smtClean="0">
                        <a:latin typeface="Cambria Math" panose="02040503050406030204" pitchFamily="18" charset="0"/>
                      </a:rPr>
                      <m:t> </m:t>
                    </m:r>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𝑊</m:t>
                        </m:r>
                      </m:e>
                      <m:sup>
                        <m:r>
                          <a:rPr lang="en-CA" sz="2400" b="0" i="1" smtClean="0">
                            <a:latin typeface="Cambria Math" panose="02040503050406030204" pitchFamily="18" charset="0"/>
                          </a:rPr>
                          <m:t>𝑇</m:t>
                        </m:r>
                      </m:sup>
                    </m:sSup>
                    <m:r>
                      <a:rPr lang="en-CA" sz="2400" b="0" i="1" smtClean="0">
                        <a:latin typeface="Cambria Math" panose="02040503050406030204" pitchFamily="18" charset="0"/>
                      </a:rPr>
                      <m:t> </m:t>
                    </m:r>
                    <m:r>
                      <a:rPr lang="en-CA" sz="2400" b="0" i="1" smtClean="0">
                        <a:latin typeface="Cambria Math" panose="02040503050406030204" pitchFamily="18" charset="0"/>
                      </a:rPr>
                      <m:t>𝑖𝑠</m:t>
                    </m:r>
                    <m:r>
                      <a:rPr lang="en-CA" sz="2400" b="0" i="1" smtClean="0">
                        <a:latin typeface="Cambria Math" panose="02040503050406030204" pitchFamily="18" charset="0"/>
                      </a:rPr>
                      <m:t> </m:t>
                    </m:r>
                    <m:r>
                      <a:rPr lang="en-CA" sz="2400" b="0" i="1" smtClean="0">
                        <a:latin typeface="Cambria Math" panose="02040503050406030204" pitchFamily="18" charset="0"/>
                      </a:rPr>
                      <m:t>𝑡𝑟𝑎𝑛𝑠𝑝𝑜𝑠𝑒</m:t>
                    </m:r>
                    <m:r>
                      <a:rPr lang="en-CA" sz="2400" b="0" i="1" smtClean="0">
                        <a:latin typeface="Cambria Math" panose="02040503050406030204" pitchFamily="18" charset="0"/>
                      </a:rPr>
                      <m:t> </m:t>
                    </m:r>
                    <m:r>
                      <a:rPr lang="en-CA" sz="2400" b="0" i="1" smtClean="0">
                        <a:latin typeface="Cambria Math" panose="02040503050406030204" pitchFamily="18" charset="0"/>
                      </a:rPr>
                      <m:t>𝑜𝑓</m:t>
                    </m:r>
                    <m:r>
                      <a:rPr lang="en-CA" sz="2400" b="0" i="1" smtClean="0">
                        <a:latin typeface="Cambria Math" panose="02040503050406030204" pitchFamily="18" charset="0"/>
                      </a:rPr>
                      <m:t> </m:t>
                    </m:r>
                    <m:r>
                      <a:rPr lang="en-CA" sz="2400" b="0" i="1" smtClean="0">
                        <a:latin typeface="Cambria Math" panose="02040503050406030204" pitchFamily="18" charset="0"/>
                      </a:rPr>
                      <m:t>𝑒𝑖𝑔𝑒𝑛𝑣𝑒𝑐𝑡𝑜𝑟</m:t>
                    </m:r>
                    <m:r>
                      <a:rPr lang="en-CA" sz="2400" b="0" i="1" smtClean="0">
                        <a:latin typeface="Cambria Math" panose="02040503050406030204" pitchFamily="18" charset="0"/>
                      </a:rPr>
                      <m:t> </m:t>
                    </m:r>
                    <m:r>
                      <a:rPr lang="en-CA" sz="2400" b="0" i="1" smtClean="0">
                        <a:latin typeface="Cambria Math" panose="02040503050406030204" pitchFamily="18" charset="0"/>
                      </a:rPr>
                      <m:t>𝑚𝑎𝑡𝑟𝑖𝑥</m:t>
                    </m:r>
                  </m:oMath>
                </a14:m>
                <a:endParaRPr lang="en-CA" sz="2400" b="0" dirty="0" smtClean="0"/>
              </a:p>
              <a:p>
                <a:endParaRPr lang="en-CA" sz="2400" dirty="0" smtClean="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 y="881783"/>
                <a:ext cx="6967792" cy="5918527"/>
              </a:xfrm>
              <a:blipFill>
                <a:blip r:embed="rId2"/>
                <a:stretch>
                  <a:fillRect l="-1575" t="-2369" r="-175"/>
                </a:stretch>
              </a:blipFill>
            </p:spPr>
            <p:txBody>
              <a:bodyPr/>
              <a:lstStyle/>
              <a:p>
                <a:r>
                  <a:rPr lang="en-CA">
                    <a:noFill/>
                  </a:rPr>
                  <a:t> </a:t>
                </a:r>
              </a:p>
            </p:txBody>
          </p:sp>
        </mc:Fallback>
      </mc:AlternateContent>
      <p:pic>
        <p:nvPicPr>
          <p:cNvPr id="4" name="Picture 3"/>
          <p:cNvPicPr>
            <a:picLocks noChangeAspect="1"/>
          </p:cNvPicPr>
          <p:nvPr/>
        </p:nvPicPr>
        <p:blipFill>
          <a:blip r:embed="rId3"/>
          <a:stretch>
            <a:fillRect/>
          </a:stretch>
        </p:blipFill>
        <p:spPr>
          <a:xfrm>
            <a:off x="7093527" y="9451"/>
            <a:ext cx="4749585" cy="3520768"/>
          </a:xfrm>
          <a:prstGeom prst="rect">
            <a:avLst/>
          </a:prstGeom>
        </p:spPr>
      </p:pic>
      <p:cxnSp>
        <p:nvCxnSpPr>
          <p:cNvPr id="6" name="Straight Connector 5"/>
          <p:cNvCxnSpPr/>
          <p:nvPr/>
        </p:nvCxnSpPr>
        <p:spPr>
          <a:xfrm flipV="1">
            <a:off x="8811491" y="1052943"/>
            <a:ext cx="1510145" cy="983673"/>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317181" y="1219196"/>
            <a:ext cx="498763" cy="651164"/>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6878781" y="3668762"/>
            <a:ext cx="4876800" cy="3131549"/>
          </a:xfrm>
          <a:prstGeom prst="rect">
            <a:avLst/>
          </a:prstGeom>
        </p:spPr>
      </p:pic>
      <p:sp>
        <p:nvSpPr>
          <p:cNvPr id="12" name="Oval 11"/>
          <p:cNvSpPr/>
          <p:nvPr/>
        </p:nvSpPr>
        <p:spPr>
          <a:xfrm rot="19657777">
            <a:off x="7353329" y="1031846"/>
            <a:ext cx="4373385" cy="12344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 name="Straight Connector 12"/>
          <p:cNvCxnSpPr/>
          <p:nvPr/>
        </p:nvCxnSpPr>
        <p:spPr>
          <a:xfrm flipV="1">
            <a:off x="8612068" y="5014913"/>
            <a:ext cx="1908987" cy="3031"/>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540021" y="4550375"/>
            <a:ext cx="0" cy="929075"/>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95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62047" cy="872004"/>
          </a:xfrm>
        </p:spPr>
        <p:txBody>
          <a:bodyPr/>
          <a:lstStyle/>
          <a:p>
            <a:r>
              <a:rPr lang="en-CA" dirty="0" smtClean="0"/>
              <a:t>Why do PCA? (Extreme example)</a:t>
            </a:r>
            <a:endParaRPr lang="en-CA" dirty="0"/>
          </a:p>
        </p:txBody>
      </p:sp>
      <p:sp>
        <p:nvSpPr>
          <p:cNvPr id="3" name="Content Placeholder 2"/>
          <p:cNvSpPr>
            <a:spLocks noGrp="1"/>
          </p:cNvSpPr>
          <p:nvPr>
            <p:ph idx="1"/>
          </p:nvPr>
        </p:nvSpPr>
        <p:spPr>
          <a:xfrm>
            <a:off x="865094" y="1399241"/>
            <a:ext cx="5159188" cy="2500406"/>
          </a:xfrm>
        </p:spPr>
        <p:txBody>
          <a:bodyPr/>
          <a:lstStyle/>
          <a:p>
            <a:r>
              <a:rPr lang="en-CA" dirty="0" smtClean="0"/>
              <a:t>Do we really need 2 axes to represent this dataset?</a:t>
            </a:r>
          </a:p>
          <a:p>
            <a:r>
              <a:rPr lang="en-CA" dirty="0" smtClean="0"/>
              <a:t>Do PCA, and leave out second component </a:t>
            </a:r>
          </a:p>
          <a:p>
            <a:endParaRPr lang="en-CA" dirty="0"/>
          </a:p>
        </p:txBody>
      </p:sp>
      <p:pic>
        <p:nvPicPr>
          <p:cNvPr id="4" name="Picture 3"/>
          <p:cNvPicPr>
            <a:picLocks noChangeAspect="1"/>
          </p:cNvPicPr>
          <p:nvPr/>
        </p:nvPicPr>
        <p:blipFill>
          <a:blip r:embed="rId2"/>
          <a:stretch>
            <a:fillRect/>
          </a:stretch>
        </p:blipFill>
        <p:spPr>
          <a:xfrm>
            <a:off x="7134785" y="872004"/>
            <a:ext cx="4335556" cy="2913680"/>
          </a:xfrm>
          <a:prstGeom prst="rect">
            <a:avLst/>
          </a:prstGeom>
        </p:spPr>
      </p:pic>
      <p:pic>
        <p:nvPicPr>
          <p:cNvPr id="5" name="Picture 4"/>
          <p:cNvPicPr>
            <a:picLocks noChangeAspect="1"/>
          </p:cNvPicPr>
          <p:nvPr/>
        </p:nvPicPr>
        <p:blipFill>
          <a:blip r:embed="rId3"/>
          <a:stretch>
            <a:fillRect/>
          </a:stretch>
        </p:blipFill>
        <p:spPr>
          <a:xfrm>
            <a:off x="7411851" y="4335556"/>
            <a:ext cx="3781425" cy="2495550"/>
          </a:xfrm>
          <a:prstGeom prst="rect">
            <a:avLst/>
          </a:prstGeom>
        </p:spPr>
      </p:pic>
      <p:pic>
        <p:nvPicPr>
          <p:cNvPr id="6" name="Picture 5"/>
          <p:cNvPicPr>
            <a:picLocks noChangeAspect="1"/>
          </p:cNvPicPr>
          <p:nvPr/>
        </p:nvPicPr>
        <p:blipFill>
          <a:blip r:embed="rId4"/>
          <a:stretch>
            <a:fillRect/>
          </a:stretch>
        </p:blipFill>
        <p:spPr>
          <a:xfrm>
            <a:off x="2837890" y="4326031"/>
            <a:ext cx="3638550" cy="2505075"/>
          </a:xfrm>
          <a:prstGeom prst="rect">
            <a:avLst/>
          </a:prstGeom>
        </p:spPr>
      </p:pic>
      <p:cxnSp>
        <p:nvCxnSpPr>
          <p:cNvPr id="8" name="Straight Arrow Connector 7"/>
          <p:cNvCxnSpPr>
            <a:endCxn id="5" idx="0"/>
          </p:cNvCxnSpPr>
          <p:nvPr/>
        </p:nvCxnSpPr>
        <p:spPr>
          <a:xfrm>
            <a:off x="9302563" y="3899647"/>
            <a:ext cx="1" cy="4359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667080" y="5520016"/>
            <a:ext cx="467705" cy="5855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63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38" y="0"/>
            <a:ext cx="10515600" cy="1057275"/>
          </a:xfrm>
        </p:spPr>
        <p:txBody>
          <a:bodyPr/>
          <a:lstStyle/>
          <a:p>
            <a:r>
              <a:rPr lang="en-CA" dirty="0" smtClean="0"/>
              <a:t>Eigenvalues, Eigenvectors</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1057274"/>
                <a:ext cx="12192000" cy="5800725"/>
              </a:xfrm>
            </p:spPr>
            <p:txBody>
              <a:bodyPr>
                <a:normAutofit fontScale="92500" lnSpcReduction="10000"/>
              </a:bodyPr>
              <a:lstStyle/>
              <a:p>
                <a:r>
                  <a:rPr lang="en-CA" dirty="0" smtClean="0"/>
                  <a:t>German word ‘</a:t>
                </a:r>
                <a:r>
                  <a:rPr lang="en-CA" dirty="0" err="1" smtClean="0"/>
                  <a:t>eigen</a:t>
                </a:r>
                <a:r>
                  <a:rPr lang="en-CA" dirty="0" smtClean="0"/>
                  <a:t>’ meaning ‘own’ or ‘characteristic’</a:t>
                </a:r>
              </a:p>
              <a:p>
                <a:r>
                  <a:rPr lang="en-CA" dirty="0" smtClean="0"/>
                  <a:t>Eigenvalue/vectors are characteristic of a matrix in the sense they contain important information about the matrix</a:t>
                </a:r>
              </a:p>
              <a:p>
                <a:r>
                  <a:rPr lang="en-CA" dirty="0" smtClean="0"/>
                  <a:t>Definition:</a:t>
                </a:r>
                <a:br>
                  <a:rPr lang="en-CA" dirty="0" smtClean="0"/>
                </a:br>
                <a:r>
                  <a:rPr lang="en-CA" dirty="0" smtClean="0"/>
                  <a:t>	</a:t>
                </a:r>
                <a14:m>
                  <m:oMath xmlns:m="http://schemas.openxmlformats.org/officeDocument/2006/math">
                    <m:r>
                      <a:rPr lang="en-CA" b="0" i="1" smtClean="0">
                        <a:latin typeface="Cambria Math" panose="02040503050406030204" pitchFamily="18" charset="0"/>
                      </a:rPr>
                      <m:t>𝐿𝑒𝑡</m:t>
                    </m:r>
                    <m:r>
                      <a:rPr lang="en-CA" b="0" i="1" smtClean="0">
                        <a:latin typeface="Cambria Math" panose="02040503050406030204" pitchFamily="18" charset="0"/>
                      </a:rPr>
                      <m:t> </m:t>
                    </m:r>
                    <m:r>
                      <a:rPr lang="en-CA" b="0" i="1" smtClean="0">
                        <a:latin typeface="Cambria Math" panose="02040503050406030204" pitchFamily="18" charset="0"/>
                      </a:rPr>
                      <m:t>𝐴</m:t>
                    </m:r>
                    <m:r>
                      <a:rPr lang="en-CA" b="0" i="1" smtClean="0">
                        <a:latin typeface="Cambria Math" panose="02040503050406030204" pitchFamily="18" charset="0"/>
                      </a:rPr>
                      <m:t> </m:t>
                    </m:r>
                    <m:r>
                      <a:rPr lang="en-CA" b="0" i="1" smtClean="0">
                        <a:latin typeface="Cambria Math" panose="02040503050406030204" pitchFamily="18" charset="0"/>
                      </a:rPr>
                      <m:t>𝑏𝑒</m:t>
                    </m:r>
                    <m:r>
                      <a:rPr lang="en-CA" b="0" i="1" smtClean="0">
                        <a:latin typeface="Cambria Math" panose="02040503050406030204" pitchFamily="18" charset="0"/>
                      </a:rPr>
                      <m:t> </m:t>
                    </m:r>
                    <m:r>
                      <a:rPr lang="en-CA" b="0" i="1" smtClean="0">
                        <a:latin typeface="Cambria Math" panose="02040503050406030204" pitchFamily="18" charset="0"/>
                      </a:rPr>
                      <m:t>𝑎𝑛</m:t>
                    </m:r>
                    <m:r>
                      <a:rPr lang="en-CA" b="0" i="1" smtClean="0">
                        <a:latin typeface="Cambria Math" panose="02040503050406030204" pitchFamily="18" charset="0"/>
                      </a:rPr>
                      <m:t> </m:t>
                    </m:r>
                    <m:r>
                      <a:rPr lang="en-CA" b="0" i="1" smtClean="0">
                        <a:latin typeface="Cambria Math" panose="02040503050406030204" pitchFamily="18" charset="0"/>
                      </a:rPr>
                      <m:t>𝑛𝑥𝑛</m:t>
                    </m:r>
                    <m:r>
                      <a:rPr lang="en-CA" b="0" i="1" smtClean="0">
                        <a:latin typeface="Cambria Math" panose="02040503050406030204" pitchFamily="18" charset="0"/>
                      </a:rPr>
                      <m:t> </m:t>
                    </m:r>
                    <m:r>
                      <a:rPr lang="en-CA" b="0" i="1" smtClean="0">
                        <a:latin typeface="Cambria Math" panose="02040503050406030204" pitchFamily="18" charset="0"/>
                      </a:rPr>
                      <m:t>𝑚𝑎𝑡𝑟𝑖𝑥</m:t>
                    </m:r>
                    <m:r>
                      <a:rPr lang="en-CA" b="0" i="1" smtClean="0">
                        <a:latin typeface="Cambria Math" panose="02040503050406030204" pitchFamily="18" charset="0"/>
                      </a:rPr>
                      <m:t>.  </m:t>
                    </m:r>
                    <m:r>
                      <a:rPr lang="en-CA" b="0" i="1" smtClean="0">
                        <a:latin typeface="Cambria Math" panose="02040503050406030204" pitchFamily="18" charset="0"/>
                      </a:rPr>
                      <m:t>𝑇h𝑒</m:t>
                    </m:r>
                    <m:r>
                      <a:rPr lang="en-CA" b="0" i="1" smtClean="0">
                        <a:latin typeface="Cambria Math" panose="02040503050406030204" pitchFamily="18" charset="0"/>
                      </a:rPr>
                      <m:t> </m:t>
                    </m:r>
                    <m:r>
                      <a:rPr lang="en-CA" b="0" i="1" smtClean="0">
                        <a:latin typeface="Cambria Math" panose="02040503050406030204" pitchFamily="18" charset="0"/>
                      </a:rPr>
                      <m:t>𝑠𝑐𝑎𝑙𝑎𝑟</m:t>
                    </m:r>
                    <m:r>
                      <a:rPr lang="en-CA" b="0" i="1" smtClean="0">
                        <a:latin typeface="Cambria Math" panose="02040503050406030204" pitchFamily="18" charset="0"/>
                      </a:rPr>
                      <m:t> </m:t>
                    </m:r>
                    <m:r>
                      <a:rPr lang="en-CA" b="0" i="1" smtClean="0">
                        <a:latin typeface="Cambria Math" panose="02040503050406030204" pitchFamily="18" charset="0"/>
                      </a:rPr>
                      <m:t>𝜆</m:t>
                    </m:r>
                    <m:r>
                      <a:rPr lang="en-CA" b="0" i="1" smtClean="0">
                        <a:latin typeface="Cambria Math" panose="02040503050406030204" pitchFamily="18" charset="0"/>
                      </a:rPr>
                      <m:t> </m:t>
                    </m:r>
                    <m:r>
                      <a:rPr lang="en-CA" b="0" i="1" smtClean="0">
                        <a:latin typeface="Cambria Math" panose="02040503050406030204" pitchFamily="18" charset="0"/>
                      </a:rPr>
                      <m:t>𝑖𝑠</m:t>
                    </m:r>
                    <m:r>
                      <a:rPr lang="en-CA" b="0" i="1" smtClean="0">
                        <a:latin typeface="Cambria Math" panose="02040503050406030204" pitchFamily="18" charset="0"/>
                      </a:rPr>
                      <m:t> </m:t>
                    </m:r>
                    <m:r>
                      <a:rPr lang="en-CA" b="0" i="1" smtClean="0">
                        <a:latin typeface="Cambria Math" panose="02040503050406030204" pitchFamily="18" charset="0"/>
                      </a:rPr>
                      <m:t>𝑐𝑎𝑙𝑙𝑒𝑑</m:t>
                    </m:r>
                    <m:r>
                      <a:rPr lang="en-CA" b="0" i="1" smtClean="0">
                        <a:latin typeface="Cambria Math" panose="02040503050406030204" pitchFamily="18" charset="0"/>
                      </a:rPr>
                      <m:t> </m:t>
                    </m:r>
                    <m:r>
                      <a:rPr lang="en-CA" b="0" i="1" smtClean="0">
                        <a:latin typeface="Cambria Math" panose="02040503050406030204" pitchFamily="18" charset="0"/>
                      </a:rPr>
                      <m:t>𝑎𝑛</m:t>
                    </m:r>
                    <m:r>
                      <a:rPr lang="en-CA" b="0" i="1" smtClean="0">
                        <a:latin typeface="Cambria Math" panose="02040503050406030204" pitchFamily="18" charset="0"/>
                      </a:rPr>
                      <m:t> </m:t>
                    </m:r>
                    <m:r>
                      <a:rPr lang="en-CA" b="0" i="1" smtClean="0">
                        <a:latin typeface="Cambria Math" panose="02040503050406030204" pitchFamily="18" charset="0"/>
                      </a:rPr>
                      <m:t>𝑒𝑖𝑔𝑒𝑛𝑣𝑎𝑙𝑢𝑒</m:t>
                    </m:r>
                    <m:r>
                      <a:rPr lang="en-CA" b="0" i="1" smtClean="0">
                        <a:latin typeface="Cambria Math" panose="02040503050406030204" pitchFamily="18" charset="0"/>
                      </a:rPr>
                      <m:t> </m:t>
                    </m:r>
                    <m:r>
                      <a:rPr lang="en-CA" b="0" i="1" smtClean="0">
                        <a:latin typeface="Cambria Math" panose="02040503050406030204" pitchFamily="18" charset="0"/>
                      </a:rPr>
                      <m:t>𝑜𝑓</m:t>
                    </m:r>
                    <m:r>
                      <a:rPr lang="en-CA" b="0" i="1" smtClean="0">
                        <a:latin typeface="Cambria Math" panose="02040503050406030204" pitchFamily="18" charset="0"/>
                      </a:rPr>
                      <m:t> </m:t>
                    </m:r>
                    <m:r>
                      <a:rPr lang="en-CA" b="0" i="1" smtClean="0">
                        <a:latin typeface="Cambria Math" panose="02040503050406030204" pitchFamily="18" charset="0"/>
                      </a:rPr>
                      <m:t>𝐴</m:t>
                    </m:r>
                    <m:r>
                      <a:rPr lang="en-CA" b="0" i="1" smtClean="0">
                        <a:latin typeface="Cambria Math" panose="02040503050406030204" pitchFamily="18" charset="0"/>
                      </a:rPr>
                      <m:t> </m:t>
                    </m:r>
                    <m:r>
                      <a:rPr lang="en-CA" b="0" i="1" smtClean="0">
                        <a:latin typeface="Cambria Math" panose="02040503050406030204" pitchFamily="18" charset="0"/>
                      </a:rPr>
                      <m:t>𝑖𝑓</m:t>
                    </m:r>
                    <m:r>
                      <a:rPr lang="en-CA" b="0" i="1" smtClean="0">
                        <a:latin typeface="Cambria Math" panose="02040503050406030204" pitchFamily="18" charset="0"/>
                      </a:rPr>
                      <m:t> </m:t>
                    </m:r>
                  </m:oMath>
                </a14:m>
                <a:r>
                  <a:rPr lang="en-CA" b="0" dirty="0" smtClean="0"/>
                  <a:t/>
                </a:r>
                <a:br>
                  <a:rPr lang="en-CA" b="0" dirty="0" smtClean="0"/>
                </a:br>
                <a14:m>
                  <m:oMath xmlns:m="http://schemas.openxmlformats.org/officeDocument/2006/math">
                    <m:r>
                      <a:rPr lang="en-CA" b="0" i="1" smtClean="0">
                        <a:latin typeface="Cambria Math" panose="02040503050406030204" pitchFamily="18" charset="0"/>
                      </a:rPr>
                      <m:t>𝑡h𝑒𝑟𝑒</m:t>
                    </m:r>
                    <m:r>
                      <a:rPr lang="en-CA" b="0" i="1" smtClean="0">
                        <a:latin typeface="Cambria Math" panose="02040503050406030204" pitchFamily="18" charset="0"/>
                      </a:rPr>
                      <m:t> </m:t>
                    </m:r>
                    <m:r>
                      <a:rPr lang="en-CA" b="0" i="1" smtClean="0">
                        <a:latin typeface="Cambria Math" panose="02040503050406030204" pitchFamily="18" charset="0"/>
                      </a:rPr>
                      <m:t>𝑖𝑠</m:t>
                    </m:r>
                    <m:r>
                      <a:rPr lang="en-CA" b="0" i="1" smtClean="0">
                        <a:latin typeface="Cambria Math" panose="02040503050406030204" pitchFamily="18" charset="0"/>
                      </a:rPr>
                      <m:t> </m:t>
                    </m:r>
                    <m:r>
                      <a:rPr lang="en-CA" b="0" i="1" smtClean="0">
                        <a:latin typeface="Cambria Math" panose="02040503050406030204" pitchFamily="18" charset="0"/>
                      </a:rPr>
                      <m:t>𝑎</m:t>
                    </m:r>
                    <m:r>
                      <a:rPr lang="en-CA" b="0" i="1" smtClean="0">
                        <a:latin typeface="Cambria Math" panose="02040503050406030204" pitchFamily="18" charset="0"/>
                      </a:rPr>
                      <m:t> </m:t>
                    </m:r>
                    <m:r>
                      <a:rPr lang="en-CA" b="0" i="1" smtClean="0">
                        <a:latin typeface="Cambria Math" panose="02040503050406030204" pitchFamily="18" charset="0"/>
                      </a:rPr>
                      <m:t>𝑛𝑜𝑛𝑧𝑒𝑟𝑜</m:t>
                    </m:r>
                    <m:r>
                      <a:rPr lang="en-CA" b="0" i="1" smtClean="0">
                        <a:latin typeface="Cambria Math" panose="02040503050406030204" pitchFamily="18" charset="0"/>
                      </a:rPr>
                      <m:t> </m:t>
                    </m:r>
                    <m:r>
                      <a:rPr lang="en-CA" b="0" i="1" smtClean="0">
                        <a:latin typeface="Cambria Math" panose="02040503050406030204" pitchFamily="18" charset="0"/>
                      </a:rPr>
                      <m:t>𝑣𝑒𝑐𝑡𝑜𝑟</m:t>
                    </m:r>
                    <m:r>
                      <a:rPr lang="en-CA" b="0" i="1" smtClean="0">
                        <a:latin typeface="Cambria Math" panose="02040503050406030204" pitchFamily="18" charset="0"/>
                      </a:rPr>
                      <m:t> </m:t>
                    </m:r>
                    <m:r>
                      <a:rPr lang="en-CA" b="1" i="1" smtClean="0">
                        <a:latin typeface="Cambria Math" panose="02040503050406030204" pitchFamily="18" charset="0"/>
                      </a:rPr>
                      <m:t>𝒙</m:t>
                    </m:r>
                    <m:r>
                      <a:rPr lang="en-CA" b="0" i="1" smtClean="0">
                        <a:latin typeface="Cambria Math" panose="02040503050406030204" pitchFamily="18" charset="0"/>
                      </a:rPr>
                      <m:t> </m:t>
                    </m:r>
                    <m:r>
                      <a:rPr lang="en-CA" b="0" i="1" smtClean="0">
                        <a:latin typeface="Cambria Math" panose="02040503050406030204" pitchFamily="18" charset="0"/>
                      </a:rPr>
                      <m:t>𝑠𝑢𝑐h</m:t>
                    </m:r>
                    <m:r>
                      <a:rPr lang="en-CA" b="0" i="1" smtClean="0">
                        <a:latin typeface="Cambria Math" panose="02040503050406030204" pitchFamily="18" charset="0"/>
                      </a:rPr>
                      <m:t> </m:t>
                    </m:r>
                    <m:r>
                      <a:rPr lang="en-CA" b="0" i="1" smtClean="0">
                        <a:latin typeface="Cambria Math" panose="02040503050406030204" pitchFamily="18" charset="0"/>
                      </a:rPr>
                      <m:t>𝑡h𝑎𝑡</m:t>
                    </m:r>
                    <m:r>
                      <a:rPr lang="en-CA" b="0" i="1" smtClean="0">
                        <a:latin typeface="Cambria Math" panose="02040503050406030204" pitchFamily="18" charset="0"/>
                      </a:rPr>
                      <m:t> </m:t>
                    </m:r>
                    <m:r>
                      <a:rPr lang="en-CA" b="0" i="1" smtClean="0">
                        <a:latin typeface="Cambria Math" panose="02040503050406030204" pitchFamily="18" charset="0"/>
                      </a:rPr>
                      <m:t>𝐴</m:t>
                    </m:r>
                    <m:r>
                      <a:rPr lang="en-CA" b="1" i="1" smtClean="0">
                        <a:latin typeface="Cambria Math" panose="02040503050406030204" pitchFamily="18" charset="0"/>
                      </a:rPr>
                      <m:t>𝒙</m:t>
                    </m:r>
                    <m:r>
                      <a:rPr lang="en-CA" b="0" i="1" smtClean="0">
                        <a:latin typeface="Cambria Math" panose="02040503050406030204" pitchFamily="18" charset="0"/>
                      </a:rPr>
                      <m:t>=</m:t>
                    </m:r>
                    <m:r>
                      <a:rPr lang="en-CA" b="0" i="1" smtClean="0">
                        <a:latin typeface="Cambria Math" panose="02040503050406030204" pitchFamily="18" charset="0"/>
                      </a:rPr>
                      <m:t>𝜆</m:t>
                    </m:r>
                    <m:r>
                      <a:rPr lang="en-CA" b="1" i="1" smtClean="0">
                        <a:latin typeface="Cambria Math" panose="02040503050406030204" pitchFamily="18" charset="0"/>
                      </a:rPr>
                      <m:t>𝒙</m:t>
                    </m:r>
                    <m:r>
                      <a:rPr lang="en-CA" b="0" i="1" smtClean="0">
                        <a:latin typeface="Cambria Math" panose="02040503050406030204" pitchFamily="18" charset="0"/>
                      </a:rPr>
                      <m:t>.  </m:t>
                    </m:r>
                    <m:r>
                      <a:rPr lang="en-CA" b="0" i="1" smtClean="0">
                        <a:latin typeface="Cambria Math" panose="02040503050406030204" pitchFamily="18" charset="0"/>
                      </a:rPr>
                      <m:t>𝑆𝑢𝑐h</m:t>
                    </m:r>
                    <m:r>
                      <a:rPr lang="en-CA" b="0" i="1" smtClean="0">
                        <a:latin typeface="Cambria Math" panose="02040503050406030204" pitchFamily="18" charset="0"/>
                      </a:rPr>
                      <m:t> </m:t>
                    </m:r>
                    <m:r>
                      <a:rPr lang="en-CA" b="0" i="1" smtClean="0">
                        <a:latin typeface="Cambria Math" panose="02040503050406030204" pitchFamily="18" charset="0"/>
                      </a:rPr>
                      <m:t>𝑎</m:t>
                    </m:r>
                    <m:r>
                      <a:rPr lang="en-CA" b="0" i="1" smtClean="0">
                        <a:latin typeface="Cambria Math" panose="02040503050406030204" pitchFamily="18" charset="0"/>
                      </a:rPr>
                      <m:t> </m:t>
                    </m:r>
                    <m:r>
                      <a:rPr lang="en-CA" b="0" i="1" smtClean="0">
                        <a:latin typeface="Cambria Math" panose="02040503050406030204" pitchFamily="18" charset="0"/>
                      </a:rPr>
                      <m:t>𝑣𝑒𝑐𝑡𝑜𝑟</m:t>
                    </m:r>
                    <m:r>
                      <a:rPr lang="en-CA" b="0" i="1" smtClean="0">
                        <a:latin typeface="Cambria Math" panose="02040503050406030204" pitchFamily="18" charset="0"/>
                      </a:rPr>
                      <m:t> </m:t>
                    </m:r>
                    <m:r>
                      <a:rPr lang="en-CA" b="1" i="1" smtClean="0">
                        <a:latin typeface="Cambria Math" panose="02040503050406030204" pitchFamily="18" charset="0"/>
                      </a:rPr>
                      <m:t>𝒙</m:t>
                    </m:r>
                  </m:oMath>
                </a14:m>
                <a:r>
                  <a:rPr lang="en-CA" b="0" dirty="0" smtClean="0"/>
                  <a:t/>
                </a:r>
                <a:br>
                  <a:rPr lang="en-CA" b="0" dirty="0" smtClean="0"/>
                </a:br>
                <a14:m>
                  <m:oMath xmlns:m="http://schemas.openxmlformats.org/officeDocument/2006/math">
                    <m:r>
                      <a:rPr lang="en-CA" b="0" i="1" smtClean="0">
                        <a:latin typeface="Cambria Math" panose="02040503050406030204" pitchFamily="18" charset="0"/>
                      </a:rPr>
                      <m:t>𝑖𝑠</m:t>
                    </m:r>
                    <m:r>
                      <a:rPr lang="en-CA" b="0" i="1" smtClean="0">
                        <a:latin typeface="Cambria Math" panose="02040503050406030204" pitchFamily="18" charset="0"/>
                      </a:rPr>
                      <m:t> </m:t>
                    </m:r>
                    <m:r>
                      <a:rPr lang="en-CA" b="0" i="1" smtClean="0">
                        <a:latin typeface="Cambria Math" panose="02040503050406030204" pitchFamily="18" charset="0"/>
                      </a:rPr>
                      <m:t>𝑐𝑎𝑙𝑙𝑒𝑑</m:t>
                    </m:r>
                    <m:r>
                      <a:rPr lang="en-CA" b="0" i="1" smtClean="0">
                        <a:latin typeface="Cambria Math" panose="02040503050406030204" pitchFamily="18" charset="0"/>
                      </a:rPr>
                      <m:t> </m:t>
                    </m:r>
                    <m:r>
                      <a:rPr lang="en-CA" b="0" i="1" smtClean="0">
                        <a:latin typeface="Cambria Math" panose="02040503050406030204" pitchFamily="18" charset="0"/>
                      </a:rPr>
                      <m:t>𝑎𝑛</m:t>
                    </m:r>
                    <m:r>
                      <a:rPr lang="en-CA" b="0" i="1" smtClean="0">
                        <a:latin typeface="Cambria Math" panose="02040503050406030204" pitchFamily="18" charset="0"/>
                      </a:rPr>
                      <m:t> </m:t>
                    </m:r>
                    <m:r>
                      <a:rPr lang="en-CA" b="0" i="1" smtClean="0">
                        <a:latin typeface="Cambria Math" panose="02040503050406030204" pitchFamily="18" charset="0"/>
                      </a:rPr>
                      <m:t>𝑒𝑖𝑔𝑒𝑛𝑣𝑒𝑐𝑡𝑜𝑟</m:t>
                    </m:r>
                    <m:r>
                      <a:rPr lang="en-CA" b="0" i="1" smtClean="0">
                        <a:latin typeface="Cambria Math" panose="02040503050406030204" pitchFamily="18" charset="0"/>
                      </a:rPr>
                      <m:t> </m:t>
                    </m:r>
                    <m:r>
                      <a:rPr lang="en-CA" b="0" i="1" smtClean="0">
                        <a:latin typeface="Cambria Math" panose="02040503050406030204" pitchFamily="18" charset="0"/>
                      </a:rPr>
                      <m:t>𝑜𝑓</m:t>
                    </m:r>
                    <m:r>
                      <a:rPr lang="en-CA" b="0" i="1" smtClean="0">
                        <a:latin typeface="Cambria Math" panose="02040503050406030204" pitchFamily="18" charset="0"/>
                      </a:rPr>
                      <m:t> </m:t>
                    </m:r>
                    <m:r>
                      <a:rPr lang="en-CA" b="0" i="1" smtClean="0">
                        <a:latin typeface="Cambria Math" panose="02040503050406030204" pitchFamily="18" charset="0"/>
                      </a:rPr>
                      <m:t>𝐴</m:t>
                    </m:r>
                    <m:r>
                      <a:rPr lang="en-CA" b="0" i="1" smtClean="0">
                        <a:latin typeface="Cambria Math" panose="02040503050406030204" pitchFamily="18" charset="0"/>
                      </a:rPr>
                      <m:t> </m:t>
                    </m:r>
                    <m:r>
                      <a:rPr lang="en-CA" b="0" i="1" smtClean="0">
                        <a:latin typeface="Cambria Math" panose="02040503050406030204" pitchFamily="18" charset="0"/>
                      </a:rPr>
                      <m:t>𝑐𝑜𝑟𝑟𝑒𝑠𝑝𝑜𝑛𝑑𝑖𝑛𝑔</m:t>
                    </m:r>
                    <m:r>
                      <a:rPr lang="en-CA" b="0" i="1" smtClean="0">
                        <a:latin typeface="Cambria Math" panose="02040503050406030204" pitchFamily="18" charset="0"/>
                      </a:rPr>
                      <m:t> </m:t>
                    </m:r>
                    <m:r>
                      <a:rPr lang="en-CA" b="0" i="1" smtClean="0">
                        <a:latin typeface="Cambria Math" panose="02040503050406030204" pitchFamily="18" charset="0"/>
                      </a:rPr>
                      <m:t>𝑡𝑜</m:t>
                    </m:r>
                    <m:r>
                      <a:rPr lang="en-CA" b="0" i="1" smtClean="0">
                        <a:latin typeface="Cambria Math" panose="02040503050406030204" pitchFamily="18" charset="0"/>
                      </a:rPr>
                      <m:t> </m:t>
                    </m:r>
                    <m:r>
                      <a:rPr lang="en-CA" b="0" i="1" smtClean="0">
                        <a:latin typeface="Cambria Math" panose="02040503050406030204" pitchFamily="18" charset="0"/>
                      </a:rPr>
                      <m:t>𝜆</m:t>
                    </m:r>
                  </m:oMath>
                </a14:m>
                <a:endParaRPr lang="en-CA" dirty="0" smtClean="0"/>
              </a:p>
              <a:p>
                <a:r>
                  <a:rPr lang="en-CA" dirty="0" smtClean="0"/>
                  <a:t>Example: show that </a:t>
                </a:r>
                <a14:m>
                  <m:oMath xmlns:m="http://schemas.openxmlformats.org/officeDocument/2006/math">
                    <m:r>
                      <a:rPr lang="en-CA" b="1" i="1" smtClean="0">
                        <a:latin typeface="Cambria Math" panose="02040503050406030204" pitchFamily="18" charset="0"/>
                      </a:rPr>
                      <m:t>𝒙</m:t>
                    </m:r>
                    <m:r>
                      <a:rPr lang="en-CA" b="0" i="1" smtClean="0">
                        <a:latin typeface="Cambria Math" panose="02040503050406030204" pitchFamily="18" charset="0"/>
                      </a:rPr>
                      <m:t>=</m:t>
                    </m:r>
                    <m:d>
                      <m:dPr>
                        <m:begChr m:val="["/>
                        <m:endChr m:val="]"/>
                        <m:ctrlPr>
                          <a:rPr lang="en-CA" b="0" i="1" smtClean="0">
                            <a:latin typeface="Cambria Math" panose="02040503050406030204" pitchFamily="18" charset="0"/>
                          </a:rPr>
                        </m:ctrlPr>
                      </m:dPr>
                      <m:e>
                        <m:m>
                          <m:mPr>
                            <m:mcs>
                              <m:mc>
                                <m:mcPr>
                                  <m:count m:val="1"/>
                                  <m:mcJc m:val="center"/>
                                </m:mcPr>
                              </m:mc>
                            </m:mcs>
                            <m:ctrlPr>
                              <a:rPr lang="en-CA" b="0" i="1" smtClean="0">
                                <a:latin typeface="Cambria Math" panose="02040503050406030204" pitchFamily="18" charset="0"/>
                              </a:rPr>
                            </m:ctrlPr>
                          </m:mPr>
                          <m:mr>
                            <m:e>
                              <m:r>
                                <m:rPr>
                                  <m:brk m:alnAt="7"/>
                                </m:rPr>
                                <a:rPr lang="en-CA" b="0" i="1" smtClean="0">
                                  <a:latin typeface="Cambria Math" panose="02040503050406030204" pitchFamily="18" charset="0"/>
                                </a:rPr>
                                <m:t>1</m:t>
                              </m:r>
                            </m:e>
                          </m:mr>
                          <m:mr>
                            <m:e>
                              <m:r>
                                <a:rPr lang="en-CA" b="0" i="1" smtClean="0">
                                  <a:latin typeface="Cambria Math" panose="02040503050406030204" pitchFamily="18" charset="0"/>
                                </a:rPr>
                                <m:t>1</m:t>
                              </m:r>
                            </m:e>
                          </m:mr>
                        </m:m>
                      </m:e>
                    </m:d>
                  </m:oMath>
                </a14:m>
                <a:r>
                  <a:rPr lang="en-CA" dirty="0" smtClean="0"/>
                  <a:t> is an eigenvector of </a:t>
                </a:r>
                <a14:m>
                  <m:oMath xmlns:m="http://schemas.openxmlformats.org/officeDocument/2006/math">
                    <m:r>
                      <a:rPr lang="en-CA" b="0" i="1" smtClean="0">
                        <a:latin typeface="Cambria Math" panose="02040503050406030204" pitchFamily="18" charset="0"/>
                      </a:rPr>
                      <m:t>𝐴</m:t>
                    </m:r>
                    <m:r>
                      <a:rPr lang="en-CA" b="0" i="1" smtClean="0">
                        <a:latin typeface="Cambria Math" panose="02040503050406030204" pitchFamily="18" charset="0"/>
                      </a:rPr>
                      <m:t>=</m:t>
                    </m:r>
                    <m:d>
                      <m:dPr>
                        <m:begChr m:val="["/>
                        <m:endChr m:val="]"/>
                        <m:ctrlPr>
                          <a:rPr lang="en-CA" b="0" i="1" smtClean="0">
                            <a:latin typeface="Cambria Math" panose="02040503050406030204" pitchFamily="18" charset="0"/>
                          </a:rPr>
                        </m:ctrlPr>
                      </m:dPr>
                      <m:e>
                        <m:m>
                          <m:mPr>
                            <m:mcs>
                              <m:mc>
                                <m:mcPr>
                                  <m:count m:val="2"/>
                                  <m:mcJc m:val="center"/>
                                </m:mcPr>
                              </m:mc>
                            </m:mcs>
                            <m:ctrlPr>
                              <a:rPr lang="en-CA" b="0" i="1" smtClean="0">
                                <a:latin typeface="Cambria Math" panose="02040503050406030204" pitchFamily="18" charset="0"/>
                              </a:rPr>
                            </m:ctrlPr>
                          </m:mPr>
                          <m:mr>
                            <m:e>
                              <m:r>
                                <m:rPr>
                                  <m:brk m:alnAt="7"/>
                                </m:rPr>
                                <a:rPr lang="en-CA" b="0" i="1" smtClean="0">
                                  <a:latin typeface="Cambria Math" panose="02040503050406030204" pitchFamily="18" charset="0"/>
                                </a:rPr>
                                <m:t>3</m:t>
                              </m:r>
                            </m:e>
                            <m:e>
                              <m:r>
                                <a:rPr lang="en-CA" b="0" i="1" smtClean="0">
                                  <a:latin typeface="Cambria Math" panose="02040503050406030204" pitchFamily="18" charset="0"/>
                                </a:rPr>
                                <m:t>1</m:t>
                              </m:r>
                            </m:e>
                          </m:mr>
                          <m:mr>
                            <m:e>
                              <m:r>
                                <a:rPr lang="en-CA" b="0" i="1" smtClean="0">
                                  <a:latin typeface="Cambria Math" panose="02040503050406030204" pitchFamily="18" charset="0"/>
                                </a:rPr>
                                <m:t>1</m:t>
                              </m:r>
                            </m:e>
                            <m:e>
                              <m:r>
                                <a:rPr lang="en-CA" b="0" i="1" smtClean="0">
                                  <a:latin typeface="Cambria Math" panose="02040503050406030204" pitchFamily="18" charset="0"/>
                                </a:rPr>
                                <m:t>3</m:t>
                              </m:r>
                            </m:e>
                          </m:mr>
                        </m:m>
                      </m:e>
                    </m:d>
                  </m:oMath>
                </a14:m>
                <a:r>
                  <a:rPr lang="en-CA" dirty="0" smtClean="0"/>
                  <a:t> and find the corresponding eigenvalue:</a:t>
                </a:r>
              </a:p>
              <a:p>
                <a14:m>
                  <m:oMath xmlns:m="http://schemas.openxmlformats.org/officeDocument/2006/math">
                    <m:r>
                      <a:rPr lang="en-CA" b="0" i="1" smtClean="0">
                        <a:latin typeface="Cambria Math" panose="02040503050406030204" pitchFamily="18" charset="0"/>
                      </a:rPr>
                      <m:t>𝐴</m:t>
                    </m:r>
                    <m:r>
                      <a:rPr lang="en-CA" b="1" i="1" smtClean="0">
                        <a:latin typeface="Cambria Math" panose="02040503050406030204" pitchFamily="18" charset="0"/>
                      </a:rPr>
                      <m:t>𝒙</m:t>
                    </m:r>
                    <m:r>
                      <a:rPr lang="en-CA" b="0" i="1" smtClean="0">
                        <a:latin typeface="Cambria Math" panose="02040503050406030204" pitchFamily="18" charset="0"/>
                      </a:rPr>
                      <m:t>= </m:t>
                    </m:r>
                    <m:d>
                      <m:dPr>
                        <m:begChr m:val="["/>
                        <m:endChr m:val="]"/>
                        <m:ctrlPr>
                          <a:rPr lang="en-CA" b="0" i="1" smtClean="0">
                            <a:latin typeface="Cambria Math" panose="02040503050406030204" pitchFamily="18" charset="0"/>
                          </a:rPr>
                        </m:ctrlPr>
                      </m:dPr>
                      <m:e>
                        <m:m>
                          <m:mPr>
                            <m:mcs>
                              <m:mc>
                                <m:mcPr>
                                  <m:count m:val="2"/>
                                  <m:mcJc m:val="center"/>
                                </m:mcPr>
                              </m:mc>
                            </m:mcs>
                            <m:ctrlPr>
                              <a:rPr lang="en-CA" b="0" i="1" smtClean="0">
                                <a:latin typeface="Cambria Math" panose="02040503050406030204" pitchFamily="18" charset="0"/>
                              </a:rPr>
                            </m:ctrlPr>
                          </m:mPr>
                          <m:mr>
                            <m:e>
                              <m:r>
                                <m:rPr>
                                  <m:brk m:alnAt="7"/>
                                </m:rPr>
                                <a:rPr lang="en-CA" b="0" i="1" smtClean="0">
                                  <a:latin typeface="Cambria Math" panose="02040503050406030204" pitchFamily="18" charset="0"/>
                                </a:rPr>
                                <m:t>3</m:t>
                              </m:r>
                            </m:e>
                            <m:e>
                              <m:r>
                                <a:rPr lang="en-CA" b="0" i="1" smtClean="0">
                                  <a:latin typeface="Cambria Math" panose="02040503050406030204" pitchFamily="18" charset="0"/>
                                </a:rPr>
                                <m:t>1</m:t>
                              </m:r>
                            </m:e>
                          </m:mr>
                          <m:mr>
                            <m:e>
                              <m:r>
                                <a:rPr lang="en-CA" b="0" i="1" smtClean="0">
                                  <a:latin typeface="Cambria Math" panose="02040503050406030204" pitchFamily="18" charset="0"/>
                                </a:rPr>
                                <m:t>1</m:t>
                              </m:r>
                            </m:e>
                            <m:e>
                              <m:r>
                                <a:rPr lang="en-CA" b="0" i="1" smtClean="0">
                                  <a:latin typeface="Cambria Math" panose="02040503050406030204" pitchFamily="18" charset="0"/>
                                </a:rPr>
                                <m:t>3</m:t>
                              </m:r>
                            </m:e>
                          </m:mr>
                        </m:m>
                      </m:e>
                    </m:d>
                    <m:d>
                      <m:dPr>
                        <m:begChr m:val="["/>
                        <m:endChr m:val="]"/>
                        <m:ctrlPr>
                          <a:rPr lang="en-CA" b="0" i="1" smtClean="0">
                            <a:latin typeface="Cambria Math" panose="02040503050406030204" pitchFamily="18" charset="0"/>
                          </a:rPr>
                        </m:ctrlPr>
                      </m:dPr>
                      <m:e>
                        <m:m>
                          <m:mPr>
                            <m:mcs>
                              <m:mc>
                                <m:mcPr>
                                  <m:count m:val="1"/>
                                  <m:mcJc m:val="center"/>
                                </m:mcPr>
                              </m:mc>
                            </m:mcs>
                            <m:ctrlPr>
                              <a:rPr lang="en-CA" b="0" i="1" smtClean="0">
                                <a:latin typeface="Cambria Math" panose="02040503050406030204" pitchFamily="18" charset="0"/>
                              </a:rPr>
                            </m:ctrlPr>
                          </m:mPr>
                          <m:mr>
                            <m:e>
                              <m:r>
                                <m:rPr>
                                  <m:brk m:alnAt="7"/>
                                </m:rPr>
                                <a:rPr lang="en-CA" b="0" i="1" smtClean="0">
                                  <a:latin typeface="Cambria Math" panose="02040503050406030204" pitchFamily="18" charset="0"/>
                                </a:rPr>
                                <m:t>1</m:t>
                              </m:r>
                            </m:e>
                          </m:mr>
                          <m:mr>
                            <m:e>
                              <m:r>
                                <a:rPr lang="en-CA" b="0" i="1" smtClean="0">
                                  <a:latin typeface="Cambria Math" panose="02040503050406030204" pitchFamily="18" charset="0"/>
                                </a:rPr>
                                <m:t>1</m:t>
                              </m:r>
                            </m:e>
                          </m:mr>
                        </m:m>
                      </m:e>
                    </m:d>
                    <m:r>
                      <a:rPr lang="en-CA" b="0" i="0" smtClean="0">
                        <a:latin typeface="Cambria Math" panose="02040503050406030204" pitchFamily="18" charset="0"/>
                      </a:rPr>
                      <m:t>=</m:t>
                    </m:r>
                    <m:d>
                      <m:dPr>
                        <m:begChr m:val="["/>
                        <m:endChr m:val="]"/>
                        <m:ctrlPr>
                          <a:rPr lang="en-CA" b="0" i="1" smtClean="0">
                            <a:latin typeface="Cambria Math" panose="02040503050406030204" pitchFamily="18" charset="0"/>
                          </a:rPr>
                        </m:ctrlPr>
                      </m:dPr>
                      <m:e>
                        <m:m>
                          <m:mPr>
                            <m:mcs>
                              <m:mc>
                                <m:mcPr>
                                  <m:count m:val="1"/>
                                  <m:mcJc m:val="center"/>
                                </m:mcPr>
                              </m:mc>
                            </m:mcs>
                            <m:ctrlPr>
                              <a:rPr lang="en-CA" b="0" i="1" smtClean="0">
                                <a:latin typeface="Cambria Math" panose="02040503050406030204" pitchFamily="18" charset="0"/>
                              </a:rPr>
                            </m:ctrlPr>
                          </m:mPr>
                          <m:mr>
                            <m:e>
                              <m:r>
                                <m:rPr>
                                  <m:brk m:alnAt="7"/>
                                </m:rPr>
                                <a:rPr lang="en-CA" b="0" i="1" smtClean="0">
                                  <a:latin typeface="Cambria Math" panose="02040503050406030204" pitchFamily="18" charset="0"/>
                                </a:rPr>
                                <m:t>4</m:t>
                              </m:r>
                            </m:e>
                          </m:mr>
                          <m:mr>
                            <m:e>
                              <m:r>
                                <a:rPr lang="en-CA" b="0" i="1" smtClean="0">
                                  <a:latin typeface="Cambria Math" panose="02040503050406030204" pitchFamily="18" charset="0"/>
                                </a:rPr>
                                <m:t>4</m:t>
                              </m:r>
                            </m:e>
                          </m:mr>
                        </m:m>
                      </m:e>
                    </m:d>
                    <m:r>
                      <a:rPr lang="en-CA" b="0" i="1" smtClean="0">
                        <a:latin typeface="Cambria Math" panose="02040503050406030204" pitchFamily="18" charset="0"/>
                      </a:rPr>
                      <m:t>=4</m:t>
                    </m:r>
                    <m:d>
                      <m:dPr>
                        <m:begChr m:val="["/>
                        <m:endChr m:val="]"/>
                        <m:ctrlPr>
                          <a:rPr lang="en-CA" b="0" i="1" smtClean="0">
                            <a:latin typeface="Cambria Math" panose="02040503050406030204" pitchFamily="18" charset="0"/>
                          </a:rPr>
                        </m:ctrlPr>
                      </m:dPr>
                      <m:e>
                        <m:m>
                          <m:mPr>
                            <m:mcs>
                              <m:mc>
                                <m:mcPr>
                                  <m:count m:val="1"/>
                                  <m:mcJc m:val="center"/>
                                </m:mcPr>
                              </m:mc>
                            </m:mcs>
                            <m:ctrlPr>
                              <a:rPr lang="en-CA" b="0" i="1" smtClean="0">
                                <a:latin typeface="Cambria Math" panose="02040503050406030204" pitchFamily="18" charset="0"/>
                              </a:rPr>
                            </m:ctrlPr>
                          </m:mPr>
                          <m:mr>
                            <m:e>
                              <m:r>
                                <m:rPr>
                                  <m:brk m:alnAt="7"/>
                                </m:rPr>
                                <a:rPr lang="en-CA" b="0" i="1" smtClean="0">
                                  <a:latin typeface="Cambria Math" panose="02040503050406030204" pitchFamily="18" charset="0"/>
                                </a:rPr>
                                <m:t>1</m:t>
                              </m:r>
                            </m:e>
                          </m:mr>
                          <m:mr>
                            <m:e>
                              <m:r>
                                <a:rPr lang="en-CA" b="0" i="1" smtClean="0">
                                  <a:latin typeface="Cambria Math" panose="02040503050406030204" pitchFamily="18" charset="0"/>
                                </a:rPr>
                                <m:t>1</m:t>
                              </m:r>
                            </m:e>
                          </m:mr>
                        </m:m>
                      </m:e>
                    </m:d>
                    <m:r>
                      <a:rPr lang="en-CA" b="0" i="1" smtClean="0">
                        <a:latin typeface="Cambria Math" panose="02040503050406030204" pitchFamily="18" charset="0"/>
                      </a:rPr>
                      <m:t>=4</m:t>
                    </m:r>
                    <m:r>
                      <a:rPr lang="en-CA" b="1" i="1" smtClean="0">
                        <a:latin typeface="Cambria Math" panose="02040503050406030204" pitchFamily="18" charset="0"/>
                      </a:rPr>
                      <m:t>𝒙</m:t>
                    </m:r>
                  </m:oMath>
                </a14:m>
                <a:r>
                  <a:rPr lang="en-CA" b="1" dirty="0" smtClean="0"/>
                  <a:t> </a:t>
                </a:r>
                <a:r>
                  <a:rPr lang="en-CA" dirty="0" smtClean="0"/>
                  <a:t>, eigenvalue=4</a:t>
                </a:r>
              </a:p>
              <a:p>
                <a:r>
                  <a:rPr lang="en-CA" dirty="0" smtClean="0"/>
                  <a:t>For PCA, eigenvectors give direction of ellipsoid axes, eigenvalues give lengths of ellipsoid axes.</a:t>
                </a:r>
              </a:p>
              <a:p>
                <a:r>
                  <a:rPr lang="en-CA" dirty="0" smtClean="0"/>
                  <a:t>Values of e</a:t>
                </a:r>
                <a:r>
                  <a:rPr lang="en-CA" dirty="0" smtClean="0"/>
                  <a:t>igenvectors describe </a:t>
                </a:r>
                <a:r>
                  <a:rPr lang="en-CA" dirty="0" smtClean="0"/>
                  <a:t>how much the original axis ‘contributes‘ to the projection in component space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1057274"/>
                <a:ext cx="12192000" cy="5800725"/>
              </a:xfrm>
              <a:blipFill>
                <a:blip r:embed="rId2"/>
                <a:stretch>
                  <a:fillRect l="-750" t="-2101" b="-1366"/>
                </a:stretch>
              </a:blipFill>
            </p:spPr>
            <p:txBody>
              <a:bodyPr/>
              <a:lstStyle/>
              <a:p>
                <a:r>
                  <a:rPr lang="en-CA">
                    <a:noFill/>
                  </a:rPr>
                  <a:t> </a:t>
                </a:r>
              </a:p>
            </p:txBody>
          </p:sp>
        </mc:Fallback>
      </mc:AlternateContent>
    </p:spTree>
    <p:extLst>
      <p:ext uri="{BB962C8B-B14F-4D97-AF65-F5344CB8AC3E}">
        <p14:creationId xmlns:p14="http://schemas.microsoft.com/office/powerpoint/2010/main" val="147547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0515600" cy="1325563"/>
          </a:xfrm>
        </p:spPr>
        <p:txBody>
          <a:bodyPr/>
          <a:lstStyle/>
          <a:p>
            <a:r>
              <a:rPr lang="en-CA" dirty="0" smtClean="0"/>
              <a:t>Covariance matrix diagonalization</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202169"/>
                <a:ext cx="12192000" cy="5517285"/>
              </a:xfrm>
            </p:spPr>
            <p:txBody>
              <a:bodyPr/>
              <a:lstStyle/>
              <a:p>
                <a:r>
                  <a:rPr lang="en-CA" dirty="0" smtClean="0"/>
                  <a:t>The covariance matrix is a matrix whose element in the </a:t>
                </a:r>
                <a:r>
                  <a:rPr lang="en-CA" dirty="0" err="1" smtClean="0"/>
                  <a:t>i,j</a:t>
                </a:r>
                <a:r>
                  <a:rPr lang="en-CA" dirty="0" smtClean="0"/>
                  <a:t> position is the covariance between the </a:t>
                </a:r>
                <a:r>
                  <a:rPr lang="en-CA" dirty="0" err="1" smtClean="0"/>
                  <a:t>i</a:t>
                </a:r>
                <a:r>
                  <a:rPr lang="en-CA" baseline="30000" dirty="0" err="1" smtClean="0"/>
                  <a:t>th</a:t>
                </a:r>
                <a:r>
                  <a:rPr lang="en-CA" baseline="30000" dirty="0" smtClean="0"/>
                  <a:t> </a:t>
                </a:r>
                <a:r>
                  <a:rPr lang="en-CA" dirty="0" smtClean="0"/>
                  <a:t>and </a:t>
                </a:r>
                <a:r>
                  <a:rPr lang="en-CA" dirty="0" err="1" smtClean="0"/>
                  <a:t>j</a:t>
                </a:r>
                <a:r>
                  <a:rPr lang="en-CA" baseline="30000" dirty="0" err="1" smtClean="0"/>
                  <a:t>th</a:t>
                </a:r>
                <a:r>
                  <a:rPr lang="en-CA" dirty="0" smtClean="0"/>
                  <a:t> elements of a random vector</a:t>
                </a:r>
              </a:p>
              <a:p>
                <a:r>
                  <a:rPr lang="en-CA" dirty="0" smtClean="0"/>
                  <a:t>A random vector is a random variable with multiple dimensions</a:t>
                </a:r>
              </a:p>
              <a:p>
                <a:r>
                  <a:rPr lang="en-CA" dirty="0" smtClean="0"/>
                  <a:t>Covariance is a measure of the joint variability of two random variables:</a:t>
                </a:r>
              </a:p>
              <a:p>
                <a14:m>
                  <m:oMath xmlns:m="http://schemas.openxmlformats.org/officeDocument/2006/math">
                    <m:r>
                      <a:rPr lang="en-CA" b="0" i="1" smtClean="0">
                        <a:latin typeface="Cambria Math" panose="02040503050406030204" pitchFamily="18" charset="0"/>
                      </a:rPr>
                      <m:t>𝑐𝑜𝑣</m:t>
                    </m:r>
                    <m:d>
                      <m:dPr>
                        <m:ctrlPr>
                          <a:rPr lang="en-CA" b="0" i="1" smtClean="0">
                            <a:latin typeface="Cambria Math" panose="02040503050406030204" pitchFamily="18" charset="0"/>
                          </a:rPr>
                        </m:ctrlPr>
                      </m:dPr>
                      <m:e>
                        <m:r>
                          <a:rPr lang="en-CA" b="0" i="1" smtClean="0">
                            <a:latin typeface="Cambria Math" panose="02040503050406030204" pitchFamily="18" charset="0"/>
                          </a:rPr>
                          <m:t>𝑋</m:t>
                        </m:r>
                        <m:r>
                          <a:rPr lang="en-CA" b="0" i="1" smtClean="0">
                            <a:latin typeface="Cambria Math" panose="02040503050406030204" pitchFamily="18" charset="0"/>
                          </a:rPr>
                          <m:t>,</m:t>
                        </m:r>
                        <m:r>
                          <a:rPr lang="en-CA" b="0" i="1" smtClean="0">
                            <a:latin typeface="Cambria Math" panose="02040503050406030204" pitchFamily="18" charset="0"/>
                          </a:rPr>
                          <m:t>𝑌</m:t>
                        </m:r>
                      </m:e>
                    </m:d>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𝑛</m:t>
                        </m:r>
                      </m:den>
                    </m:f>
                    <m:nary>
                      <m:naryPr>
                        <m:chr m:val="∑"/>
                        <m:limLoc m:val="subSup"/>
                        <m:ctrlPr>
                          <a:rPr lang="en-CA" b="0" i="1" smtClean="0">
                            <a:latin typeface="Cambria Math" panose="02040503050406030204" pitchFamily="18" charset="0"/>
                          </a:rPr>
                        </m:ctrlPr>
                      </m:naryPr>
                      <m:sub>
                        <m:r>
                          <m:rPr>
                            <m:brk m:alnAt="25"/>
                          </m:rP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𝑛</m:t>
                        </m:r>
                      </m:sup>
                      <m:e>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r>
                          <a:rPr lang="en-CA" b="0" i="1" smtClean="0">
                            <a:latin typeface="Cambria Math" panose="02040503050406030204" pitchFamily="18" charset="0"/>
                          </a:rPr>
                          <m:t>−</m:t>
                        </m:r>
                        <m:r>
                          <a:rPr lang="en-CA" b="0" i="1" smtClean="0">
                            <a:latin typeface="Cambria Math" panose="02040503050406030204" pitchFamily="18" charset="0"/>
                          </a:rPr>
                          <m:t>𝐸</m:t>
                        </m:r>
                        <m:r>
                          <a:rPr lang="en-CA" b="0" i="1" smtClean="0">
                            <a:latin typeface="Cambria Math" panose="02040503050406030204" pitchFamily="18" charset="0"/>
                          </a:rPr>
                          <m:t>[</m:t>
                        </m:r>
                        <m:r>
                          <a:rPr lang="en-CA" b="0" i="1" smtClean="0">
                            <a:latin typeface="Cambria Math" panose="02040503050406030204" pitchFamily="18" charset="0"/>
                          </a:rPr>
                          <m:t>𝑋</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𝑖</m:t>
                            </m:r>
                          </m:sub>
                        </m:sSub>
                        <m:r>
                          <a:rPr lang="en-CA" b="0" i="1" smtClean="0">
                            <a:latin typeface="Cambria Math" panose="02040503050406030204" pitchFamily="18" charset="0"/>
                          </a:rPr>
                          <m:t>−</m:t>
                        </m:r>
                        <m:r>
                          <a:rPr lang="en-CA" b="0" i="1" smtClean="0">
                            <a:latin typeface="Cambria Math" panose="02040503050406030204" pitchFamily="18" charset="0"/>
                          </a:rPr>
                          <m:t>𝐸</m:t>
                        </m:r>
                        <m:r>
                          <a:rPr lang="en-CA" b="0" i="1" smtClean="0">
                            <a:latin typeface="Cambria Math" panose="02040503050406030204" pitchFamily="18" charset="0"/>
                          </a:rPr>
                          <m:t>[</m:t>
                        </m:r>
                        <m:r>
                          <a:rPr lang="en-CA" b="0" i="1" smtClean="0">
                            <a:latin typeface="Cambria Math" panose="02040503050406030204" pitchFamily="18" charset="0"/>
                          </a:rPr>
                          <m:t>𝑌</m:t>
                        </m:r>
                        <m:r>
                          <a:rPr lang="en-CA" b="0" i="1" smtClean="0">
                            <a:latin typeface="Cambria Math" panose="02040503050406030204" pitchFamily="18" charset="0"/>
                          </a:rPr>
                          <m:t>])</m:t>
                        </m:r>
                      </m:e>
                    </m:nary>
                  </m:oMath>
                </a14:m>
                <a:endParaRPr lang="en-CA" dirty="0" smtClean="0"/>
              </a:p>
              <a:p>
                <a:r>
                  <a:rPr lang="en-CA" dirty="0" smtClean="0"/>
                  <a:t>Diagonalization is the process of finding a corresponding diagonal matrix for a diagonalizable matrix or linear map</a:t>
                </a:r>
              </a:p>
              <a:p>
                <a:r>
                  <a:rPr lang="en-CA" dirty="0" smtClean="0"/>
                  <a:t>Largest eigenvector of covariance matrix always points in direction of largest variance of the data </a:t>
                </a:r>
              </a:p>
              <a:p>
                <a:r>
                  <a:rPr lang="en-CA" dirty="0" smtClean="0"/>
                  <a:t>Second largest eigenvector always orthogonal to first, points in direction of second largest variance</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202169"/>
                <a:ext cx="12192000" cy="5517285"/>
              </a:xfrm>
              <a:blipFill>
                <a:blip r:embed="rId2"/>
                <a:stretch>
                  <a:fillRect l="-900" t="-1768"/>
                </a:stretch>
              </a:blipFill>
            </p:spPr>
            <p:txBody>
              <a:bodyPr/>
              <a:lstStyle/>
              <a:p>
                <a:r>
                  <a:rPr lang="en-CA">
                    <a:noFill/>
                  </a:rPr>
                  <a:t> </a:t>
                </a:r>
              </a:p>
            </p:txBody>
          </p:sp>
        </mc:Fallback>
      </mc:AlternateContent>
    </p:spTree>
    <p:extLst>
      <p:ext uri="{BB962C8B-B14F-4D97-AF65-F5344CB8AC3E}">
        <p14:creationId xmlns:p14="http://schemas.microsoft.com/office/powerpoint/2010/main" val="87332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TotalTime>
  <Words>1169</Words>
  <Application>Microsoft Office PowerPoint</Application>
  <PresentationFormat>Widescreen</PresentationFormat>
  <Paragraphs>148</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SFMono-Regular</vt:lpstr>
      <vt:lpstr>Office Theme</vt:lpstr>
      <vt:lpstr>CS405/505 Data Mining</vt:lpstr>
      <vt:lpstr>Assignment #1 solutions</vt:lpstr>
      <vt:lpstr>Practice midterm</vt:lpstr>
      <vt:lpstr>Projections</vt:lpstr>
      <vt:lpstr>Principal component analysis (PCA)</vt:lpstr>
      <vt:lpstr>PCA intuition</vt:lpstr>
      <vt:lpstr>Why do PCA? (Extreme example)</vt:lpstr>
      <vt:lpstr>Eigenvalues, Eigenvectors</vt:lpstr>
      <vt:lpstr>Covariance matrix diagonalization</vt:lpstr>
      <vt:lpstr>Covariance of iris data</vt:lpstr>
      <vt:lpstr>Example: iris data covariance</vt:lpstr>
      <vt:lpstr>Singular value decomposition</vt:lpstr>
      <vt:lpstr>PCA for image compression </vt:lpstr>
      <vt:lpstr>“explained variance”</vt:lpstr>
      <vt:lpstr>Components (1 component) </vt:lpstr>
      <vt:lpstr>Components (2 components)</vt:lpstr>
      <vt:lpstr>Can preprocessing using PCA hurt classification results?</vt:lpstr>
      <vt:lpstr>Data whitening</vt:lpstr>
      <vt:lpstr>Partial least squares regression</vt:lpstr>
      <vt:lpstr>Python examples:</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CS405/505 Data Mining</dc:title>
  <dc:creator>Russell Butler</dc:creator>
  <cp:lastModifiedBy>Russell Butler</cp:lastModifiedBy>
  <cp:revision>74</cp:revision>
  <dcterms:created xsi:type="dcterms:W3CDTF">2019-10-06T13:25:28Z</dcterms:created>
  <dcterms:modified xsi:type="dcterms:W3CDTF">2019-10-07T15:27:35Z</dcterms:modified>
</cp:coreProperties>
</file>