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6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3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6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0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DC75-D408-4CFB-9300-73248D5257F9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7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2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algorithm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743081"/>
            <a:ext cx="11463337" cy="1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for 1R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accommodates both missing values and numeric attributes</a:t>
            </a:r>
          </a:p>
          <a:p>
            <a:r>
              <a:rPr lang="en-CA" dirty="0" smtClean="0"/>
              <a:t>Missing is treated as just another attribute value</a:t>
            </a:r>
          </a:p>
          <a:p>
            <a:pPr lvl="1"/>
            <a:r>
              <a:rPr lang="en-CA" dirty="0" err="1" smtClean="0"/>
              <a:t>ie</a:t>
            </a:r>
            <a:r>
              <a:rPr lang="en-CA" dirty="0" smtClean="0"/>
              <a:t>: Outlook can take 4 values: Sunny, Overcast, Rainy, Missing</a:t>
            </a:r>
          </a:p>
          <a:p>
            <a:r>
              <a:rPr lang="en-CA" dirty="0" smtClean="0"/>
              <a:t>Numeric attributes can be converted into nominal attributes using a simple discretization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2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7" y="0"/>
            <a:ext cx="10515600" cy="721485"/>
          </a:xfrm>
        </p:spPr>
        <p:txBody>
          <a:bodyPr/>
          <a:lstStyle/>
          <a:p>
            <a:r>
              <a:rPr lang="en-CA" dirty="0" smtClean="0"/>
              <a:t>Discretization of numerical attributes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2828" y="585897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1: sort training examples according to the values of the numeric attribute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8" y="1084100"/>
            <a:ext cx="7951811" cy="10874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4639" y="1255093"/>
            <a:ext cx="351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Sorted temperature values from weather data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36477" y="2148225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2:place breakpoints wherever class changes (producing eight categories in this case)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8" y="2632000"/>
            <a:ext cx="8105081" cy="502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421" y="3116530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Small problem here: two instances with same value of temperature “72”, but different class</a:t>
            </a:r>
          </a:p>
          <a:p>
            <a:r>
              <a:rPr lang="en-CA" dirty="0" smtClean="0"/>
              <a:t>Solution: move breakpoint at 72 up one, producing a mixed partition where “no” is the majority class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77421" y="3762861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More serious problem: breakpoint procedure tends to form large number of categories</a:t>
            </a:r>
          </a:p>
          <a:p>
            <a:r>
              <a:rPr lang="en-CA" sz="2400" dirty="0" smtClean="0"/>
              <a:t>(identification code example)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1" y="4663642"/>
            <a:ext cx="3425588" cy="516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" y="5385194"/>
            <a:ext cx="7897218" cy="5212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1" y="6020862"/>
            <a:ext cx="7897218" cy="5699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03009" y="4598660"/>
            <a:ext cx="78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Solution: impose a minimum limit on number of instances of majority class in a given partition (3 here)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8074639" y="598264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…and any adjacent partitions with same majority class can be merged.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8074638" y="527505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Because next example is also “yes”, we lose nothing by including it in 1</a:t>
            </a:r>
            <a:r>
              <a:rPr lang="en-CA" baseline="30000" dirty="0" smtClean="0"/>
              <a:t>st</a:t>
            </a:r>
            <a:r>
              <a:rPr lang="en-CA" dirty="0" smtClean="0"/>
              <a:t> partition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6520550"/>
            <a:ext cx="87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Final rule set: if Temperature &lt;= 77.5</a:t>
            </a:r>
            <a:r>
              <a:rPr lang="en-CA" b="1" dirty="0"/>
              <a:t> </a:t>
            </a:r>
            <a:r>
              <a:rPr lang="en-CA" b="1" dirty="0" smtClean="0"/>
              <a:t>then Play=Yes, if </a:t>
            </a:r>
            <a:r>
              <a:rPr lang="en-CA" b="1" dirty="0"/>
              <a:t>Temperature </a:t>
            </a:r>
            <a:r>
              <a:rPr lang="en-CA" b="1" dirty="0" smtClean="0"/>
              <a:t>&gt; 77.5 then Play=No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381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 Simple Probabilistic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3591" cy="4351338"/>
          </a:xfrm>
        </p:spPr>
        <p:txBody>
          <a:bodyPr/>
          <a:lstStyle/>
          <a:p>
            <a:r>
              <a:rPr lang="en-CA" dirty="0" smtClean="0"/>
              <a:t>1R bases decisions on the single attribute that works best</a:t>
            </a:r>
          </a:p>
          <a:p>
            <a:r>
              <a:rPr lang="en-CA" dirty="0" smtClean="0"/>
              <a:t>Another technique is to allow all attributes to make </a:t>
            </a:r>
            <a:r>
              <a:rPr lang="en-CA" b="1" dirty="0" smtClean="0"/>
              <a:t>equally important </a:t>
            </a:r>
            <a:r>
              <a:rPr lang="en-CA" dirty="0" smtClean="0"/>
              <a:t>and </a:t>
            </a:r>
            <a:r>
              <a:rPr lang="en-CA" b="1" dirty="0" smtClean="0"/>
              <a:t>independent</a:t>
            </a:r>
            <a:r>
              <a:rPr lang="en-CA" dirty="0" smtClean="0"/>
              <a:t> contributions towards the decision</a:t>
            </a:r>
          </a:p>
          <a:p>
            <a:r>
              <a:rPr lang="en-CA" dirty="0" smtClean="0"/>
              <a:t>Naïve Bayes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0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Simple Probabilistic Modeling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46" y="658457"/>
            <a:ext cx="8108306" cy="243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46" y="3267656"/>
            <a:ext cx="8123405" cy="135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708" y="777890"/>
            <a:ext cx="37531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Summary of weather data obtained by counting how many times each attribute-value pair occurs with each value (yes/no) for play</a:t>
            </a:r>
          </a:p>
          <a:p>
            <a:endParaRPr lang="en-CA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03708" y="3361669"/>
            <a:ext cx="3381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Observed probabilities given a value for “Play”</a:t>
            </a:r>
          </a:p>
          <a:p>
            <a:endParaRPr lang="en-CA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3707" y="4804807"/>
            <a:ext cx="3381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/>
              <a:t>Suppose we encounter a new example:</a:t>
            </a:r>
            <a:endParaRPr lang="en-CA" sz="2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546" y="4804807"/>
            <a:ext cx="4573585" cy="955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07" y="5807656"/>
            <a:ext cx="118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Treating the 5 features (Outlook, Temperature, Humidity, Windy, Play) as </a:t>
            </a:r>
            <a:r>
              <a:rPr lang="en-CA" b="1" dirty="0" smtClean="0"/>
              <a:t>equally important</a:t>
            </a:r>
            <a:r>
              <a:rPr lang="en-CA" dirty="0" smtClean="0"/>
              <a:t>, </a:t>
            </a:r>
            <a:r>
              <a:rPr lang="en-CA" b="1" dirty="0" smtClean="0"/>
              <a:t>independent</a:t>
            </a:r>
            <a:r>
              <a:rPr lang="en-CA" dirty="0" smtClean="0"/>
              <a:t> pieces of evidence: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" y="6142526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005" y="6165068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09182"/>
            <a:ext cx="10515600" cy="994652"/>
          </a:xfrm>
        </p:spPr>
        <p:txBody>
          <a:bodyPr/>
          <a:lstStyle/>
          <a:p>
            <a:r>
              <a:rPr lang="en-CA" dirty="0" smtClean="0"/>
              <a:t>Simple Probabilistic Modeling (Naïve Bayes)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72" y="4060209"/>
            <a:ext cx="6599830" cy="257395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Naïve Bayes</a:t>
            </a:r>
          </a:p>
          <a:p>
            <a:pPr marL="0" indent="0">
              <a:buNone/>
            </a:pPr>
            <a:r>
              <a:rPr lang="en-CA" dirty="0" smtClean="0"/>
              <a:t>Bayes’ Rule and Basic </a:t>
            </a:r>
            <a:r>
              <a:rPr lang="en-CA" dirty="0"/>
              <a:t>P</a:t>
            </a:r>
            <a:r>
              <a:rPr lang="en-CA" dirty="0" smtClean="0"/>
              <a:t>robability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1366231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30" y="1388773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8" y="1953085"/>
            <a:ext cx="4882042" cy="7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09" y="1934238"/>
            <a:ext cx="4578328" cy="78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130" y="5539098"/>
            <a:ext cx="4573585" cy="9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908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Consider two boxes containing mixtures of fruit</a:t>
            </a:r>
          </a:p>
          <a:p>
            <a:r>
              <a:rPr lang="en-CA" dirty="0" smtClean="0"/>
              <a:t>Probability of selecting red box is 40% or 0.4 </a:t>
            </a:r>
            <a:r>
              <a:rPr lang="en-CA" i="1" dirty="0" smtClean="0"/>
              <a:t>(arbitrarily set for sake of example)</a:t>
            </a:r>
          </a:p>
          <a:p>
            <a:r>
              <a:rPr lang="en-CA" dirty="0" smtClean="0"/>
              <a:t>Probability of selecting blue box is 60% or 0.6</a:t>
            </a:r>
          </a:p>
          <a:p>
            <a:r>
              <a:rPr lang="en-CA" dirty="0" smtClean="0"/>
              <a:t>Each piece of fruit within the box is equally likely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0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1980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611737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196083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03328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0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86551" cy="4351338"/>
          </a:xfrm>
        </p:spPr>
        <p:txBody>
          <a:bodyPr/>
          <a:lstStyle/>
          <a:p>
            <a:r>
              <a:rPr lang="en-CA" dirty="0" smtClean="0"/>
              <a:t>We would like to answer questions such as:</a:t>
            </a:r>
          </a:p>
          <a:p>
            <a:r>
              <a:rPr lang="en-CA" dirty="0" smtClean="0"/>
              <a:t>1) </a:t>
            </a:r>
            <a:r>
              <a:rPr lang="en-CA" i="1" dirty="0" smtClean="0"/>
              <a:t>What is the overall probability of selecting an apple?</a:t>
            </a:r>
          </a:p>
          <a:p>
            <a:r>
              <a:rPr lang="en-CA" dirty="0" smtClean="0"/>
              <a:t>2) </a:t>
            </a:r>
            <a:r>
              <a:rPr lang="en-CA" i="1" dirty="0" smtClean="0"/>
              <a:t>Given that we selected an orange, what is the probability that we picked from blue box?</a:t>
            </a:r>
          </a:p>
          <a:p>
            <a:r>
              <a:rPr lang="en-CA" dirty="0" smtClean="0"/>
              <a:t>We can use the </a:t>
            </a:r>
            <a:r>
              <a:rPr lang="en-CA" u="sng" dirty="0" smtClean="0"/>
              <a:t>Rules of Probability </a:t>
            </a:r>
            <a:r>
              <a:rPr lang="en-CA" dirty="0" smtClean="0"/>
              <a:t>to answer these questions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51" y="2142699"/>
            <a:ext cx="3961311" cy="262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74" y="5239461"/>
            <a:ext cx="5553075" cy="1428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087" y="5103674"/>
            <a:ext cx="479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dirty="0" smtClean="0"/>
              <a:t>(X) = Marginal Probability</a:t>
            </a:r>
          </a:p>
          <a:p>
            <a:r>
              <a:rPr lang="en-CA" dirty="0"/>
              <a:t>p</a:t>
            </a:r>
            <a:r>
              <a:rPr lang="en-CA" dirty="0" smtClean="0"/>
              <a:t>(X,Y) = Joint Probability</a:t>
            </a:r>
          </a:p>
          <a:p>
            <a:r>
              <a:rPr lang="en-CA" dirty="0" smtClean="0"/>
              <a:t>P(Y|X) = Conditional Probability</a:t>
            </a:r>
          </a:p>
          <a:p>
            <a:r>
              <a:rPr lang="en-CA" dirty="0" smtClean="0"/>
              <a:t>p(Y|X)p(X) = p(Y)p(X)  = p(Y,X) = P(X,Y) if X and Y are independent (coin toss example)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9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Bayes’ Theorem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01" y="3938720"/>
            <a:ext cx="32004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01" y="2788158"/>
            <a:ext cx="246697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01" y="1690688"/>
            <a:ext cx="31432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866501"/>
            <a:ext cx="227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Symmetry property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3942" y="1845231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Product rule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4122" y="413185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8818" y="5342766"/>
            <a:ext cx="898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P(Y) = prior (initial degree of belief in Y)</a:t>
            </a:r>
          </a:p>
          <a:p>
            <a:r>
              <a:rPr lang="en-CA" dirty="0" smtClean="0"/>
              <a:t>p(X|Y) = likelihood </a:t>
            </a:r>
          </a:p>
          <a:p>
            <a:r>
              <a:rPr lang="en-CA" dirty="0" smtClean="0"/>
              <a:t>p(X) = normalization constant</a:t>
            </a:r>
          </a:p>
          <a:p>
            <a:r>
              <a:rPr lang="en-CA" dirty="0" smtClean="0"/>
              <a:t>X is the evidence, Y is the class whose probability we want to estimate given the evidence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0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Bayes’s</a:t>
            </a:r>
            <a:r>
              <a:rPr lang="en-CA" dirty="0" smtClean="0"/>
              <a:t>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58692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What is the overall probability of selecting an apple?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𝑎𝑝𝑝𝑙𝑒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</a:t>
                </a:r>
                <a:r>
                  <a:rPr lang="en-CA" b="1" dirty="0"/>
                  <a:t>(sum rule</a:t>
                </a:r>
                <a:r>
                  <a:rPr lang="en-CA" b="1" dirty="0" smtClean="0"/>
                  <a:t>)</a:t>
                </a:r>
              </a:p>
              <a:p>
                <a:pPr lvl="1"/>
                <a:r>
                  <a:rPr lang="en-CA" dirty="0" smtClean="0"/>
                  <a:t>= 1/10 + 9/20 = 11/20</a:t>
                </a:r>
              </a:p>
              <a:p>
                <a:pPr lvl="1"/>
                <a:r>
                  <a:rPr lang="en-CA" dirty="0" smtClean="0"/>
                  <a:t>p(orange) = 9/20</a:t>
                </a:r>
              </a:p>
              <a:p>
                <a:r>
                  <a:rPr lang="en-CA" dirty="0" smtClean="0"/>
                  <a:t>Given that we have selected an orange, what is the probability that we picked from the blue box?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𝑜𝑟𝑎𝑛𝑔𝑒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𝑜𝑟𝑎𝑛𝑔𝑒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𝑜𝑟𝑎𝑛𝑔𝑒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= (1/4 * 6/10)/(9/20) = 1/3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5869258" cy="4351338"/>
              </a:xfrm>
              <a:blipFill>
                <a:blip r:embed="rId2"/>
                <a:stretch>
                  <a:fillRect l="-1558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43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5543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415300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999646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706891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562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</a:t>
            </a:r>
          </a:p>
          <a:p>
            <a:r>
              <a:rPr lang="en-CA" dirty="0" smtClean="0"/>
              <a:t>Output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6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Cancer example: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14944"/>
            <a:ext cx="11353800" cy="494607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1% of people have cancer (prior) and 99% do not</a:t>
            </a:r>
          </a:p>
          <a:p>
            <a:r>
              <a:rPr lang="en-CA" dirty="0" smtClean="0"/>
              <a:t>Cancer is detected by test 80% of the time when it exists</a:t>
            </a:r>
          </a:p>
          <a:p>
            <a:pPr lvl="1"/>
            <a:r>
              <a:rPr lang="en-CA" dirty="0" smtClean="0"/>
              <a:t>Therefore missed 20% of time </a:t>
            </a:r>
          </a:p>
          <a:p>
            <a:r>
              <a:rPr lang="en-CA" dirty="0" smtClean="0"/>
              <a:t>10% of tests return positive when its actually negative </a:t>
            </a:r>
          </a:p>
          <a:p>
            <a:pPr lvl="1"/>
            <a:r>
              <a:rPr lang="en-CA" dirty="0" smtClean="0"/>
              <a:t>Therefore, 90% of tests accurately return no cancer </a:t>
            </a:r>
          </a:p>
          <a:p>
            <a:r>
              <a:rPr lang="en-CA" dirty="0" smtClean="0"/>
              <a:t>What is the probability you have cancer given a positive test? 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(cancer|+test) = p(+</a:t>
            </a:r>
            <a:r>
              <a:rPr lang="en-CA" dirty="0" err="1" smtClean="0"/>
              <a:t>test|cancer</a:t>
            </a:r>
            <a:r>
              <a:rPr lang="en-CA" dirty="0" smtClean="0"/>
              <a:t>)p(cancer) / p(+test)</a:t>
            </a:r>
          </a:p>
          <a:p>
            <a:pPr lvl="1"/>
            <a:r>
              <a:rPr lang="en-CA" dirty="0" smtClean="0"/>
              <a:t>p(+test) = p(false positive) + p(true positive) = 0.099+0.008 = 0.107</a:t>
            </a:r>
          </a:p>
          <a:p>
            <a:pPr lvl="2"/>
            <a:r>
              <a:rPr lang="en-CA" dirty="0"/>
              <a:t>p</a:t>
            </a:r>
            <a:r>
              <a:rPr lang="en-CA" dirty="0" smtClean="0"/>
              <a:t>(false positive) = </a:t>
            </a:r>
            <a:r>
              <a:rPr lang="en-CA" dirty="0"/>
              <a:t>p</a:t>
            </a:r>
            <a:r>
              <a:rPr lang="en-CA" dirty="0" smtClean="0"/>
              <a:t>(no cancer)p(+</a:t>
            </a:r>
            <a:r>
              <a:rPr lang="en-CA" dirty="0" err="1" smtClean="0"/>
              <a:t>test|no</a:t>
            </a:r>
            <a:r>
              <a:rPr lang="en-CA" dirty="0" smtClean="0"/>
              <a:t> cancer) = 0.99*0.1 = 0.099</a:t>
            </a:r>
          </a:p>
          <a:p>
            <a:pPr lvl="2"/>
            <a:r>
              <a:rPr lang="en-CA" dirty="0" smtClean="0"/>
              <a:t>p(true positive) = p(cancer)p(+</a:t>
            </a:r>
            <a:r>
              <a:rPr lang="en-CA" dirty="0" err="1" smtClean="0"/>
              <a:t>test|cancer</a:t>
            </a:r>
            <a:r>
              <a:rPr lang="en-CA" dirty="0" smtClean="0"/>
              <a:t>) = 0.01*0.8 = 0.008 </a:t>
            </a:r>
          </a:p>
          <a:p>
            <a:pPr lvl="1"/>
            <a:r>
              <a:rPr lang="en-CA" dirty="0" smtClean="0"/>
              <a:t>=&gt; p(cancer|+test) = 0.8*0.01 / 0.107 = 0.0748</a:t>
            </a:r>
            <a:endParaRPr lang="en-CA" dirty="0"/>
          </a:p>
          <a:p>
            <a:r>
              <a:rPr lang="en-CA" dirty="0" smtClean="0"/>
              <a:t>Given a negative test?</a:t>
            </a:r>
          </a:p>
          <a:p>
            <a:pPr lvl="1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53800" y="1288473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prior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124208" y="1198818"/>
            <a:ext cx="12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likelihood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1600" y="9975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posterior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9218080" y="562470"/>
            <a:ext cx="383120" cy="43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618768" y="377804"/>
            <a:ext cx="200891" cy="9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10678391" y="365125"/>
            <a:ext cx="60613" cy="83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Naïve Bayes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Let E be the evidence (weather)</a:t>
                </a:r>
              </a:p>
              <a:p>
                <a:pPr lvl="1"/>
                <a:r>
                  <a:rPr lang="en-CA" dirty="0" smtClean="0"/>
                  <a:t>E = [outlook, temperature, humidity, windy]</a:t>
                </a:r>
              </a:p>
              <a:p>
                <a:r>
                  <a:rPr lang="en-CA" dirty="0" smtClean="0"/>
                  <a:t>Then, p(Play=</a:t>
                </a:r>
                <a:r>
                  <a:rPr lang="en-CA" dirty="0" err="1" smtClean="0"/>
                  <a:t>Yes|E</a:t>
                </a:r>
                <a:r>
                  <a:rPr lang="en-CA" dirty="0" smtClean="0"/>
                  <a:t>) = p(Play=</a:t>
                </a:r>
                <a:r>
                  <a:rPr lang="en-CA" dirty="0" err="1" smtClean="0"/>
                  <a:t>Yes|outlook,temperature,humidity,windy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Outlook=Sunny, Temperature=Cool, Humidity=High, Windy=True</a:t>
                </a:r>
                <a:endParaRPr lang="en-CA" dirty="0"/>
              </a:p>
              <a:p>
                <a:r>
                  <a:rPr lang="en-CA" dirty="0" smtClean="0"/>
                  <a:t>Using Bayes’ Theorem: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𝐶𝑜𝑜𝑙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400" dirty="0" smtClean="0"/>
              </a:p>
              <a:p>
                <a:r>
                  <a:rPr lang="en-CA" sz="2400" dirty="0" smtClean="0"/>
                  <a:t>Naïve Bayes is called Naïve because 1) based on Bayes’ Rule and 2) it assumes independence of all the attributes. 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  <a:blipFill>
                <a:blip r:embed="rId2"/>
                <a:stretch>
                  <a:fillRect l="-94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22" y="5550613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758" y="5930490"/>
            <a:ext cx="4882042" cy="762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6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/>
          <a:lstStyle/>
          <a:p>
            <a:r>
              <a:rPr lang="en-CA" dirty="0" smtClean="0"/>
              <a:t>Pitfalls, missing values, and numeric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753"/>
            <a:ext cx="10515600" cy="4351338"/>
          </a:xfrm>
        </p:spPr>
        <p:txBody>
          <a:bodyPr/>
          <a:lstStyle/>
          <a:p>
            <a:r>
              <a:rPr lang="en-CA" dirty="0" smtClean="0"/>
              <a:t>Suppose Play=No for every case of Outlook=Sunny</a:t>
            </a:r>
          </a:p>
          <a:p>
            <a:r>
              <a:rPr lang="en-CA" dirty="0" smtClean="0"/>
              <a:t>Then, p(</a:t>
            </a:r>
            <a:r>
              <a:rPr lang="en-CA" dirty="0" err="1" smtClean="0"/>
              <a:t>Sunny|Yes</a:t>
            </a:r>
            <a:r>
              <a:rPr lang="en-CA" dirty="0" smtClean="0"/>
              <a:t>) = 0, nullifying the previous example no matter what the value of all the other attributes</a:t>
            </a:r>
          </a:p>
          <a:p>
            <a:pPr lvl="1"/>
            <a:r>
              <a:rPr lang="en-CA" dirty="0" smtClean="0"/>
              <a:t>Solution: use a Laplace estimator to add a small constant to each probability</a:t>
            </a:r>
          </a:p>
          <a:p>
            <a:r>
              <a:rPr lang="en-CA" dirty="0" smtClean="0"/>
              <a:t>Missing values can just be omitted from the calculation</a:t>
            </a:r>
          </a:p>
          <a:p>
            <a:r>
              <a:rPr lang="en-CA" dirty="0" smtClean="0"/>
              <a:t>Numeric attributes – calculate mean and std. of our training sample and assume a Gaussian distribution to get probability for new sample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8" y="42818"/>
            <a:ext cx="11242964" cy="1325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Using Gaussian distribution to estimate probabilities for numerical attributes in Naïve Bayes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68" y="1690688"/>
            <a:ext cx="5030932" cy="230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19" y="4029080"/>
            <a:ext cx="3570575" cy="8607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36089"/>
              </p:ext>
            </p:extLst>
          </p:nvPr>
        </p:nvGraphicFramePr>
        <p:xfrm>
          <a:off x="297218" y="2245537"/>
          <a:ext cx="6863850" cy="4427800"/>
        </p:xfrm>
        <a:graphic>
          <a:graphicData uri="http://schemas.openxmlformats.org/drawingml/2006/table">
            <a:tbl>
              <a:tblPr/>
              <a:tblGrid>
                <a:gridCol w="490275">
                  <a:extLst>
                    <a:ext uri="{9D8B030D-6E8A-4147-A177-3AD203B41FA5}">
                      <a16:colId xmlns:a16="http://schemas.microsoft.com/office/drawing/2014/main" val="2169614823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078824838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4242184174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966058136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240792339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94416980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004237609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27832810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33525946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379868768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4276469955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50503076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44233187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106203775"/>
                    </a:ext>
                  </a:extLst>
                </a:gridCol>
              </a:tblGrid>
              <a:tr h="262741"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7040"/>
                  </a:ext>
                </a:extLst>
              </a:tr>
              <a:tr h="262741"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77523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71743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188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85863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006282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89694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799993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70150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81124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98744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74.6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79.1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9/14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5/14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476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4/9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0/5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Std dev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Std dev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85862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39408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18" y="1266198"/>
            <a:ext cx="2956640" cy="657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858" y="1306946"/>
            <a:ext cx="3629219" cy="9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Naïve Bayes provides a simple approach to representing, using, and learning probabilistic knowledge</a:t>
            </a:r>
          </a:p>
          <a:p>
            <a:r>
              <a:rPr lang="en-CA" dirty="0" smtClean="0"/>
              <a:t>Rivals and sometimes outperforms more sophisticated classifiers on many datasets</a:t>
            </a:r>
          </a:p>
          <a:p>
            <a:r>
              <a:rPr lang="en-CA" dirty="0" smtClean="0"/>
              <a:t>Always try the simpler things first! (1R, Naïve Bayes)</a:t>
            </a:r>
          </a:p>
          <a:p>
            <a:r>
              <a:rPr lang="en-CA" dirty="0" smtClean="0"/>
              <a:t>Naïve Bayes is effective in classification problems because it is sufficient for the correct class to receive the greatest probability </a:t>
            </a:r>
          </a:p>
          <a:p>
            <a:r>
              <a:rPr lang="en-CA" dirty="0" smtClean="0"/>
              <a:t>Naïve Bayes performs poorly when redundant attributes are present</a:t>
            </a:r>
          </a:p>
          <a:p>
            <a:pPr lvl="1"/>
            <a:r>
              <a:rPr lang="en-CA" dirty="0" smtClean="0"/>
              <a:t>Skews the probability estimates (extra temperature example)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the basic methods (chapter 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Rudimentary rule learning (1R)</a:t>
            </a:r>
          </a:p>
          <a:p>
            <a:r>
              <a:rPr lang="en-CA" b="1" dirty="0" smtClean="0"/>
              <a:t>Naïve Bayes for probabilistic classification</a:t>
            </a:r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regression for numeric prediction</a:t>
            </a:r>
          </a:p>
          <a:p>
            <a:r>
              <a:rPr lang="en-CA" dirty="0" smtClean="0"/>
              <a:t>Logistic regression for classification</a:t>
            </a:r>
          </a:p>
          <a:p>
            <a:r>
              <a:rPr lang="en-CA" dirty="0" smtClean="0"/>
              <a:t>Mistake-driven algorithms (Perceptron and Winnow)</a:t>
            </a:r>
          </a:p>
          <a:p>
            <a:r>
              <a:rPr lang="en-CA" dirty="0" smtClean="0"/>
              <a:t>Instance based learning – data structures for nearest neighbour search</a:t>
            </a:r>
          </a:p>
          <a:p>
            <a:r>
              <a:rPr lang="en-CA" dirty="0" smtClean="0"/>
              <a:t>K-means clustering and Hierarchical clustering</a:t>
            </a:r>
          </a:p>
          <a:p>
            <a:r>
              <a:rPr lang="en-CA" dirty="0" smtClean="0"/>
              <a:t>Multi-instance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ideas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 first approach (simple ideas often work very well!)</a:t>
            </a:r>
          </a:p>
          <a:p>
            <a:r>
              <a:rPr lang="en-CA" dirty="0" smtClean="0"/>
              <a:t>Simple structure datasets can exhibit:</a:t>
            </a:r>
          </a:p>
          <a:p>
            <a:pPr lvl="1"/>
            <a:r>
              <a:rPr lang="en-CA" dirty="0" smtClean="0"/>
              <a:t>Single attribute is relevant, all others are redundant</a:t>
            </a:r>
          </a:p>
          <a:p>
            <a:pPr lvl="1"/>
            <a:r>
              <a:rPr lang="en-CA" dirty="0" smtClean="0"/>
              <a:t>Small number of independent rules governing assignment to different classes</a:t>
            </a:r>
          </a:p>
          <a:p>
            <a:pPr lvl="1"/>
            <a:r>
              <a:rPr lang="en-CA" dirty="0" smtClean="0"/>
              <a:t>Strong (linear?) dependencies among different subsets of attributes</a:t>
            </a:r>
          </a:p>
          <a:p>
            <a:r>
              <a:rPr lang="en-CA" dirty="0" smtClean="0"/>
              <a:t>Each of the above cases is handled best by a specific algorithm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3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Inferring </a:t>
            </a:r>
            <a:r>
              <a:rPr lang="en-CA" dirty="0"/>
              <a:t>R</a:t>
            </a:r>
            <a:r>
              <a:rPr lang="en-CA" dirty="0" smtClean="0"/>
              <a:t>udimentary </a:t>
            </a:r>
            <a:r>
              <a:rPr lang="en-CA" dirty="0"/>
              <a:t>R</a:t>
            </a:r>
            <a:r>
              <a:rPr lang="en-CA" dirty="0" smtClean="0"/>
              <a:t>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1R (1-Rule) </a:t>
            </a:r>
          </a:p>
          <a:p>
            <a:r>
              <a:rPr lang="en-CA" dirty="0" smtClean="0"/>
              <a:t>Easiest way to find simple classification rules from set of instances</a:t>
            </a:r>
          </a:p>
          <a:p>
            <a:r>
              <a:rPr lang="en-CA" dirty="0" smtClean="0"/>
              <a:t>Generates one-level decision tree expressed in form of a set of rules that all test a single attribute</a:t>
            </a:r>
          </a:p>
          <a:p>
            <a:r>
              <a:rPr lang="en-CA" dirty="0" smtClean="0"/>
              <a:t>Simple, computationally cheap, characterizes structure of data well</a:t>
            </a:r>
          </a:p>
          <a:p>
            <a:pPr lvl="1"/>
            <a:r>
              <a:rPr lang="en-CA" dirty="0" smtClean="0"/>
              <a:t>Simple rules frequently achieve surprisingly high accuracy because structure underlying real-world datasets is often quite rudimentary (example)</a:t>
            </a:r>
          </a:p>
          <a:p>
            <a:r>
              <a:rPr lang="en-CA" dirty="0"/>
              <a:t>Idea: make rules that test a single attribute and branch accordingly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algorithm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743081"/>
            <a:ext cx="11463337" cy="1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779" cy="1325563"/>
          </a:xfrm>
        </p:spPr>
        <p:txBody>
          <a:bodyPr/>
          <a:lstStyle/>
          <a:p>
            <a:r>
              <a:rPr lang="en-CA" dirty="0" smtClean="0"/>
              <a:t>Applying 1R to raw data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125"/>
              </p:ext>
            </p:extLst>
          </p:nvPr>
        </p:nvGraphicFramePr>
        <p:xfrm>
          <a:off x="5438265" y="80748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38265" y="80748"/>
            <a:ext cx="5316169" cy="50610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38265" y="586854"/>
            <a:ext cx="1317375" cy="9144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438265" y="3693531"/>
            <a:ext cx="1317375" cy="851174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438265" y="5019638"/>
            <a:ext cx="1317375" cy="425819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713490" y="632810"/>
            <a:ext cx="1317375" cy="868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715862" y="3693531"/>
            <a:ext cx="1317375" cy="3957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713490" y="4135272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724497" y="5003716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24389" y="1664314"/>
            <a:ext cx="4329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rgbClr val="0070C0"/>
                </a:solidFill>
              </a:rPr>
              <a:t>For each attribute</a:t>
            </a:r>
            <a:r>
              <a:rPr lang="en-CA" sz="2500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CA" sz="2500" b="1" dirty="0" smtClean="0">
                <a:solidFill>
                  <a:srgbClr val="0070C0"/>
                </a:solidFill>
              </a:rPr>
              <a:t>(start with Outlook)</a:t>
            </a:r>
            <a:endParaRPr lang="en-CA" sz="25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411" y="2435396"/>
            <a:ext cx="43206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b="1" dirty="0">
                <a:solidFill>
                  <a:schemeClr val="accent2">
                    <a:lumMod val="50000"/>
                  </a:schemeClr>
                </a:solidFill>
              </a:rPr>
              <a:t>For each value of that </a:t>
            </a:r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attribute</a:t>
            </a:r>
          </a:p>
          <a:p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(start with Sunny)</a:t>
            </a:r>
            <a:endParaRPr lang="en-CA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89" y="3208840"/>
            <a:ext cx="4951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b="1" dirty="0">
                <a:solidFill>
                  <a:srgbClr val="00B050"/>
                </a:solidFill>
              </a:rPr>
              <a:t>Count how often each class </a:t>
            </a:r>
            <a:r>
              <a:rPr lang="en-CA" sz="2500" b="1" dirty="0" smtClean="0">
                <a:solidFill>
                  <a:srgbClr val="00B050"/>
                </a:solidFill>
              </a:rPr>
              <a:t>appears</a:t>
            </a:r>
            <a:endParaRPr lang="en-CA" sz="25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389" y="3693531"/>
            <a:ext cx="38704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dirty="0"/>
              <a:t>Find the most frequent </a:t>
            </a:r>
            <a:r>
              <a:rPr lang="en-CA" sz="2500" dirty="0" smtClean="0"/>
              <a:t>class</a:t>
            </a:r>
            <a:endParaRPr lang="en-CA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250" y="4119118"/>
            <a:ext cx="4324692" cy="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/>
              <a:t>Make </a:t>
            </a:r>
            <a:r>
              <a:rPr lang="en-CA" sz="2500" dirty="0"/>
              <a:t>the rule assign that class to this </a:t>
            </a:r>
            <a:r>
              <a:rPr lang="en-CA" sz="2500" dirty="0" smtClean="0"/>
              <a:t>attribute-value</a:t>
            </a:r>
            <a:endParaRPr lang="en-CA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237" y="5038158"/>
            <a:ext cx="3768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Calculate error rate of rules and choose rules with smallest </a:t>
            </a:r>
            <a:r>
              <a:rPr lang="en-CA" sz="2500" dirty="0" smtClean="0"/>
              <a:t>error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1145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5" grpId="0"/>
      <p:bldP spid="10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" y="27710"/>
            <a:ext cx="10515600" cy="6515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53990" cy="54909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19618" y="1282889"/>
            <a:ext cx="3249405" cy="1303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  <a:endCxn id="16" idx="0"/>
          </p:cNvCxnSpPr>
          <p:nvPr/>
        </p:nvCxnSpPr>
        <p:spPr>
          <a:xfrm flipH="1">
            <a:off x="1454313" y="2395729"/>
            <a:ext cx="741169" cy="1603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17" idx="0"/>
          </p:cNvCxnSpPr>
          <p:nvPr/>
        </p:nvCxnSpPr>
        <p:spPr>
          <a:xfrm flipH="1">
            <a:off x="3216179" y="2586662"/>
            <a:ext cx="128142" cy="154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18" idx="0"/>
          </p:cNvCxnSpPr>
          <p:nvPr/>
        </p:nvCxnSpPr>
        <p:spPr>
          <a:xfrm>
            <a:off x="4493159" y="2395729"/>
            <a:ext cx="501828" cy="1534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1235" y="3998793"/>
            <a:ext cx="2126155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Sunny-&gt;no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2106154" y="4128187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Overcast-&gt;yes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3884962" y="3930555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Rainy-&gt;yes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14718" y="5588651"/>
            <a:ext cx="489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Outlook=Sunny then Play=no</a:t>
            </a:r>
          </a:p>
          <a:p>
            <a:r>
              <a:rPr lang="en-CA" sz="2400" dirty="0" smtClean="0"/>
              <a:t>If Outlook=Overcast then Play=yes</a:t>
            </a:r>
          </a:p>
          <a:p>
            <a:r>
              <a:rPr lang="en-CA" sz="2400" dirty="0" smtClean="0"/>
              <a:t>If Outlook=Rainy then Play=yes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81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7" y="-1633"/>
            <a:ext cx="10515600" cy="943330"/>
          </a:xfrm>
        </p:spPr>
        <p:txBody>
          <a:bodyPr/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104139" y="198166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5" name="Straight Arrow Connector 4"/>
          <p:cNvCxnSpPr>
            <a:stCxn id="4" idx="3"/>
            <a:endCxn id="8" idx="0"/>
          </p:cNvCxnSpPr>
          <p:nvPr/>
        </p:nvCxnSpPr>
        <p:spPr>
          <a:xfrm flipH="1">
            <a:off x="851364" y="289042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9" idx="0"/>
          </p:cNvCxnSpPr>
          <p:nvPr/>
        </p:nvCxnSpPr>
        <p:spPr>
          <a:xfrm>
            <a:off x="2079954" y="3046342"/>
            <a:ext cx="86590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  <a:endCxn id="10" idx="0"/>
          </p:cNvCxnSpPr>
          <p:nvPr/>
        </p:nvCxnSpPr>
        <p:spPr>
          <a:xfrm>
            <a:off x="2769959" y="2890423"/>
            <a:ext cx="707653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2867" y="377225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1463216" y="3772250"/>
            <a:ext cx="1406655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2810918" y="377225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</a:t>
            </a:r>
          </a:p>
          <a:p>
            <a:pPr algn="ctr"/>
            <a:r>
              <a:rPr lang="en-CA" dirty="0" smtClean="0"/>
              <a:t>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449459" y="19107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Temperature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3"/>
            <a:endCxn id="20" idx="0"/>
          </p:cNvCxnSpPr>
          <p:nvPr/>
        </p:nvCxnSpPr>
        <p:spPr>
          <a:xfrm flipH="1">
            <a:off x="5196684" y="109983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4"/>
            <a:endCxn id="21" idx="0"/>
          </p:cNvCxnSpPr>
          <p:nvPr/>
        </p:nvCxnSpPr>
        <p:spPr>
          <a:xfrm>
            <a:off x="6425274" y="1255752"/>
            <a:ext cx="49956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5"/>
            <a:endCxn id="22" idx="0"/>
          </p:cNvCxnSpPr>
          <p:nvPr/>
        </p:nvCxnSpPr>
        <p:spPr>
          <a:xfrm>
            <a:off x="7115279" y="1099833"/>
            <a:ext cx="693338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58187" y="198166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Hot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2/4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5808536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Mild &gt;yes</a:t>
            </a:r>
          </a:p>
          <a:p>
            <a:pPr algn="ctr"/>
            <a:r>
              <a:rPr lang="en-CA" dirty="0" smtClean="0"/>
              <a:t>2/6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7141923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Cool &gt;yes</a:t>
            </a:r>
          </a:p>
          <a:p>
            <a:pPr algn="ctr"/>
            <a:r>
              <a:rPr lang="en-CA" dirty="0" smtClean="0"/>
              <a:t>1/4</a:t>
            </a:r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5418741" y="3750592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Humidity</a:t>
            </a:r>
            <a:endParaRPr lang="en-CA" dirty="0"/>
          </a:p>
        </p:txBody>
      </p:sp>
      <p:cxnSp>
        <p:nvCxnSpPr>
          <p:cNvPr id="24" name="Straight Arrow Connector 23"/>
          <p:cNvCxnSpPr>
            <a:stCxn id="23" idx="3"/>
            <a:endCxn id="27" idx="0"/>
          </p:cNvCxnSpPr>
          <p:nvPr/>
        </p:nvCxnSpPr>
        <p:spPr>
          <a:xfrm flipH="1">
            <a:off x="5165966" y="4659355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5"/>
          </p:cNvCxnSpPr>
          <p:nvPr/>
        </p:nvCxnSpPr>
        <p:spPr>
          <a:xfrm>
            <a:off x="7084561" y="4659355"/>
            <a:ext cx="2783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7469" y="5541182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&gt;no</a:t>
            </a:r>
          </a:p>
          <a:p>
            <a:pPr algn="ctr"/>
            <a:r>
              <a:rPr lang="en-CA" dirty="0" smtClean="0"/>
              <a:t>3/7</a:t>
            </a:r>
            <a:endParaRPr lang="en-CA" dirty="0"/>
          </a:p>
        </p:txBody>
      </p:sp>
      <p:sp>
        <p:nvSpPr>
          <p:cNvPr id="28" name="Oval 27"/>
          <p:cNvSpPr/>
          <p:nvPr/>
        </p:nvSpPr>
        <p:spPr>
          <a:xfrm>
            <a:off x="6460507" y="554118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Normal&gt;yes</a:t>
            </a:r>
          </a:p>
          <a:p>
            <a:pPr algn="ctr"/>
            <a:r>
              <a:rPr lang="en-CA" dirty="0" smtClean="0"/>
              <a:t>1/7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9617122" y="1998043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Windy</a:t>
            </a:r>
            <a:endParaRPr lang="en-CA" dirty="0"/>
          </a:p>
        </p:txBody>
      </p:sp>
      <p:cxnSp>
        <p:nvCxnSpPr>
          <p:cNvPr id="31" name="Straight Arrow Connector 30"/>
          <p:cNvCxnSpPr>
            <a:stCxn id="30" idx="3"/>
            <a:endCxn id="34" idx="0"/>
          </p:cNvCxnSpPr>
          <p:nvPr/>
        </p:nvCxnSpPr>
        <p:spPr>
          <a:xfrm flipH="1">
            <a:off x="9364347" y="2906806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5"/>
            <a:endCxn id="35" idx="0"/>
          </p:cNvCxnSpPr>
          <p:nvPr/>
        </p:nvCxnSpPr>
        <p:spPr>
          <a:xfrm>
            <a:off x="11282942" y="2906806"/>
            <a:ext cx="25092" cy="1003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725850" y="3788633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False &gt;yes</a:t>
            </a:r>
          </a:p>
          <a:p>
            <a:pPr algn="ctr"/>
            <a:r>
              <a:rPr lang="en-CA" dirty="0" smtClean="0"/>
              <a:t>2/8</a:t>
            </a:r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10641340" y="391002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True &gt;no</a:t>
            </a:r>
          </a:p>
          <a:p>
            <a:pPr algn="ctr"/>
            <a:r>
              <a:rPr lang="en-CA" dirty="0" smtClean="0"/>
              <a:t>3/6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120656" y="5048154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5241607" y="6537651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621908" y="3101150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9177800" y="5003183"/>
            <a:ext cx="21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7337" y="1759527"/>
            <a:ext cx="4189863" cy="394854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1461</Words>
  <Application>Microsoft Office PowerPoint</Application>
  <PresentationFormat>Widescreen</PresentationFormat>
  <Paragraphs>456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Recap</vt:lpstr>
      <vt:lpstr>Algorithms: the basic methods (chapter 4)</vt:lpstr>
      <vt:lpstr>Basic ideas</vt:lpstr>
      <vt:lpstr>Inferring Rudimentary Rules</vt:lpstr>
      <vt:lpstr>1R (1-Rule) algorithm</vt:lpstr>
      <vt:lpstr>Applying 1R to raw data</vt:lpstr>
      <vt:lpstr>1R (1-Rule)</vt:lpstr>
      <vt:lpstr>1R (1-Rule)</vt:lpstr>
      <vt:lpstr>1R (1-Rule) algorithm</vt:lpstr>
      <vt:lpstr>Missing values and Numeric attributes for 1R</vt:lpstr>
      <vt:lpstr>Discretization of numerical attributes</vt:lpstr>
      <vt:lpstr>4.2 Simple Probabilistic Modeling</vt:lpstr>
      <vt:lpstr>Simple Probabilistic Modeling</vt:lpstr>
      <vt:lpstr>Simple Probabilistic Modeling (Naïve Bayes)</vt:lpstr>
      <vt:lpstr>Basic Probability</vt:lpstr>
      <vt:lpstr>Basic Probability</vt:lpstr>
      <vt:lpstr>Bayes’ Theorem</vt:lpstr>
      <vt:lpstr>Using Bayes’s Theorem</vt:lpstr>
      <vt:lpstr>Cancer example:</vt:lpstr>
      <vt:lpstr>Naïve Bayes</vt:lpstr>
      <vt:lpstr>Pitfalls, missing values, and numeric attributes</vt:lpstr>
      <vt:lpstr>Using Gaussian distribution to estimate probabilities for numerical attributes in Naïve Bayes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126</cp:revision>
  <dcterms:created xsi:type="dcterms:W3CDTF">2019-09-09T18:04:53Z</dcterms:created>
  <dcterms:modified xsi:type="dcterms:W3CDTF">2019-09-12T17:18:31Z</dcterms:modified>
</cp:coreProperties>
</file>