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86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31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04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25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92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4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42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57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9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42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F42-C853-42CE-81E0-CEE8956A2E22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DF42-C853-42CE-81E0-CEE8956A2E22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395E8-9DF9-46C2-91E6-724E71B25F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45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13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Administrative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0564" cy="4351338"/>
          </a:xfrm>
        </p:spPr>
        <p:txBody>
          <a:bodyPr/>
          <a:lstStyle/>
          <a:p>
            <a:r>
              <a:rPr lang="en-CA" dirty="0" smtClean="0"/>
              <a:t>Assignment submission </a:t>
            </a:r>
            <a:r>
              <a:rPr lang="en-CA" dirty="0" smtClean="0"/>
              <a:t>format</a:t>
            </a:r>
          </a:p>
          <a:p>
            <a:pPr lvl="1"/>
            <a:r>
              <a:rPr lang="en-CA" dirty="0" smtClean="0"/>
              <a:t>On paper, build table for 1R/Naïve Bayes, show full decision tree + calculations</a:t>
            </a:r>
            <a:endParaRPr lang="en-CA" dirty="0" smtClean="0"/>
          </a:p>
          <a:p>
            <a:r>
              <a:rPr lang="en-CA" dirty="0" smtClean="0"/>
              <a:t>Question </a:t>
            </a:r>
            <a:r>
              <a:rPr lang="en-CA" dirty="0" smtClean="0"/>
              <a:t>3</a:t>
            </a:r>
          </a:p>
          <a:p>
            <a:pPr lvl="1"/>
            <a:r>
              <a:rPr lang="en-CA" dirty="0" smtClean="0"/>
              <a:t>Decision tree will not always yield pure nodes</a:t>
            </a:r>
            <a:endParaRPr lang="en-CA" dirty="0" smtClean="0"/>
          </a:p>
          <a:p>
            <a:r>
              <a:rPr lang="en-CA" dirty="0" smtClean="0"/>
              <a:t>Midterm open book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Not open book, but I will provide algorithms with handout to </a:t>
            </a:r>
            <a:r>
              <a:rPr lang="en-CA" smtClean="0"/>
              <a:t>refresh memory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84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4.6 Linear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Decision trees and rules work most naturally with nominal attributes</a:t>
            </a:r>
          </a:p>
          <a:p>
            <a:pPr lvl="1"/>
            <a:r>
              <a:rPr lang="en-CA" dirty="0" smtClean="0"/>
              <a:t>Can be extended to deal with numerical attributes (Chapter 6, 8)</a:t>
            </a:r>
          </a:p>
          <a:p>
            <a:r>
              <a:rPr lang="en-CA" dirty="0" smtClean="0"/>
              <a:t>Linear models work more naturally with numerical attributes/classes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72" y="3490237"/>
            <a:ext cx="4271530" cy="282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Regression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5527" y="1825625"/>
                <a:ext cx="1149927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When the outcome or class is numeric and all the attributes are numeric, Linear Regression is a natural technique to consider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="0" i="0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CA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CA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r>
                  <a:rPr lang="en-CA" dirty="0" smtClean="0"/>
                  <a:t>Where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CA" dirty="0" smtClean="0"/>
                  <a:t> is the </a:t>
                </a:r>
                <a:r>
                  <a:rPr lang="en-CA" dirty="0" smtClean="0"/>
                  <a:t>prediction,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,…</a:t>
                </a:r>
                <a:r>
                  <a:rPr lang="en-CA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CA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dirty="0" smtClean="0"/>
                  <a:t>are attribute values,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… </a:t>
                </a:r>
                <a:r>
                  <a:rPr lang="en-CA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CA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dirty="0" smtClean="0"/>
                  <a:t>are weights</a:t>
                </a:r>
              </a:p>
              <a:p>
                <a:r>
                  <a:rPr lang="en-CA" dirty="0" smtClean="0"/>
                  <a:t>Weights are calculated from the training data</a:t>
                </a:r>
              </a:p>
              <a:p>
                <a:r>
                  <a:rPr lang="en-CA" dirty="0"/>
                  <a:t>Let 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CA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 </a:t>
                </a:r>
                <a:r>
                  <a:rPr lang="en-CA" dirty="0"/>
                  <a:t>be </a:t>
                </a:r>
                <a:r>
                  <a:rPr lang="en-CA" dirty="0" smtClean="0"/>
                  <a:t>an instance </a:t>
                </a:r>
                <a:r>
                  <a:rPr lang="en-CA" dirty="0"/>
                  <a:t>with attribute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CA" dirty="0"/>
              </a:p>
              <a:p>
                <a:r>
                  <a:rPr lang="en-CA" dirty="0" smtClean="0"/>
                  <a:t>The predicted value for the first </a:t>
                </a:r>
                <a:r>
                  <a:rPr lang="en-CA" dirty="0" smtClean="0"/>
                  <a:t>instance can </a:t>
                </a:r>
                <a:r>
                  <a:rPr lang="en-CA" dirty="0" smtClean="0"/>
                  <a:t>be written: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="0" i="0" baseline="-25000" smtClean="0">
                        <a:latin typeface="Cambria Math" panose="02040503050406030204" pitchFamily="18" charset="0"/>
                      </a:rPr>
                      <m:t>0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CA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CA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i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CA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CA" b="0" i="0" baseline="-25000" smtClean="0">
                        <a:latin typeface="Cambria Math" panose="02040503050406030204" pitchFamily="18" charset="0"/>
                      </a:rPr>
                      <m:t>k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CA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j</m:t>
                        </m:r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e>
                    </m:nary>
                    <m:r>
                      <a:rPr lang="en-CA" b="0" i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CA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527" y="1825625"/>
                <a:ext cx="11499273" cy="4351338"/>
              </a:xfrm>
              <a:blipFill>
                <a:blip r:embed="rId2"/>
                <a:stretch>
                  <a:fillRect l="-954" t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1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Least squares linear regression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We use the difference between the predicted and actual </a:t>
                </a:r>
                <a:r>
                  <a:rPr lang="en-CA" dirty="0" smtClean="0"/>
                  <a:t>value </a:t>
                </a:r>
                <a:r>
                  <a:rPr lang="en-CA" dirty="0" smtClean="0"/>
                  <a:t>to arrive at optimal values for the weights</a:t>
                </a:r>
              </a:p>
              <a:p>
                <a:r>
                  <a:rPr lang="en-CA" dirty="0" smtClean="0"/>
                  <a:t>We want to choose coefficients </a:t>
                </a:r>
                <a:r>
                  <a:rPr lang="en-CA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CA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dirty="0" smtClean="0"/>
                  <a:t>such that we minimize the sum of squares of </a:t>
                </a:r>
                <a:r>
                  <a:rPr lang="en-CA" dirty="0" smtClean="0"/>
                  <a:t>differences </a:t>
                </a:r>
                <a:r>
                  <a:rPr lang="en-CA" dirty="0" smtClean="0"/>
                  <a:t>between predicted and actual </a:t>
                </a:r>
                <a:r>
                  <a:rPr lang="en-CA" dirty="0" smtClean="0"/>
                  <a:t>value </a:t>
                </a:r>
                <a:r>
                  <a:rPr lang="en-CA" dirty="0" smtClean="0"/>
                  <a:t>across all training instances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nary>
                          <m:naryPr>
                            <m:chr m:val="∑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CA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CA" dirty="0"/>
              </a:p>
              <a:p>
                <a:r>
                  <a:rPr lang="en-CA" dirty="0" smtClean="0"/>
                  <a:t>We want to minimize this sum. How? </a:t>
                </a:r>
                <a:endParaRPr lang="en-CA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5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Finding the </a:t>
            </a:r>
            <a:r>
              <a:rPr lang="en-CA" dirty="0" smtClean="0"/>
              <a:t>weights (matrix </a:t>
            </a:r>
            <a:r>
              <a:rPr lang="en-CA" dirty="0" smtClean="0"/>
              <a:t>form)</a:t>
            </a:r>
            <a:r>
              <a:rPr lang="en-CA" dirty="0" smtClean="0"/>
              <a:t> 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9383" y="1510145"/>
                <a:ext cx="11804072" cy="4666818"/>
              </a:xfrm>
            </p:spPr>
            <p:txBody>
              <a:bodyPr/>
              <a:lstStyle/>
              <a:p>
                <a:r>
                  <a:rPr lang="en-CA" dirty="0" smtClean="0"/>
                  <a:t>Let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CA" dirty="0" smtClean="0"/>
                  <a:t> be </a:t>
                </a:r>
                <a:r>
                  <a:rPr lang="en-CA" dirty="0" smtClean="0"/>
                  <a:t>a dataset of 3 </a:t>
                </a:r>
                <a:r>
                  <a:rPr lang="en-CA" dirty="0" smtClean="0"/>
                  <a:t>instances with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 </a:t>
                </a:r>
                <a:r>
                  <a:rPr lang="en-CA" dirty="0" smtClean="0"/>
                  <a:t>attributes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X =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CA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CA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e>
                      </m:mr>
                      <m:mr>
                        <m:e>
                          <m:sSubSup>
                            <m:sSubSupPr>
                              <m:ctrlP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mr>
                      <m:mr>
                        <m:e>
                          <m:sSubSup>
                            <m:sSubSupPr>
                              <m:ctrlP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CA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mr>
                    </m:m>
                  </m:oMath>
                </a14:m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endParaRPr lang="en-CA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 smtClean="0"/>
                  <a:t>Let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CA" dirty="0" smtClean="0"/>
                  <a:t> be our set of </a:t>
                </a:r>
                <a:r>
                  <a:rPr lang="en-CA" dirty="0" smtClean="0"/>
                  <a:t>outcomes,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We </a:t>
                </a:r>
                <a:r>
                  <a:rPr lang="en-CA" dirty="0" smtClean="0"/>
                  <a:t>want to find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[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,w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,w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</a:t>
                </a:r>
                <a:r>
                  <a:rPr lang="en-CA" dirty="0" smtClean="0"/>
                  <a:t>such that :</a:t>
                </a:r>
                <a:br>
                  <a:rPr lang="en-CA" dirty="0" smtClean="0"/>
                </a:br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− </m:t>
                        </m:r>
                        <m:nary>
                          <m:naryPr>
                            <m:chr m:val="∑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i="1" baseline="-250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CA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CA" dirty="0" smtClean="0"/>
                  <a:t>    is minimized</a:t>
                </a:r>
                <a:endParaRPr lang="en-CA" dirty="0"/>
              </a:p>
              <a:p>
                <a:endParaRPr lang="en-CA" dirty="0" smtClean="0"/>
              </a:p>
              <a:p>
                <a:r>
                  <a:rPr lang="en-CA" sz="5000" b="0" dirty="0" smtClean="0"/>
                  <a:t>Solution: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50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sz="50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CA" sz="5000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5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sz="5000" b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5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CA" sz="5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CA" sz="5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CA" sz="5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sz="5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CA" sz="5000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5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5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CA" sz="50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CA" sz="5000" baseline="30000" dirty="0" smtClean="0"/>
                  <a:t>  </a:t>
                </a:r>
                <a:endParaRPr lang="en-CA" sz="5000" baseline="30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3" y="1510145"/>
                <a:ext cx="11804072" cy="4666818"/>
              </a:xfrm>
              <a:blipFill>
                <a:blip r:embed="rId2"/>
                <a:stretch>
                  <a:fillRect l="-2273" t="-654" b="-50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811491" y="484909"/>
            <a:ext cx="2216727" cy="415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179127" y="6386945"/>
            <a:ext cx="430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linear_regression.py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72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Regression for best fit 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969"/>
            <a:ext cx="10515600" cy="1708850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This is the special case where we have instances with only one feature</a:t>
            </a:r>
          </a:p>
          <a:p>
            <a:pPr lvl="1"/>
            <a:r>
              <a:rPr lang="en-CA" dirty="0" err="1" smtClean="0"/>
              <a:t>ie</a:t>
            </a:r>
            <a:r>
              <a:rPr lang="en-CA" dirty="0" smtClean="0"/>
              <a:t>, the numbers on the x-axis </a:t>
            </a:r>
          </a:p>
          <a:p>
            <a:r>
              <a:rPr lang="en-CA" dirty="0" smtClean="0"/>
              <a:t>How can we quantify the “goodness of fit”? </a:t>
            </a:r>
          </a:p>
          <a:p>
            <a:r>
              <a:rPr lang="en-CA" dirty="0" smtClean="0"/>
              <a:t>Pearson correlation coefficient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3" y="3138488"/>
            <a:ext cx="5337031" cy="3620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38488"/>
            <a:ext cx="5395361" cy="362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Pearson correlation coefficient (r)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" y="2336655"/>
            <a:ext cx="11032808" cy="262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Neuroimaging example in python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Numpy to calculate </a:t>
            </a:r>
            <a:r>
              <a:rPr lang="en-CA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CA" dirty="0" smtClean="0"/>
              <a:t> and </a:t>
            </a:r>
            <a:r>
              <a:rPr lang="en-CA" dirty="0"/>
              <a:t>P</a:t>
            </a:r>
            <a:r>
              <a:rPr lang="en-CA" dirty="0" smtClean="0"/>
              <a:t>earson’s correlation in one line of code</a:t>
            </a:r>
          </a:p>
          <a:p>
            <a:r>
              <a:rPr lang="en-CA" dirty="0" smtClean="0"/>
              <a:t>Susceptibility of </a:t>
            </a:r>
            <a:r>
              <a:rPr lang="en-CA" dirty="0"/>
              <a:t>P</a:t>
            </a:r>
            <a:r>
              <a:rPr lang="en-CA" dirty="0" smtClean="0"/>
              <a:t>earson’s correlation to noise and outliers</a:t>
            </a:r>
          </a:p>
          <a:p>
            <a:r>
              <a:rPr lang="en-CA" dirty="0" smtClean="0"/>
              <a:t>Real world example from my Ph.D. works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157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262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CS405/505 Data Mining</vt:lpstr>
      <vt:lpstr>Administrative slide</vt:lpstr>
      <vt:lpstr>4.6 Linear Models</vt:lpstr>
      <vt:lpstr>Linear Regression</vt:lpstr>
      <vt:lpstr>Least squares linear regression</vt:lpstr>
      <vt:lpstr>Finding the weights (matrix form) </vt:lpstr>
      <vt:lpstr>Linear Regression for best fit line</vt:lpstr>
      <vt:lpstr>Pearson correlation coefficient (r)</vt:lpstr>
      <vt:lpstr>Neuroimaging example in python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51</cp:revision>
  <dcterms:created xsi:type="dcterms:W3CDTF">2019-09-16T23:45:19Z</dcterms:created>
  <dcterms:modified xsi:type="dcterms:W3CDTF">2019-09-18T00:42:37Z</dcterms:modified>
</cp:coreProperties>
</file>