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78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B9E-18FB-4D94-874C-513D1A6B9F5A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B658-0DCB-4E7C-A118-FA5B182BD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71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B9E-18FB-4D94-874C-513D1A6B9F5A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B658-0DCB-4E7C-A118-FA5B182BD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01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B9E-18FB-4D94-874C-513D1A6B9F5A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B658-0DCB-4E7C-A118-FA5B182BD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47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B9E-18FB-4D94-874C-513D1A6B9F5A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B658-0DCB-4E7C-A118-FA5B182BD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08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B9E-18FB-4D94-874C-513D1A6B9F5A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B658-0DCB-4E7C-A118-FA5B182BD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70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B9E-18FB-4D94-874C-513D1A6B9F5A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B658-0DCB-4E7C-A118-FA5B182BD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94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B9E-18FB-4D94-874C-513D1A6B9F5A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B658-0DCB-4E7C-A118-FA5B182BD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26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B9E-18FB-4D94-874C-513D1A6B9F5A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B658-0DCB-4E7C-A118-FA5B182BD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300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B9E-18FB-4D94-874C-513D1A6B9F5A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B658-0DCB-4E7C-A118-FA5B182BD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56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B9E-18FB-4D94-874C-513D1A6B9F5A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B658-0DCB-4E7C-A118-FA5B182BD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599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9B9E-18FB-4D94-874C-513D1A6B9F5A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B658-0DCB-4E7C-A118-FA5B182BD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0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09B9E-18FB-4D94-874C-513D1A6B9F5A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CB658-0DCB-4E7C-A118-FA5B182BDDC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0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feature_selection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feature_selection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feature_selection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stackexchange.com/questions/215154/variable-selection-for-predictive-modeling-really-needed-in-2016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CS405/505</a:t>
            </a:r>
            <a:br>
              <a:rPr lang="en-CA" dirty="0" smtClean="0"/>
            </a:br>
            <a:r>
              <a:rPr lang="en-CA" dirty="0" smtClean="0"/>
              <a:t>Data Mining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767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81164" cy="997527"/>
          </a:xfrm>
        </p:spPr>
        <p:txBody>
          <a:bodyPr>
            <a:normAutofit/>
          </a:bodyPr>
          <a:lstStyle/>
          <a:p>
            <a:r>
              <a:rPr lang="en-CA" dirty="0" smtClean="0"/>
              <a:t>Filter: Eliminating </a:t>
            </a:r>
            <a:r>
              <a:rPr lang="en-CA" dirty="0" smtClean="0"/>
              <a:t>redundant/irrelevant attributes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97527"/>
                <a:ext cx="12192000" cy="5860472"/>
              </a:xfrm>
            </p:spPr>
            <p:txBody>
              <a:bodyPr/>
              <a:lstStyle/>
              <a:p>
                <a:r>
                  <a:rPr lang="en-CA" dirty="0" smtClean="0"/>
                  <a:t>We want to select the subset of attributes individually predicting class well, but having little inter-correlation</a:t>
                </a:r>
                <a:endParaRPr lang="en-CA" dirty="0" smtClean="0"/>
              </a:p>
              <a:p>
                <a:r>
                  <a:rPr lang="en-CA" i="1" dirty="0" smtClean="0"/>
                  <a:t>Symmetric Uncertainty </a:t>
                </a:r>
                <a:r>
                  <a:rPr lang="en-CA" dirty="0" smtClean="0"/>
                  <a:t>measures correlation between 2 nominal attributes A, B: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=2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CA" dirty="0" smtClean="0"/>
                  <a:t>  where H is the entropy function</a:t>
                </a:r>
              </a:p>
              <a:p>
                <a:r>
                  <a:rPr lang="en-CA" dirty="0" smtClean="0"/>
                  <a:t>Entropies based on probability associated with each attribute value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CA" dirty="0" smtClean="0"/>
                  <a:t> (joint entropy of A and B) is calculated from the joint probabilities of all combinations of values of A and B</a:t>
                </a:r>
              </a:p>
              <a:p>
                <a:r>
                  <a:rPr lang="en-CA" dirty="0" smtClean="0"/>
                  <a:t>Symmetric uncertainty always lies between 0 and 1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=1⇒ </m:t>
                    </m:r>
                  </m:oMath>
                </a14:m>
                <a:r>
                  <a:rPr lang="en-CA" dirty="0" smtClean="0"/>
                  <a:t>knowledge of A completely predicts B (and vice versa)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=0⇒ </m:t>
                    </m:r>
                  </m:oMath>
                </a14:m>
                <a:r>
                  <a:rPr lang="en-CA" dirty="0" smtClean="0"/>
                  <a:t>knowledge of A gives no information about B (and vice versa)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97527"/>
                <a:ext cx="12192000" cy="5860472"/>
              </a:xfrm>
              <a:blipFill>
                <a:blip r:embed="rId2"/>
                <a:stretch>
                  <a:fillRect l="-900" t="-17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48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637818" cy="997527"/>
          </a:xfrm>
        </p:spPr>
        <p:txBody>
          <a:bodyPr>
            <a:normAutofit/>
          </a:bodyPr>
          <a:lstStyle/>
          <a:p>
            <a:r>
              <a:rPr lang="en-CA" dirty="0" smtClean="0"/>
              <a:t>Filter: Eliminating </a:t>
            </a:r>
            <a:r>
              <a:rPr lang="en-CA" dirty="0" smtClean="0"/>
              <a:t>redundant/irrelevant attributes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97527"/>
                <a:ext cx="12192000" cy="5860472"/>
              </a:xfrm>
            </p:spPr>
            <p:txBody>
              <a:bodyPr/>
              <a:lstStyle/>
              <a:p>
                <a:r>
                  <a:rPr lang="en-CA" dirty="0"/>
                  <a:t>D</a:t>
                </a:r>
                <a:r>
                  <a:rPr lang="en-CA" dirty="0" smtClean="0"/>
                  <a:t>etermines </a:t>
                </a:r>
                <a:r>
                  <a:rPr lang="en-CA" dirty="0" smtClean="0"/>
                  <a:t>goodness of attribute set </a:t>
                </a:r>
                <a:r>
                  <a:rPr lang="en-CA" dirty="0"/>
                  <a:t>using </a:t>
                </a:r>
                <a:r>
                  <a:rPr lang="en-CA" dirty="0" smtClean="0"/>
                  <a:t>correlation </a:t>
                </a:r>
                <a:r>
                  <a:rPr lang="en-CA" dirty="0"/>
                  <a:t>based feature </a:t>
                </a:r>
                <a:r>
                  <a:rPr lang="en-CA" dirty="0" smtClean="0"/>
                  <a:t>selection:</a:t>
                </a:r>
                <a:endParaRPr lang="en-CA" dirty="0" smtClean="0"/>
              </a:p>
              <a:p>
                <a:pPr marL="0" indent="0">
                  <a:buNone/>
                </a:pPr>
                <a:r>
                  <a:rPr lang="en-CA" sz="5000" b="0" dirty="0" smtClean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5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CA" sz="5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CA" sz="5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CA" sz="5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n-CA" sz="5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sz="5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5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CA" sz="5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CA" sz="5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sz="5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CA" sz="5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CA" sz="5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CA" sz="5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CA" sz="5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CA" sz="5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r>
                                      <a:rPr lang="en-CA" sz="50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  <m:r>
                                      <a:rPr lang="en-CA" sz="5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CA" sz="5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5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CA" sz="5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CA" sz="5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5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CA" sz="5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CA" sz="5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en-CA" sz="2400" dirty="0" smtClean="0"/>
                  <a:t>      where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CA" sz="2400" i="1">
                        <a:latin typeface="Cambria Math" panose="02040503050406030204" pitchFamily="18" charset="0"/>
                      </a:rPr>
                      <m:t>=2</m:t>
                    </m:r>
                    <m:f>
                      <m:f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sz="2400" dirty="0" smtClean="0"/>
              </a:p>
              <a:p>
                <a:r>
                  <a:rPr lang="en-CA" sz="2400" dirty="0" smtClean="0"/>
                  <a:t>where C is the class attribute, and indices </a:t>
                </a:r>
                <a:r>
                  <a:rPr lang="en-CA" sz="2400" dirty="0" err="1" smtClean="0"/>
                  <a:t>i,j</a:t>
                </a:r>
                <a:r>
                  <a:rPr lang="en-CA" sz="2400" dirty="0" smtClean="0"/>
                  <a:t> range over all attributes in </a:t>
                </a:r>
                <a:r>
                  <a:rPr lang="en-CA" sz="2400" dirty="0" smtClean="0"/>
                  <a:t>set (</a:t>
                </a:r>
                <a:r>
                  <a:rPr lang="en-CA" sz="2400" dirty="0" err="1" smtClean="0"/>
                  <a:t>i,j</a:t>
                </a:r>
                <a:r>
                  <a:rPr lang="en-CA" sz="2400" dirty="0" smtClean="0"/>
                  <a:t>=1 to m)</a:t>
                </a:r>
                <a:endParaRPr lang="en-CA" sz="2400" dirty="0" smtClean="0"/>
              </a:p>
              <a:p>
                <a:r>
                  <a:rPr lang="en-CA" dirty="0" smtClean="0"/>
                  <a:t>If all m attributes in the subset correlate perfectly with the class and with each other, numerator becomes </a:t>
                </a:r>
                <a:r>
                  <a:rPr lang="en-CA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CA" dirty="0" smtClean="0"/>
                  <a:t> and denominator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CA" dirty="0" smtClean="0"/>
                  <a:t> or </a:t>
                </a:r>
                <a:r>
                  <a:rPr lang="en-CA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m, </a:t>
                </a:r>
                <a:r>
                  <a:rPr lang="en-CA" dirty="0" smtClean="0">
                    <a:ea typeface="Cambria Math" panose="02040503050406030204" pitchFamily="18" charset="0"/>
                  </a:rPr>
                  <a:t>giving value of 1</a:t>
                </a:r>
                <a:r>
                  <a:rPr lang="en-CA" dirty="0" smtClean="0"/>
                  <a:t>, which is the maximum possible value (minimum is 0)</a:t>
                </a:r>
              </a:p>
              <a:p>
                <a:r>
                  <a:rPr lang="en-CA" dirty="0" smtClean="0">
                    <a:ea typeface="Cambria Math" panose="02040503050406030204" pitchFamily="18" charset="0"/>
                  </a:rPr>
                  <a:t>Break ties in favor of the smallest subset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97527"/>
                <a:ext cx="12192000" cy="5860472"/>
              </a:xfrm>
              <a:blipFill>
                <a:blip r:embed="rId2"/>
                <a:stretch>
                  <a:fillRect l="-900" t="-17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32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97527"/>
          </a:xfrm>
        </p:spPr>
        <p:txBody>
          <a:bodyPr/>
          <a:lstStyle/>
          <a:p>
            <a:r>
              <a:rPr lang="en-CA" b="1" dirty="0" smtClean="0"/>
              <a:t>Wrapper</a:t>
            </a:r>
            <a:r>
              <a:rPr lang="en-CA" dirty="0" smtClean="0"/>
              <a:t>: Searching </a:t>
            </a:r>
            <a:r>
              <a:rPr lang="en-CA" dirty="0" smtClean="0"/>
              <a:t>the attribute space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997527"/>
            <a:ext cx="4391891" cy="5860472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Most attribute selection methods involve searching the space of attributes for subset most likely to best predict the class </a:t>
            </a:r>
          </a:p>
          <a:p>
            <a:r>
              <a:rPr lang="en-CA" dirty="0" smtClean="0"/>
              <a:t>Number of possible attribute subsets increases exponentially with number of attributes </a:t>
            </a:r>
          </a:p>
          <a:p>
            <a:r>
              <a:rPr lang="en-CA" dirty="0" smtClean="0"/>
              <a:t>Typically, space is searched greedily either from top to bottom or bottom to top </a:t>
            </a:r>
          </a:p>
          <a:p>
            <a:r>
              <a:rPr lang="en-CA" dirty="0" smtClean="0"/>
              <a:t>Top to bottom: </a:t>
            </a:r>
            <a:r>
              <a:rPr lang="en-CA" i="1" dirty="0" smtClean="0"/>
              <a:t>forward selection</a:t>
            </a:r>
            <a:r>
              <a:rPr lang="en-CA" dirty="0" smtClean="0"/>
              <a:t>, starting with no attributes and adding them one at a time.</a:t>
            </a:r>
          </a:p>
          <a:p>
            <a:r>
              <a:rPr lang="en-CA" dirty="0" smtClean="0"/>
              <a:t>Bottom to top: </a:t>
            </a:r>
            <a:r>
              <a:rPr lang="en-CA" i="1" dirty="0" smtClean="0"/>
              <a:t>backward elimination</a:t>
            </a:r>
            <a:r>
              <a:rPr lang="en-CA" dirty="0" smtClean="0"/>
              <a:t>, starting with full set and deleting attributes one at a time. 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748" y="910605"/>
            <a:ext cx="7941252" cy="594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7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97527"/>
          </a:xfrm>
        </p:spPr>
        <p:txBody>
          <a:bodyPr/>
          <a:lstStyle/>
          <a:p>
            <a:r>
              <a:rPr lang="en-CA" dirty="0" smtClean="0"/>
              <a:t>Forward selection and backward elimination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7527"/>
            <a:ext cx="12192000" cy="5860472"/>
          </a:xfrm>
        </p:spPr>
        <p:txBody>
          <a:bodyPr/>
          <a:lstStyle/>
          <a:p>
            <a:r>
              <a:rPr lang="en-CA" b="1" dirty="0" smtClean="0"/>
              <a:t>Forward selection: </a:t>
            </a:r>
            <a:r>
              <a:rPr lang="en-CA" dirty="0" smtClean="0"/>
              <a:t>each attribute not already in the current subset is tentatively added and resulting set of attributes evaluated (will see how in following section)</a:t>
            </a:r>
          </a:p>
          <a:p>
            <a:r>
              <a:rPr lang="en-CA" dirty="0" smtClean="0"/>
              <a:t>The evaluation produces numeric measure of expected performance of subset</a:t>
            </a:r>
          </a:p>
          <a:p>
            <a:r>
              <a:rPr lang="en-CA" dirty="0" smtClean="0"/>
              <a:t>If no attribute improves expected performance, forward selection ends</a:t>
            </a:r>
          </a:p>
          <a:p>
            <a:r>
              <a:rPr lang="en-CA" dirty="0" smtClean="0"/>
              <a:t>This is a standard greedy search procedure to find locally optimal attribute set</a:t>
            </a:r>
          </a:p>
          <a:p>
            <a:r>
              <a:rPr lang="en-CA" b="1" dirty="0" smtClean="0"/>
              <a:t>Backward elimination</a:t>
            </a:r>
            <a:r>
              <a:rPr lang="en-CA" dirty="0" smtClean="0"/>
              <a:t>: similar to forward selection but starting with full attribute set, and tentatively removing attributes and evaluating expected performance.</a:t>
            </a:r>
          </a:p>
          <a:p>
            <a:r>
              <a:rPr lang="en-CA" dirty="0" smtClean="0"/>
              <a:t>Can add small bias term to both procedures to encourage smaller attribute sets</a:t>
            </a:r>
          </a:p>
          <a:p>
            <a:r>
              <a:rPr lang="en-CA" dirty="0" smtClean="0"/>
              <a:t>More sophisticated search schemes:</a:t>
            </a:r>
          </a:p>
          <a:p>
            <a:pPr lvl="1"/>
            <a:r>
              <a:rPr lang="en-CA" dirty="0" smtClean="0"/>
              <a:t>Best-first search (keeps a list of all attribute subsets, can revisit earlier configurations)</a:t>
            </a:r>
          </a:p>
          <a:p>
            <a:pPr lvl="1"/>
            <a:r>
              <a:rPr lang="en-CA" dirty="0" smtClean="0"/>
              <a:t>Beam search (has maximum fixed number of attributes that can be selected)</a:t>
            </a:r>
          </a:p>
          <a:p>
            <a:pPr lvl="1"/>
            <a:r>
              <a:rPr lang="en-CA" dirty="0" smtClean="0"/>
              <a:t>Genetic algorithm search (uses random perturbations of a current list of candidate subsets)</a:t>
            </a:r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45853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97527"/>
          </a:xfrm>
        </p:spPr>
        <p:txBody>
          <a:bodyPr/>
          <a:lstStyle/>
          <a:p>
            <a:r>
              <a:rPr lang="en-CA" dirty="0" smtClean="0"/>
              <a:t>Evaluating performance of wrapper methods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97527"/>
                <a:ext cx="12192000" cy="5860472"/>
              </a:xfrm>
            </p:spPr>
            <p:txBody>
              <a:bodyPr/>
              <a:lstStyle/>
              <a:p>
                <a:r>
                  <a:rPr lang="en-CA" dirty="0" smtClean="0"/>
                  <a:t>Performance of attribute subset with </a:t>
                </a:r>
                <a:r>
                  <a:rPr lang="en-CA" dirty="0" smtClean="0"/>
                  <a:t>wrapper methods </a:t>
                </a:r>
                <a:r>
                  <a:rPr lang="en-CA" dirty="0" smtClean="0"/>
                  <a:t>is </a:t>
                </a:r>
                <a:r>
                  <a:rPr lang="en-CA" dirty="0" smtClean="0"/>
                  <a:t>measured in terms of learning scheme’s classification performance using just those attributes</a:t>
                </a:r>
              </a:p>
              <a:p>
                <a:r>
                  <a:rPr lang="en-CA" dirty="0" smtClean="0"/>
                  <a:t>Run normal Cross </a:t>
                </a:r>
                <a:r>
                  <a:rPr lang="en-CA" dirty="0" smtClean="0"/>
                  <a:t>validation </a:t>
                </a:r>
                <a:r>
                  <a:rPr lang="en-CA" dirty="0" smtClean="0"/>
                  <a:t>using subset of attributes</a:t>
                </a:r>
              </a:p>
              <a:p>
                <a:r>
                  <a:rPr lang="en-CA" dirty="0" smtClean="0"/>
                  <a:t>Attribute selection process is computationally intensive</a:t>
                </a:r>
              </a:p>
              <a:p>
                <a:r>
                  <a:rPr lang="en-CA" dirty="0" smtClean="0"/>
                  <a:t>Each evaluation involves 10-fold cross validation (run learning algorithm 10x)</a:t>
                </a:r>
              </a:p>
              <a:p>
                <a:r>
                  <a:rPr lang="en-CA" dirty="0" smtClean="0"/>
                  <a:t>Assuming k attributes, heuristic forward/backward selection evaluates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 smtClean="0"/>
                  <a:t> times</a:t>
                </a:r>
              </a:p>
              <a:p>
                <a:r>
                  <a:rPr lang="en-CA" dirty="0" smtClean="0"/>
                  <a:t>More sophisticated searches will evaluate algorithm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CA" dirty="0" smtClean="0"/>
                  <a:t> times!</a:t>
                </a:r>
              </a:p>
              <a:p>
                <a:r>
                  <a:rPr lang="en-CA" dirty="0" smtClean="0"/>
                  <a:t>Forward selection tends to produce fewer attributes</a:t>
                </a:r>
              </a:p>
              <a:p>
                <a:pPr lvl="1"/>
                <a:r>
                  <a:rPr lang="en-CA" dirty="0" smtClean="0"/>
                  <a:t>Useful if the focus is on understanding decision structures involved</a:t>
                </a:r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97527"/>
                <a:ext cx="12192000" cy="5860472"/>
              </a:xfrm>
              <a:blipFill>
                <a:blip r:embed="rId2"/>
                <a:stretch>
                  <a:fillRect l="-900" t="-17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4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189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Race search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3672"/>
            <a:ext cx="12192000" cy="5874327"/>
          </a:xfrm>
        </p:spPr>
        <p:txBody>
          <a:bodyPr/>
          <a:lstStyle/>
          <a:p>
            <a:r>
              <a:rPr lang="en-CA" dirty="0" smtClean="0"/>
              <a:t>Want to decide early to stop evaluating a subset of attributes (as soon as it becomes apparent it will not lead to higher accuracy than another subset)</a:t>
            </a:r>
          </a:p>
          <a:p>
            <a:r>
              <a:rPr lang="en-CA" dirty="0" smtClean="0"/>
              <a:t>Use paired statistical significance test (t-test), between the classifier using attributes currently under evaluation, and all other classifiers obtained so far</a:t>
            </a:r>
          </a:p>
          <a:p>
            <a:r>
              <a:rPr lang="en-CA" dirty="0" smtClean="0"/>
              <a:t>Set up the paired t-test as follows: </a:t>
            </a:r>
          </a:p>
          <a:p>
            <a:pPr lvl="1"/>
            <a:r>
              <a:rPr lang="en-CA" dirty="0" smtClean="0"/>
              <a:t>Consider two classifiers, A and B </a:t>
            </a:r>
          </a:p>
          <a:p>
            <a:pPr lvl="1"/>
            <a:r>
              <a:rPr lang="en-CA" dirty="0" smtClean="0"/>
              <a:t>For each instance, add a number to both lists representing A and B’s relative performance</a:t>
            </a:r>
          </a:p>
          <a:p>
            <a:pPr lvl="2"/>
            <a:r>
              <a:rPr lang="en-CA" dirty="0" smtClean="0"/>
              <a:t>Example: classifier A correctly classifies instance </a:t>
            </a:r>
            <a:r>
              <a:rPr lang="en-CA" dirty="0" err="1" smtClean="0"/>
              <a:t>i</a:t>
            </a:r>
            <a:r>
              <a:rPr lang="en-CA" dirty="0" smtClean="0"/>
              <a:t>, classifier B incorrectly classifies </a:t>
            </a:r>
            <a:r>
              <a:rPr lang="en-CA" dirty="0" err="1" smtClean="0"/>
              <a:t>i</a:t>
            </a:r>
            <a:r>
              <a:rPr lang="en-CA" dirty="0" smtClean="0"/>
              <a:t> </a:t>
            </a:r>
          </a:p>
          <a:p>
            <a:pPr lvl="2"/>
            <a:r>
              <a:rPr lang="en-CA" dirty="0" smtClean="0"/>
              <a:t>In this case, element </a:t>
            </a:r>
            <a:r>
              <a:rPr lang="en-CA" dirty="0" err="1" smtClean="0"/>
              <a:t>i</a:t>
            </a:r>
            <a:r>
              <a:rPr lang="en-CA" dirty="0" smtClean="0"/>
              <a:t> of classifier A’s list would be set to 1, and -1 for classifier B’s list</a:t>
            </a:r>
          </a:p>
          <a:p>
            <a:pPr lvl="2"/>
            <a:r>
              <a:rPr lang="en-CA" dirty="0" smtClean="0"/>
              <a:t>If both classifiers classify </a:t>
            </a:r>
            <a:r>
              <a:rPr lang="en-CA" dirty="0" err="1" smtClean="0"/>
              <a:t>i</a:t>
            </a:r>
            <a:r>
              <a:rPr lang="en-CA" dirty="0" smtClean="0"/>
              <a:t> the same way, element </a:t>
            </a:r>
            <a:r>
              <a:rPr lang="en-CA" dirty="0" err="1" smtClean="0"/>
              <a:t>i</a:t>
            </a:r>
            <a:r>
              <a:rPr lang="en-CA" dirty="0" smtClean="0"/>
              <a:t> of both lists is assigned 0</a:t>
            </a:r>
          </a:p>
          <a:p>
            <a:pPr lvl="1"/>
            <a:r>
              <a:rPr lang="en-CA" dirty="0" smtClean="0"/>
              <a:t>Perform paired t-test between list A and list B, to see if one classifier is significantly better</a:t>
            </a:r>
          </a:p>
          <a:p>
            <a:r>
              <a:rPr lang="en-CA" dirty="0" smtClean="0"/>
              <a:t>This methodology is called the </a:t>
            </a:r>
            <a:r>
              <a:rPr lang="en-CA" i="1" dirty="0" smtClean="0"/>
              <a:t>race </a:t>
            </a:r>
            <a:r>
              <a:rPr lang="en-CA" i="1" dirty="0" smtClean="0"/>
              <a:t>search</a:t>
            </a:r>
          </a:p>
          <a:p>
            <a:r>
              <a:rPr lang="en-CA" dirty="0" smtClean="0"/>
              <a:t>Race search allows us to prematurely terminate cross-validation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939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48039"/>
          </a:xfrm>
        </p:spPr>
        <p:txBody>
          <a:bodyPr/>
          <a:lstStyle/>
          <a:p>
            <a:r>
              <a:rPr lang="en-CA" dirty="0" smtClean="0"/>
              <a:t>Success story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942108"/>
            <a:ext cx="6186921" cy="5915891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Scheme-specific attribute selection has shown good results for Naïve Bayes</a:t>
            </a:r>
          </a:p>
          <a:p>
            <a:r>
              <a:rPr lang="en-CA" dirty="0" smtClean="0"/>
              <a:t>Naïve Bayes deals well with random attributes, but can be misled in the presence of dependencies amongst attributes or redundant attributes</a:t>
            </a:r>
          </a:p>
          <a:p>
            <a:r>
              <a:rPr lang="en-CA" dirty="0" smtClean="0"/>
              <a:t>Simple use of forward selection can avoid this problem</a:t>
            </a:r>
          </a:p>
          <a:p>
            <a:r>
              <a:rPr lang="en-CA" dirty="0" smtClean="0"/>
              <a:t>Forward selection able to detect when redundant attribute is about to be added</a:t>
            </a:r>
          </a:p>
          <a:p>
            <a:r>
              <a:rPr lang="en-CA" dirty="0" smtClean="0"/>
              <a:t>Evaluate performance of Naïve Bayes on training set for every step of forward selection, only use subset of attributes for which Naïve Bayes performs well</a:t>
            </a:r>
          </a:p>
          <a:p>
            <a:r>
              <a:rPr lang="en-CA" i="1" dirty="0" smtClean="0"/>
              <a:t>Selective</a:t>
            </a:r>
            <a:r>
              <a:rPr lang="en-CA" dirty="0" smtClean="0"/>
              <a:t> Naïve Bayes</a:t>
            </a:r>
          </a:p>
          <a:p>
            <a:r>
              <a:rPr lang="en-CA" dirty="0" smtClean="0"/>
              <a:t>Performs well and reliably in practice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130" y="1048039"/>
            <a:ext cx="5886450" cy="4114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77746" y="2978728"/>
            <a:ext cx="2618509" cy="2355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6250130" y="3717491"/>
            <a:ext cx="5886450" cy="78523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76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4075"/>
          </a:xfrm>
        </p:spPr>
        <p:txBody>
          <a:bodyPr/>
          <a:lstStyle/>
          <a:p>
            <a:r>
              <a:rPr lang="en-CA" dirty="0" smtClean="0"/>
              <a:t>Feature selection with </a:t>
            </a:r>
            <a:r>
              <a:rPr lang="en-CA" dirty="0" err="1" smtClean="0"/>
              <a:t>sklearn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54074"/>
                <a:ext cx="12192000" cy="34442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CA" dirty="0" smtClean="0"/>
                  <a:t>Features = attributes (machine learning </a:t>
                </a:r>
                <a:r>
                  <a:rPr lang="en-CA" dirty="0" smtClean="0"/>
                  <a:t>nomenclature)</a:t>
                </a:r>
                <a:endParaRPr lang="en-CA" dirty="0" smtClean="0"/>
              </a:p>
              <a:p>
                <a:r>
                  <a:rPr lang="en-CA" dirty="0" smtClean="0"/>
                  <a:t>Removing features with low variance</a:t>
                </a:r>
              </a:p>
              <a:p>
                <a:r>
                  <a:rPr lang="en-CA" dirty="0" err="1" smtClean="0"/>
                  <a:t>VarianceThreshold</a:t>
                </a:r>
                <a:r>
                  <a:rPr lang="en-CA" dirty="0" smtClean="0"/>
                  <a:t> is simple baseline approach to feature selection</a:t>
                </a:r>
              </a:p>
              <a:p>
                <a:r>
                  <a:rPr lang="en-CA" dirty="0" smtClean="0"/>
                  <a:t>Removes all features whose variance doesn’t meet some threshold</a:t>
                </a:r>
              </a:p>
              <a:p>
                <a:r>
                  <a:rPr lang="en-CA" dirty="0"/>
                  <a:t>R</a:t>
                </a:r>
                <a:r>
                  <a:rPr lang="en-CA" dirty="0" smtClean="0"/>
                  <a:t>emoves all zero variance features (features with same value in all samples)</a:t>
                </a:r>
              </a:p>
              <a:p>
                <a:r>
                  <a:rPr lang="en-CA" dirty="0" smtClean="0"/>
                  <a:t>Example: dataset with Boolean features, want to remove all features that are either 1 or 0 in 80% of instances </a:t>
                </a:r>
              </a:p>
              <a:p>
                <a:r>
                  <a:rPr lang="en-CA" dirty="0" smtClean="0"/>
                  <a:t>Boolean features are Bernoulli random variables, so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 smtClean="0"/>
              </a:p>
              <a:p>
                <a:r>
                  <a:rPr lang="en-CA" dirty="0" smtClean="0"/>
                  <a:t>And set the threshold at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0.8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1−0.8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=0.16</m:t>
                    </m:r>
                  </m:oMath>
                </a14:m>
                <a:endParaRPr lang="en-CA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54074"/>
                <a:ext cx="12192000" cy="3444299"/>
              </a:xfrm>
              <a:blipFill>
                <a:blip r:embed="rId2"/>
                <a:stretch>
                  <a:fillRect l="-650" t="-40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0" y="6488668"/>
            <a:ext cx="885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https://scikit-learn.org/stable/modules/feature_selection.html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57" y="4187533"/>
            <a:ext cx="8060315" cy="22730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8534399" y="4478482"/>
            <a:ext cx="3657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As expected, </a:t>
            </a:r>
            <a:r>
              <a:rPr lang="en-CA" dirty="0" err="1" smtClean="0"/>
              <a:t>VarianceThreshold</a:t>
            </a:r>
            <a:r>
              <a:rPr lang="en-CA" dirty="0" smtClean="0"/>
              <a:t> has removed the first column which has a probability p=5/6 &gt; 0.8 of containing a zero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566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760"/>
            <a:ext cx="12192000" cy="1006475"/>
          </a:xfrm>
        </p:spPr>
        <p:txBody>
          <a:bodyPr/>
          <a:lstStyle/>
          <a:p>
            <a:r>
              <a:rPr lang="en-CA" dirty="0" smtClean="0"/>
              <a:t>Univariate feature selection with </a:t>
            </a:r>
            <a:r>
              <a:rPr lang="en-CA" dirty="0" err="1" smtClean="0"/>
              <a:t>sklearn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8981"/>
            <a:ext cx="12192000" cy="3037176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Univariate feature selection selects the best features based on univariate statistical tests </a:t>
            </a:r>
          </a:p>
          <a:p>
            <a:r>
              <a:rPr lang="en-CA" dirty="0" smtClean="0"/>
              <a:t>Can be seen as a pre-processing step to an estimator</a:t>
            </a:r>
          </a:p>
          <a:p>
            <a:r>
              <a:rPr lang="en-CA" dirty="0" smtClean="0"/>
              <a:t>Several functions:</a:t>
            </a:r>
          </a:p>
          <a:p>
            <a:pPr lvl="1"/>
            <a:r>
              <a:rPr lang="en-CA" dirty="0" err="1" smtClean="0"/>
              <a:t>SelectKBest</a:t>
            </a:r>
            <a:r>
              <a:rPr lang="en-CA" dirty="0" smtClean="0"/>
              <a:t> (removes all but k highest scoring features)</a:t>
            </a:r>
          </a:p>
          <a:p>
            <a:pPr lvl="1"/>
            <a:r>
              <a:rPr lang="en-CA" dirty="0" err="1" smtClean="0"/>
              <a:t>SelectPercentile</a:t>
            </a:r>
            <a:r>
              <a:rPr lang="en-CA" dirty="0" smtClean="0"/>
              <a:t> (removes all but user-specified highest scoring percentage of features)</a:t>
            </a:r>
          </a:p>
          <a:p>
            <a:pPr lvl="1"/>
            <a:r>
              <a:rPr lang="en-CA" dirty="0" err="1" smtClean="0"/>
              <a:t>GenericUnivariateSelect</a:t>
            </a:r>
            <a:r>
              <a:rPr lang="en-CA" dirty="0" smtClean="0"/>
              <a:t> (</a:t>
            </a:r>
            <a:r>
              <a:rPr lang="fr-CA" dirty="0" smtClean="0"/>
              <a:t>selects best </a:t>
            </a:r>
            <a:r>
              <a:rPr lang="fr-CA" dirty="0" err="1" smtClean="0"/>
              <a:t>univariate</a:t>
            </a:r>
            <a:r>
              <a:rPr lang="fr-CA" dirty="0" smtClean="0"/>
              <a:t> </a:t>
            </a:r>
            <a:r>
              <a:rPr lang="fr-CA" dirty="0" err="1" smtClean="0"/>
              <a:t>selection</a:t>
            </a:r>
            <a:r>
              <a:rPr lang="fr-CA" dirty="0" smtClean="0"/>
              <a:t> </a:t>
            </a:r>
            <a:r>
              <a:rPr lang="fr-CA" dirty="0" err="1" smtClean="0"/>
              <a:t>strategy</a:t>
            </a:r>
            <a:r>
              <a:rPr lang="fr-CA" dirty="0" smtClean="0"/>
              <a:t> </a:t>
            </a:r>
            <a:r>
              <a:rPr lang="fr-CA" dirty="0" err="1" smtClean="0"/>
              <a:t>with</a:t>
            </a:r>
            <a:r>
              <a:rPr lang="en-CA" dirty="0" smtClean="0"/>
              <a:t> </a:t>
            </a:r>
            <a:r>
              <a:rPr lang="en-CA" dirty="0" err="1" smtClean="0"/>
              <a:t>hyperparameter</a:t>
            </a:r>
            <a:r>
              <a:rPr lang="en-CA" dirty="0" smtClean="0"/>
              <a:t> search estimator)</a:t>
            </a:r>
          </a:p>
          <a:p>
            <a:r>
              <a:rPr lang="en-CA" dirty="0" smtClean="0"/>
              <a:t>Example: perform chi-squared to samples to retrieve only two best features: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96" y="3951577"/>
            <a:ext cx="6599831" cy="24769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954982" y="4017818"/>
            <a:ext cx="4821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Methods based on F-test estimate degree of linear dependency between two features. Other methods like mutual information can capture any kind of statistical dependency, but being nonparametric require more samples for accurate estimation. 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885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https://scikit-learn.org/stable/modules/feature_selection.html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026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9493"/>
          </a:xfrm>
        </p:spPr>
        <p:txBody>
          <a:bodyPr/>
          <a:lstStyle/>
          <a:p>
            <a:r>
              <a:rPr lang="en-CA" dirty="0" smtClean="0"/>
              <a:t>Tree based feature selection in </a:t>
            </a:r>
            <a:r>
              <a:rPr lang="en-CA" dirty="0" err="1" smtClean="0"/>
              <a:t>sklearn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9493"/>
            <a:ext cx="12192000" cy="1293380"/>
          </a:xfrm>
        </p:spPr>
        <p:txBody>
          <a:bodyPr/>
          <a:lstStyle/>
          <a:p>
            <a:r>
              <a:rPr lang="en-CA" dirty="0" smtClean="0"/>
              <a:t>Tree based estimates can be used to compute feature importance</a:t>
            </a:r>
          </a:p>
          <a:p>
            <a:r>
              <a:rPr lang="en-CA" dirty="0" smtClean="0"/>
              <a:t>Irrelevant features can then be discarded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2202873"/>
            <a:ext cx="8589818" cy="4105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885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https://scikit-learn.org/stable/modules/feature_selection.html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132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9493"/>
          </a:xfrm>
        </p:spPr>
        <p:txBody>
          <a:bodyPr/>
          <a:lstStyle/>
          <a:p>
            <a:r>
              <a:rPr lang="en-CA" dirty="0" smtClean="0"/>
              <a:t>Data </a:t>
            </a:r>
            <a:r>
              <a:rPr lang="en-CA" dirty="0" smtClean="0"/>
              <a:t>transformations (Chapter 8)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856"/>
            <a:ext cx="12192000" cy="6082144"/>
          </a:xfrm>
        </p:spPr>
        <p:txBody>
          <a:bodyPr>
            <a:normAutofit/>
          </a:bodyPr>
          <a:lstStyle/>
          <a:p>
            <a:r>
              <a:rPr lang="en-CA" dirty="0"/>
              <a:t>W</a:t>
            </a:r>
            <a:r>
              <a:rPr lang="en-CA" dirty="0" smtClean="0"/>
              <a:t>e can apply transformations to raw datasets to make it easier to learn model</a:t>
            </a:r>
          </a:p>
          <a:p>
            <a:r>
              <a:rPr lang="en-CA" dirty="0" smtClean="0"/>
              <a:t>In this chapter:</a:t>
            </a:r>
          </a:p>
          <a:p>
            <a:r>
              <a:rPr lang="en-CA" dirty="0" smtClean="0"/>
              <a:t>1) attribute selection methods (remove </a:t>
            </a:r>
            <a:r>
              <a:rPr lang="en-CA" dirty="0" smtClean="0"/>
              <a:t>irrelevant/redundant </a:t>
            </a:r>
            <a:r>
              <a:rPr lang="en-CA" dirty="0" smtClean="0"/>
              <a:t>attributes)</a:t>
            </a:r>
          </a:p>
          <a:p>
            <a:r>
              <a:rPr lang="en-CA" dirty="0" smtClean="0"/>
              <a:t>2) discretization methods (turn numerical attributes into discrete attributes)</a:t>
            </a:r>
          </a:p>
          <a:p>
            <a:r>
              <a:rPr lang="en-CA" dirty="0" smtClean="0"/>
              <a:t>3) data projections (put data into a space more suitable for learning)</a:t>
            </a:r>
          </a:p>
          <a:p>
            <a:pPr lvl="1"/>
            <a:r>
              <a:rPr lang="en-CA" dirty="0" smtClean="0"/>
              <a:t>Principle component analysis</a:t>
            </a:r>
          </a:p>
          <a:p>
            <a:pPr lvl="1"/>
            <a:r>
              <a:rPr lang="en-CA" dirty="0" smtClean="0"/>
              <a:t>Independent component analysis</a:t>
            </a:r>
          </a:p>
          <a:p>
            <a:pPr lvl="1"/>
            <a:r>
              <a:rPr lang="en-CA" dirty="0" smtClean="0"/>
              <a:t>Partial least squares regression</a:t>
            </a:r>
          </a:p>
          <a:p>
            <a:pPr lvl="1"/>
            <a:r>
              <a:rPr lang="en-CA" dirty="0" smtClean="0"/>
              <a:t>Linear discriminant analysis</a:t>
            </a:r>
          </a:p>
          <a:p>
            <a:pPr lvl="1"/>
            <a:r>
              <a:rPr lang="en-CA" dirty="0" smtClean="0"/>
              <a:t>Fourier transform</a:t>
            </a:r>
          </a:p>
          <a:p>
            <a:r>
              <a:rPr lang="en-CA" dirty="0" smtClean="0"/>
              <a:t>4) Sampling </a:t>
            </a:r>
            <a:r>
              <a:rPr lang="en-CA" dirty="0" smtClean="0"/>
              <a:t>(using less data than is available)</a:t>
            </a:r>
            <a:endParaRPr lang="en-CA" dirty="0" smtClean="0"/>
          </a:p>
          <a:p>
            <a:r>
              <a:rPr lang="en-CA" dirty="0" smtClean="0"/>
              <a:t>5) Data </a:t>
            </a:r>
            <a:r>
              <a:rPr lang="en-CA" dirty="0" smtClean="0"/>
              <a:t>cleansing (artifact removal, denoising)</a:t>
            </a:r>
            <a:endParaRPr lang="en-CA" dirty="0" smtClean="0"/>
          </a:p>
          <a:p>
            <a:r>
              <a:rPr lang="en-CA" dirty="0" smtClean="0"/>
              <a:t>6) Transforming multi-class problems into binary class problems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290943" y="1759527"/>
            <a:ext cx="10681857" cy="49876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9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4802"/>
          </a:xfrm>
        </p:spPr>
        <p:txBody>
          <a:bodyPr/>
          <a:lstStyle/>
          <a:p>
            <a:r>
              <a:rPr lang="en-CA" dirty="0" smtClean="0"/>
              <a:t>Is attribute selection even necessary in 2019?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0900"/>
            <a:ext cx="12192000" cy="5355936"/>
          </a:xfrm>
        </p:spPr>
        <p:txBody>
          <a:bodyPr>
            <a:normAutofit/>
          </a:bodyPr>
          <a:lstStyle/>
          <a:p>
            <a:r>
              <a:rPr lang="en-CA" dirty="0" smtClean="0"/>
              <a:t>Usual reasons for attribute selection are:</a:t>
            </a:r>
          </a:p>
          <a:p>
            <a:r>
              <a:rPr lang="en-CA" dirty="0" smtClean="0"/>
              <a:t>1) efficiency – faster to fit a smaller model, cheaper to collect fewer predictors</a:t>
            </a:r>
          </a:p>
          <a:p>
            <a:r>
              <a:rPr lang="en-CA" dirty="0" smtClean="0"/>
              <a:t>2) interpretability – knowing ‘important’ attributes gives insight into problem</a:t>
            </a:r>
          </a:p>
          <a:p>
            <a:r>
              <a:rPr lang="en-CA" dirty="0"/>
              <a:t>Assume the goal is simply prediction on unseen test </a:t>
            </a:r>
            <a:r>
              <a:rPr lang="en-CA" dirty="0" smtClean="0"/>
              <a:t>set</a:t>
            </a:r>
          </a:p>
          <a:p>
            <a:r>
              <a:rPr lang="en-CA" dirty="0" smtClean="0"/>
              <a:t>It is now known that many attribute selection methods are ineffective/dangerous</a:t>
            </a:r>
          </a:p>
          <a:p>
            <a:r>
              <a:rPr lang="en-CA" dirty="0" smtClean="0"/>
              <a:t>The model should do the work of finding the best attributes </a:t>
            </a:r>
          </a:p>
          <a:p>
            <a:r>
              <a:rPr lang="en-CA" dirty="0" smtClean="0"/>
              <a:t>Is there any reason to do attribute selection if only goal is predictive accuracy?</a:t>
            </a:r>
          </a:p>
          <a:p>
            <a:r>
              <a:rPr lang="en-CA" dirty="0" smtClean="0"/>
              <a:t>Google claims to use over 5 billion attributes in current version of PageRank</a:t>
            </a:r>
          </a:p>
          <a:p>
            <a:r>
              <a:rPr lang="en-CA" dirty="0" smtClean="0"/>
              <a:t>Recent shift </a:t>
            </a:r>
            <a:r>
              <a:rPr lang="en-CA" dirty="0" smtClean="0"/>
              <a:t>(since ~2015) towards </a:t>
            </a:r>
            <a:r>
              <a:rPr lang="en-CA" dirty="0" smtClean="0"/>
              <a:t>convolutional neural networks that can handle high dimensional data (millions of attributes</a:t>
            </a:r>
            <a:r>
              <a:rPr lang="en-CA" dirty="0" smtClean="0"/>
              <a:t>) effectively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63236" y="6345382"/>
            <a:ext cx="1109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https://stats.stackexchange.com/questions/215154/variable-selection-for-predictive-modeling-really-needed-in-2016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186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69" y="202189"/>
            <a:ext cx="4467225" cy="204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69" y="2360899"/>
            <a:ext cx="10375024" cy="41091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64182" y="6488668"/>
            <a:ext cx="760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(full article available on Moodle)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4921394" y="20218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(2019)</a:t>
            </a:r>
            <a:endParaRPr lang="en-CA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695709" y="3048000"/>
            <a:ext cx="942109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95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418" y="0"/>
            <a:ext cx="10515600" cy="867930"/>
          </a:xfrm>
        </p:spPr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7930"/>
            <a:ext cx="12192000" cy="5278581"/>
          </a:xfrm>
        </p:spPr>
        <p:txBody>
          <a:bodyPr/>
          <a:lstStyle/>
          <a:p>
            <a:r>
              <a:rPr lang="en-CA" dirty="0" smtClean="0"/>
              <a:t>1</a:t>
            </a:r>
            <a:r>
              <a:rPr lang="en-CA" dirty="0" smtClean="0"/>
              <a:t>) attribute selection used to improve: </a:t>
            </a:r>
          </a:p>
          <a:p>
            <a:pPr lvl="1"/>
            <a:r>
              <a:rPr lang="en-CA" dirty="0"/>
              <a:t>P</a:t>
            </a:r>
            <a:r>
              <a:rPr lang="en-CA" dirty="0" smtClean="0"/>
              <a:t>erformance (decrease risk of overfitting)</a:t>
            </a:r>
          </a:p>
          <a:p>
            <a:pPr lvl="1"/>
            <a:r>
              <a:rPr lang="en-CA" dirty="0" smtClean="0"/>
              <a:t>Speed (faster to learn on fewer attributes)</a:t>
            </a:r>
          </a:p>
          <a:p>
            <a:pPr lvl="1"/>
            <a:r>
              <a:rPr lang="en-CA" dirty="0" smtClean="0"/>
              <a:t>Interpretability </a:t>
            </a:r>
            <a:endParaRPr lang="en-CA" dirty="0" smtClean="0"/>
          </a:p>
          <a:p>
            <a:r>
              <a:rPr lang="en-CA" dirty="0" smtClean="0"/>
              <a:t>2</a:t>
            </a:r>
            <a:r>
              <a:rPr lang="en-CA" dirty="0" smtClean="0"/>
              <a:t>) two basic types of attribute selection</a:t>
            </a:r>
          </a:p>
          <a:p>
            <a:pPr lvl="1"/>
            <a:r>
              <a:rPr lang="en-CA" dirty="0" smtClean="0"/>
              <a:t>Filter method</a:t>
            </a:r>
          </a:p>
          <a:p>
            <a:pPr lvl="1"/>
            <a:r>
              <a:rPr lang="en-CA" dirty="0" smtClean="0"/>
              <a:t>Wrapper method</a:t>
            </a:r>
            <a:endParaRPr lang="en-CA" dirty="0" smtClean="0"/>
          </a:p>
          <a:p>
            <a:r>
              <a:rPr lang="en-CA" dirty="0" smtClean="0"/>
              <a:t>3) Statistical tests often used to evaluat</a:t>
            </a:r>
            <a:r>
              <a:rPr lang="en-CA" dirty="0" smtClean="0"/>
              <a:t>e performance on different attributes</a:t>
            </a:r>
          </a:p>
          <a:p>
            <a:pPr lvl="1"/>
            <a:r>
              <a:rPr lang="en-CA" dirty="0" smtClean="0"/>
              <a:t>T-test</a:t>
            </a:r>
          </a:p>
          <a:p>
            <a:pPr lvl="1"/>
            <a:r>
              <a:rPr lang="en-CA" dirty="0" smtClean="0"/>
              <a:t>Chi-squared</a:t>
            </a:r>
          </a:p>
          <a:p>
            <a:pPr lvl="1"/>
            <a:r>
              <a:rPr lang="en-CA" dirty="0" smtClean="0"/>
              <a:t>F-test</a:t>
            </a:r>
            <a:endParaRPr lang="en-CA" dirty="0" smtClean="0"/>
          </a:p>
          <a:p>
            <a:r>
              <a:rPr lang="en-CA" dirty="0" smtClean="0"/>
              <a:t>Next lecture: </a:t>
            </a:r>
            <a:r>
              <a:rPr lang="en-CA" dirty="0" smtClean="0"/>
              <a:t>projections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395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97527"/>
          </a:xfrm>
        </p:spPr>
        <p:txBody>
          <a:bodyPr/>
          <a:lstStyle/>
          <a:p>
            <a:r>
              <a:rPr lang="en-CA" dirty="0" smtClean="0"/>
              <a:t>Introduction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9660"/>
            <a:ext cx="12192000" cy="5988339"/>
          </a:xfrm>
        </p:spPr>
        <p:txBody>
          <a:bodyPr/>
          <a:lstStyle/>
          <a:p>
            <a:r>
              <a:rPr lang="en-CA" dirty="0" smtClean="0"/>
              <a:t>Previously, we examined a wide range of machine learning algorithms</a:t>
            </a:r>
          </a:p>
          <a:p>
            <a:pPr lvl="1"/>
            <a:r>
              <a:rPr lang="en-CA" dirty="0" smtClean="0"/>
              <a:t>Trees, rules, linear models, instance-based schemes, clustering, etc.</a:t>
            </a:r>
          </a:p>
          <a:p>
            <a:r>
              <a:rPr lang="en-CA" dirty="0" smtClean="0"/>
              <a:t>How to choose the best algorithm? Try them all?</a:t>
            </a:r>
          </a:p>
          <a:p>
            <a:r>
              <a:rPr lang="en-CA" dirty="0" smtClean="0"/>
              <a:t>We can improve performance by using test set or cross validation</a:t>
            </a:r>
          </a:p>
          <a:p>
            <a:r>
              <a:rPr lang="en-CA" dirty="0" smtClean="0"/>
              <a:t>There are other ways to improve performance</a:t>
            </a:r>
          </a:p>
          <a:p>
            <a:r>
              <a:rPr lang="en-CA" dirty="0" smtClean="0"/>
              <a:t>Massaging the input: 6 different ways (previous slide</a:t>
            </a:r>
            <a:r>
              <a:rPr lang="en-CA" dirty="0" smtClean="0"/>
              <a:t>)</a:t>
            </a:r>
          </a:p>
          <a:p>
            <a:r>
              <a:rPr lang="en-CA" dirty="0" smtClean="0"/>
              <a:t>The way we massage the input depends on the algorithm we are using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937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97527"/>
          </a:xfrm>
        </p:spPr>
        <p:txBody>
          <a:bodyPr/>
          <a:lstStyle/>
          <a:p>
            <a:r>
              <a:rPr lang="en-CA" dirty="0" smtClean="0"/>
              <a:t>Attribute selection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7527"/>
            <a:ext cx="12192000" cy="5860472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Machine learning algorithms are designed to learn which attributes are most important for making decisions</a:t>
            </a:r>
          </a:p>
          <a:p>
            <a:r>
              <a:rPr lang="en-CA" dirty="0" smtClean="0"/>
              <a:t>Example: decision trees split on the attribute with most information gain</a:t>
            </a:r>
          </a:p>
          <a:p>
            <a:r>
              <a:rPr lang="en-CA" dirty="0" smtClean="0"/>
              <a:t>However, a</a:t>
            </a:r>
            <a:r>
              <a:rPr lang="en-CA" dirty="0" smtClean="0"/>
              <a:t>dding </a:t>
            </a:r>
            <a:r>
              <a:rPr lang="en-CA" dirty="0" smtClean="0"/>
              <a:t>random binary attribute to dataset causes decision tree performance to deteriorate by 5-10%</a:t>
            </a:r>
          </a:p>
          <a:p>
            <a:r>
              <a:rPr lang="en-CA" dirty="0" smtClean="0"/>
              <a:t>Why? Because at some point down the tree, random attribute will be split on</a:t>
            </a:r>
          </a:p>
          <a:p>
            <a:pPr lvl="1"/>
            <a:r>
              <a:rPr lang="en-CA" dirty="0"/>
              <a:t>Instance space fragmentation (decision trees, rules</a:t>
            </a:r>
            <a:r>
              <a:rPr lang="en-CA" dirty="0" smtClean="0"/>
              <a:t>)</a:t>
            </a:r>
            <a:endParaRPr lang="en-CA" dirty="0" smtClean="0"/>
          </a:p>
          <a:p>
            <a:r>
              <a:rPr lang="en-CA" dirty="0" smtClean="0"/>
              <a:t>Instance-based </a:t>
            </a:r>
            <a:r>
              <a:rPr lang="en-CA" dirty="0" smtClean="0"/>
              <a:t>techniques also susceptible to irrelevant attributes (locality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# training instances needed increases exponentially with number of irrelevant attributes</a:t>
            </a:r>
            <a:endParaRPr lang="en-CA" dirty="0" smtClean="0"/>
          </a:p>
          <a:p>
            <a:r>
              <a:rPr lang="en-CA" b="1" dirty="0" smtClean="0"/>
              <a:t>Naïve </a:t>
            </a:r>
            <a:r>
              <a:rPr lang="en-CA" b="1" dirty="0" smtClean="0"/>
              <a:t>Bayes </a:t>
            </a:r>
            <a:r>
              <a:rPr lang="en-CA" dirty="0" smtClean="0"/>
              <a:t>ignores irrelevant attributes, but susceptible to redundant attributes</a:t>
            </a:r>
          </a:p>
          <a:p>
            <a:pPr lvl="1"/>
            <a:r>
              <a:rPr lang="en-CA" dirty="0" smtClean="0"/>
              <a:t>Does not fragment instance space, assumes by design all attributes are independent</a:t>
            </a:r>
          </a:p>
          <a:p>
            <a:r>
              <a:rPr lang="en-CA" dirty="0" smtClean="0"/>
              <a:t>Common to precede learning with attribute selection stage </a:t>
            </a:r>
          </a:p>
          <a:p>
            <a:pPr lvl="1"/>
            <a:r>
              <a:rPr lang="en-CA" dirty="0" smtClean="0"/>
              <a:t>Eliminate all but most relevant of attributes</a:t>
            </a:r>
          </a:p>
        </p:txBody>
      </p:sp>
    </p:spTree>
    <p:extLst>
      <p:ext uri="{BB962C8B-B14F-4D97-AF65-F5344CB8AC3E}">
        <p14:creationId xmlns:p14="http://schemas.microsoft.com/office/powerpoint/2010/main" val="109324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98657"/>
          </a:xfrm>
        </p:spPr>
        <p:txBody>
          <a:bodyPr/>
          <a:lstStyle/>
          <a:p>
            <a:r>
              <a:rPr lang="en-CA" dirty="0" smtClean="0"/>
              <a:t>Attribute selection: car crushing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664512"/>
            <a:ext cx="6179127" cy="6193488"/>
          </a:xfrm>
        </p:spPr>
        <p:txBody>
          <a:bodyPr/>
          <a:lstStyle/>
          <a:p>
            <a:r>
              <a:rPr lang="en-CA" dirty="0" smtClean="0"/>
              <a:t>You want to estimate the cost of crushing a car</a:t>
            </a:r>
          </a:p>
          <a:p>
            <a:r>
              <a:rPr lang="en-CA" dirty="0" smtClean="0"/>
              <a:t>You are given the following </a:t>
            </a:r>
            <a:r>
              <a:rPr lang="en-CA" dirty="0" smtClean="0"/>
              <a:t>attributes:</a:t>
            </a:r>
            <a:endParaRPr lang="en-CA" dirty="0" smtClean="0"/>
          </a:p>
          <a:p>
            <a:r>
              <a:rPr lang="en-CA" dirty="0" smtClean="0"/>
              <a:t>a</a:t>
            </a:r>
            <a:r>
              <a:rPr lang="en-CA" baseline="-25000" dirty="0" smtClean="0"/>
              <a:t>1</a:t>
            </a:r>
            <a:r>
              <a:rPr lang="en-CA" dirty="0" smtClean="0"/>
              <a:t>) </a:t>
            </a:r>
            <a:r>
              <a:rPr lang="en-CA" dirty="0" smtClean="0"/>
              <a:t>length </a:t>
            </a:r>
            <a:r>
              <a:rPr lang="en-CA" dirty="0" smtClean="0"/>
              <a:t>of car</a:t>
            </a:r>
          </a:p>
          <a:p>
            <a:r>
              <a:rPr lang="en-CA" dirty="0" smtClean="0"/>
              <a:t>a</a:t>
            </a:r>
            <a:r>
              <a:rPr lang="en-CA" baseline="-25000" dirty="0" smtClean="0"/>
              <a:t>2</a:t>
            </a:r>
            <a:r>
              <a:rPr lang="en-CA" dirty="0" smtClean="0"/>
              <a:t>) weight of car</a:t>
            </a:r>
          </a:p>
          <a:p>
            <a:r>
              <a:rPr lang="en-CA" dirty="0" smtClean="0"/>
              <a:t>a</a:t>
            </a:r>
            <a:r>
              <a:rPr lang="en-CA" baseline="-25000" dirty="0" smtClean="0"/>
              <a:t>3</a:t>
            </a:r>
            <a:r>
              <a:rPr lang="en-CA" dirty="0" smtClean="0"/>
              <a:t>) fuel remaining in car</a:t>
            </a:r>
          </a:p>
          <a:p>
            <a:r>
              <a:rPr lang="en-CA" dirty="0" smtClean="0"/>
              <a:t>a</a:t>
            </a:r>
            <a:r>
              <a:rPr lang="en-CA" baseline="-25000" dirty="0" smtClean="0"/>
              <a:t>4</a:t>
            </a:r>
            <a:r>
              <a:rPr lang="en-CA" dirty="0" smtClean="0"/>
              <a:t>) color of car</a:t>
            </a:r>
          </a:p>
          <a:p>
            <a:r>
              <a:rPr lang="en-CA" dirty="0" smtClean="0"/>
              <a:t>Which attributes should you keep for your model, which should you exclude?</a:t>
            </a:r>
          </a:p>
          <a:p>
            <a:r>
              <a:rPr lang="en-CA" b="1" dirty="0" smtClean="0"/>
              <a:t>Three objectives of attribute selection:</a:t>
            </a:r>
          </a:p>
          <a:p>
            <a:pPr lvl="1"/>
            <a:r>
              <a:rPr lang="en-CA" dirty="0" smtClean="0"/>
              <a:t>1) improve prediction performance</a:t>
            </a:r>
          </a:p>
          <a:p>
            <a:pPr lvl="1"/>
            <a:r>
              <a:rPr lang="en-CA" dirty="0" smtClean="0"/>
              <a:t>2) faster, more cost-effective predictors</a:t>
            </a:r>
          </a:p>
          <a:p>
            <a:pPr lvl="1"/>
            <a:r>
              <a:rPr lang="en-CA" dirty="0" smtClean="0"/>
              <a:t>3) better understand underlying data</a:t>
            </a:r>
            <a:endParaRPr lang="en-CA" dirty="0"/>
          </a:p>
        </p:txBody>
      </p:sp>
      <p:pic>
        <p:nvPicPr>
          <p:cNvPr id="1026" name="Picture 2" descr="Image result for car crush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82" y="1867305"/>
            <a:ext cx="5846618" cy="303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2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97527"/>
          </a:xfrm>
        </p:spPr>
        <p:txBody>
          <a:bodyPr/>
          <a:lstStyle/>
          <a:p>
            <a:r>
              <a:rPr lang="en-CA" dirty="0" smtClean="0"/>
              <a:t>Attribute selection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7527"/>
            <a:ext cx="12192000" cy="5860472"/>
          </a:xfrm>
        </p:spPr>
        <p:txBody>
          <a:bodyPr/>
          <a:lstStyle/>
          <a:p>
            <a:r>
              <a:rPr lang="en-CA" dirty="0" smtClean="0"/>
              <a:t>Two fundamentally different approaches to attribute selection</a:t>
            </a:r>
          </a:p>
          <a:p>
            <a:r>
              <a:rPr lang="en-CA" dirty="0" smtClean="0"/>
              <a:t>1) </a:t>
            </a:r>
            <a:r>
              <a:rPr lang="en-CA" b="1" dirty="0"/>
              <a:t>F</a:t>
            </a:r>
            <a:r>
              <a:rPr lang="en-CA" b="1" dirty="0" smtClean="0"/>
              <a:t>ilter method</a:t>
            </a:r>
            <a:r>
              <a:rPr lang="en-CA" dirty="0" smtClean="0"/>
              <a:t>: make independent assessment based on data characteristics</a:t>
            </a:r>
          </a:p>
          <a:p>
            <a:pPr lvl="1"/>
            <a:r>
              <a:rPr lang="en-CA" dirty="0" smtClean="0"/>
              <a:t>Attribute set is filtered to produce most promising attribute set before learning commences</a:t>
            </a:r>
          </a:p>
          <a:p>
            <a:r>
              <a:rPr lang="en-CA" dirty="0" smtClean="0"/>
              <a:t>2) </a:t>
            </a:r>
            <a:r>
              <a:rPr lang="en-CA" b="1" dirty="0"/>
              <a:t>W</a:t>
            </a:r>
            <a:r>
              <a:rPr lang="en-CA" b="1" dirty="0" smtClean="0"/>
              <a:t>rapper method</a:t>
            </a:r>
            <a:r>
              <a:rPr lang="en-CA" dirty="0" smtClean="0"/>
              <a:t>: evaluate algorithm’s performance on subset of attributes</a:t>
            </a:r>
          </a:p>
          <a:p>
            <a:pPr lvl="1"/>
            <a:r>
              <a:rPr lang="en-CA" dirty="0" smtClean="0"/>
              <a:t>Learning algorithm is wrapped into the selection process</a:t>
            </a:r>
          </a:p>
          <a:p>
            <a:r>
              <a:rPr lang="en-CA" dirty="0" smtClean="0"/>
              <a:t>A simple </a:t>
            </a:r>
            <a:r>
              <a:rPr lang="en-CA" dirty="0" smtClean="0"/>
              <a:t>filter method</a:t>
            </a:r>
            <a:r>
              <a:rPr lang="en-CA" dirty="0" smtClean="0"/>
              <a:t>: use just enough attributes to divide up instance space in a way that separates all training instances</a:t>
            </a:r>
          </a:p>
          <a:p>
            <a:r>
              <a:rPr lang="en-CA" dirty="0" smtClean="0"/>
              <a:t>Select smallest attribute subset that distinguishes all instances uniquely</a:t>
            </a:r>
          </a:p>
          <a:p>
            <a:pPr lvl="1"/>
            <a:r>
              <a:rPr lang="en-CA" dirty="0" smtClean="0"/>
              <a:t>Can be found through exhaustive </a:t>
            </a:r>
            <a:r>
              <a:rPr lang="en-CA" dirty="0" smtClean="0"/>
              <a:t>search</a:t>
            </a:r>
          </a:p>
          <a:p>
            <a:pPr lvl="1"/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150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7527"/>
          </a:xfrm>
        </p:spPr>
        <p:txBody>
          <a:bodyPr/>
          <a:lstStyle/>
          <a:p>
            <a:r>
              <a:rPr lang="en-CA" dirty="0" smtClean="0"/>
              <a:t>Machine learning algorithms for attribute selection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7527"/>
            <a:ext cx="12192000" cy="5860472"/>
          </a:xfrm>
        </p:spPr>
        <p:txBody>
          <a:bodyPr/>
          <a:lstStyle/>
          <a:p>
            <a:r>
              <a:rPr lang="en-CA" dirty="0"/>
              <a:t>Can also use machine learning algorithms for attribute selection</a:t>
            </a:r>
          </a:p>
          <a:p>
            <a:r>
              <a:rPr lang="en-CA" dirty="0"/>
              <a:t>Example: run decision tree on dataset, and keep only attributes used to build tree</a:t>
            </a:r>
          </a:p>
          <a:p>
            <a:r>
              <a:rPr lang="en-CA" dirty="0"/>
              <a:t>Example: run 1R on dataset, </a:t>
            </a:r>
            <a:r>
              <a:rPr lang="en-CA" dirty="0" smtClean="0"/>
              <a:t>rank attributes based on accuracy</a:t>
            </a:r>
          </a:p>
          <a:p>
            <a:r>
              <a:rPr lang="en-CA" dirty="0" smtClean="0"/>
              <a:t>Example: build linear model on dataset, rank attributes based on size of weights</a:t>
            </a:r>
          </a:p>
          <a:p>
            <a:r>
              <a:rPr lang="en-CA" b="1" dirty="0" smtClean="0"/>
              <a:t>Recursive feature elimination </a:t>
            </a:r>
            <a:r>
              <a:rPr lang="en-CA" dirty="0" smtClean="0"/>
              <a:t>– eliminate worst attribute one at a time</a:t>
            </a:r>
          </a:p>
          <a:p>
            <a:r>
              <a:rPr lang="en-CA" dirty="0" smtClean="0"/>
              <a:t>Step 1: build linear model</a:t>
            </a:r>
          </a:p>
          <a:p>
            <a:r>
              <a:rPr lang="en-CA" dirty="0" smtClean="0"/>
              <a:t>Step 2: rank attributes based on size of weights</a:t>
            </a:r>
          </a:p>
          <a:p>
            <a:r>
              <a:rPr lang="en-CA" dirty="0" smtClean="0"/>
              <a:t>Step 3: remove lowest ranked attribute</a:t>
            </a:r>
          </a:p>
          <a:p>
            <a:r>
              <a:rPr lang="en-CA" dirty="0" smtClean="0"/>
              <a:t>Step 4: repeat</a:t>
            </a:r>
          </a:p>
          <a:p>
            <a:r>
              <a:rPr lang="en-CA" dirty="0" smtClean="0"/>
              <a:t>Works well for identifying important genes for cancer classification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663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4802"/>
          </a:xfrm>
        </p:spPr>
        <p:txBody>
          <a:bodyPr/>
          <a:lstStyle/>
          <a:p>
            <a:r>
              <a:rPr lang="en-CA" dirty="0" smtClean="0"/>
              <a:t>Decision tree for attribute selection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9972"/>
            <a:ext cx="6871855" cy="4539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10945" y="1440873"/>
            <a:ext cx="37130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Dataset had 4 attributes:</a:t>
            </a:r>
          </a:p>
          <a:p>
            <a:r>
              <a:rPr lang="en-CA" sz="2400" i="1" dirty="0" smtClean="0"/>
              <a:t>Outlook </a:t>
            </a:r>
          </a:p>
          <a:p>
            <a:r>
              <a:rPr lang="en-CA" sz="2400" i="1" dirty="0" smtClean="0"/>
              <a:t>Temperature</a:t>
            </a:r>
          </a:p>
          <a:p>
            <a:r>
              <a:rPr lang="en-CA" sz="2400" i="1" dirty="0" smtClean="0"/>
              <a:t>Humidity</a:t>
            </a:r>
          </a:p>
          <a:p>
            <a:r>
              <a:rPr lang="en-CA" sz="2400" i="1" dirty="0" smtClean="0"/>
              <a:t>Windy</a:t>
            </a:r>
          </a:p>
          <a:p>
            <a:endParaRPr lang="en-CA" sz="2400" dirty="0"/>
          </a:p>
          <a:p>
            <a:r>
              <a:rPr lang="en-CA" sz="2400" dirty="0" smtClean="0"/>
              <a:t>Only 3 are used to build tree</a:t>
            </a:r>
          </a:p>
          <a:p>
            <a:r>
              <a:rPr lang="en-CA" sz="2400" dirty="0" smtClean="0"/>
              <a:t>Temperature irrelevant?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87737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7527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Instance-based learning methods for attribute selection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7527"/>
            <a:ext cx="12192000" cy="5860472"/>
          </a:xfrm>
        </p:spPr>
        <p:txBody>
          <a:bodyPr/>
          <a:lstStyle/>
          <a:p>
            <a:r>
              <a:rPr lang="en-CA" dirty="0" smtClean="0"/>
              <a:t>Sample instances randomly from training set, check neighbouring records of same and different classes</a:t>
            </a:r>
          </a:p>
          <a:p>
            <a:r>
              <a:rPr lang="en-CA" dirty="0" smtClean="0"/>
              <a:t>“near hit” = neighbouring instance with same class</a:t>
            </a:r>
          </a:p>
          <a:p>
            <a:r>
              <a:rPr lang="en-CA" dirty="0" smtClean="0"/>
              <a:t>“near miss” = neighbouring instance with different class</a:t>
            </a:r>
          </a:p>
          <a:p>
            <a:r>
              <a:rPr lang="en-CA" dirty="0"/>
              <a:t>N</a:t>
            </a:r>
            <a:r>
              <a:rPr lang="en-CA" dirty="0" smtClean="0"/>
              <a:t>ear </a:t>
            </a:r>
            <a:r>
              <a:rPr lang="en-CA" i="1" dirty="0" smtClean="0"/>
              <a:t>hit</a:t>
            </a:r>
            <a:r>
              <a:rPr lang="en-CA" dirty="0" smtClean="0"/>
              <a:t> has different value for certain attribute? </a:t>
            </a:r>
            <a:r>
              <a:rPr lang="en-CA" u="sng" dirty="0" smtClean="0"/>
              <a:t>Decrease</a:t>
            </a:r>
            <a:r>
              <a:rPr lang="en-CA" dirty="0" smtClean="0"/>
              <a:t> attribute importance</a:t>
            </a:r>
          </a:p>
          <a:p>
            <a:r>
              <a:rPr lang="en-CA" dirty="0" smtClean="0"/>
              <a:t>Near </a:t>
            </a:r>
            <a:r>
              <a:rPr lang="en-CA" i="1" dirty="0" smtClean="0"/>
              <a:t>miss</a:t>
            </a:r>
            <a:r>
              <a:rPr lang="en-CA" dirty="0" smtClean="0"/>
              <a:t> has different value for certain attribute? </a:t>
            </a:r>
            <a:r>
              <a:rPr lang="en-CA" u="sng" dirty="0" smtClean="0"/>
              <a:t>Increase</a:t>
            </a:r>
            <a:r>
              <a:rPr lang="en-CA" dirty="0" smtClean="0"/>
              <a:t> attribute importance</a:t>
            </a:r>
          </a:p>
          <a:p>
            <a:r>
              <a:rPr lang="en-CA" dirty="0" smtClean="0"/>
              <a:t>Repeat many times, take only attributes with high importance</a:t>
            </a:r>
          </a:p>
          <a:p>
            <a:r>
              <a:rPr lang="en-CA" dirty="0" smtClean="0"/>
              <a:t>This method will not detect redundant attributes (attributes correlated with other attributes)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65479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1766</Words>
  <Application>Microsoft Office PowerPoint</Application>
  <PresentationFormat>Widescreen</PresentationFormat>
  <Paragraphs>200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CS405/505 Data Mining</vt:lpstr>
      <vt:lpstr>Data transformations (Chapter 8)</vt:lpstr>
      <vt:lpstr>Introduction </vt:lpstr>
      <vt:lpstr>Attribute selection</vt:lpstr>
      <vt:lpstr>Attribute selection: car crushing example</vt:lpstr>
      <vt:lpstr>Attribute selection</vt:lpstr>
      <vt:lpstr>Machine learning algorithms for attribute selection</vt:lpstr>
      <vt:lpstr>Decision tree for attribute selection</vt:lpstr>
      <vt:lpstr>Instance-based learning methods for attribute selection</vt:lpstr>
      <vt:lpstr>Filter: Eliminating redundant/irrelevant attributes</vt:lpstr>
      <vt:lpstr>Filter: Eliminating redundant/irrelevant attributes</vt:lpstr>
      <vt:lpstr>Wrapper: Searching the attribute space</vt:lpstr>
      <vt:lpstr>Forward selection and backward elimination</vt:lpstr>
      <vt:lpstr>Evaluating performance of wrapper methods</vt:lpstr>
      <vt:lpstr>Race search</vt:lpstr>
      <vt:lpstr>Success story</vt:lpstr>
      <vt:lpstr>Feature selection with sklearn</vt:lpstr>
      <vt:lpstr>Univariate feature selection with sklearn</vt:lpstr>
      <vt:lpstr>Tree based feature selection in sklearn</vt:lpstr>
      <vt:lpstr>Is attribute selection even necessary in 2019?</vt:lpstr>
      <vt:lpstr>PowerPoint Presentation</vt:lpstr>
      <vt:lpstr>Summary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Russell Butler</dc:creator>
  <cp:lastModifiedBy>Russell Butler</cp:lastModifiedBy>
  <cp:revision>107</cp:revision>
  <dcterms:created xsi:type="dcterms:W3CDTF">2019-10-03T18:10:56Z</dcterms:created>
  <dcterms:modified xsi:type="dcterms:W3CDTF">2019-10-04T15:21:50Z</dcterms:modified>
</cp:coreProperties>
</file>