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70" r:id="rId9"/>
    <p:sldId id="271" r:id="rId10"/>
    <p:sldId id="262" r:id="rId11"/>
    <p:sldId id="272" r:id="rId12"/>
    <p:sldId id="268" r:id="rId13"/>
    <p:sldId id="265" r:id="rId14"/>
    <p:sldId id="264" r:id="rId15"/>
    <p:sldId id="26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93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8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1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3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6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95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80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3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1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6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5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5E61-968A-408A-8F46-894281D3BC8F}" type="datetimeFigureOut">
              <a:rPr lang="en-CA" smtClean="0"/>
              <a:t>2019-09-21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F743-E978-43BE-BB49-5B5BCF0D77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3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1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98036" cy="55418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Logistic Regression and the Logit transformation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554181"/>
                <a:ext cx="12192000" cy="397559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CA" dirty="0" smtClean="0"/>
                  <a:t>Instead of approximating 0 and 1 values directly (thereby risking illegitimate probability values), </a:t>
                </a:r>
                <a:r>
                  <a:rPr lang="en-CA" b="1" dirty="0" smtClean="0"/>
                  <a:t>logistic regression builds a linear model based on a transformed target variable</a:t>
                </a:r>
              </a:p>
              <a:p>
                <a:r>
                  <a:rPr lang="en-CA" dirty="0"/>
                  <a:t>Suppose there are only 2 classes, logistic regression replaces the original target variable: </a:t>
                </a:r>
                <a:br>
                  <a:rPr lang="en-CA" dirty="0"/>
                </a:b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(1|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r>
                  <a:rPr lang="en-CA" sz="2400" dirty="0" smtClean="0"/>
                  <a:t>(cannot be approximated accurately using a linear function)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	by:</a:t>
                </a:r>
                <a:br>
                  <a:rPr lang="en-CA" dirty="0" smtClean="0"/>
                </a:br>
                <a:r>
                  <a:rPr lang="en-CA" dirty="0"/>
                  <a:t>	</a:t>
                </a:r>
                <a:r>
                  <a:rPr lang="en-CA" dirty="0" smtClean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</m:e>
                        </m:d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</m:e>
                        </m:d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(logit function)</a:t>
                </a:r>
                <a:endParaRPr lang="en-CA" dirty="0"/>
              </a:p>
              <a:p>
                <a:r>
                  <a:rPr lang="en-CA" dirty="0" smtClean="0"/>
                  <a:t>Resulting values no longer constrained to interval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[0,1], </a:t>
                </a:r>
                <a:r>
                  <a:rPr lang="en-CA" dirty="0" smtClean="0"/>
                  <a:t>can instead lie from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,∞]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The transformed variable is approximated using a linear function just like the ones generated by linear regression</a:t>
                </a:r>
              </a:p>
              <a:p>
                <a:r>
                  <a:rPr lang="en-CA" dirty="0" smtClean="0"/>
                  <a:t>The resulting model is:</a:t>
                </a:r>
                <a:br>
                  <a:rPr lang="en-CA" dirty="0" smtClean="0"/>
                </a:br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CA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…−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𝑤𝑘𝑎𝑘</m:t>
                                </m:r>
                              </m:e>
                            </m:d>
                          </m:e>
                        </m:fun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554181"/>
                <a:ext cx="12192000" cy="3975597"/>
              </a:xfrm>
              <a:blipFill>
                <a:blip r:embed="rId2"/>
                <a:stretch>
                  <a:fillRect l="-650" t="-3528" b="-141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76786"/>
            <a:ext cx="6567055" cy="26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63690" y="4783293"/>
                <a:ext cx="4301837" cy="178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UcParenR"/>
                </a:pPr>
                <a:r>
                  <a:rPr lang="en-CA" dirty="0" smtClean="0"/>
                  <a:t>Transformation function, often called the logit transform or logit function.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type m:val="skw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 smtClean="0"/>
              </a:p>
              <a:p>
                <a:pPr marL="342900" indent="-342900">
                  <a:buAutoNum type="alphaUcParenR"/>
                </a:pPr>
                <a:r>
                  <a:rPr lang="en-CA" dirty="0" smtClean="0"/>
                  <a:t>One-dimensional logistic regression function, inverse of logit function 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here, 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=-1.25, 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=0.5</a:t>
                </a: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0" y="4783293"/>
                <a:ext cx="4301837" cy="1788246"/>
              </a:xfrm>
              <a:prstGeom prst="rect">
                <a:avLst/>
              </a:prstGeom>
              <a:blipFill>
                <a:blip r:embed="rId4"/>
                <a:stretch>
                  <a:fillRect l="-1275" t="-2048" b="-4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model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5455"/>
                <a:ext cx="10515600" cy="47915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Consider a model with two predictors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/>
                  <a:t> and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dirty="0" smtClean="0"/>
                  <a:t> and Bernoulli response variable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CA" dirty="0" smtClean="0"/>
                  <a:t>, denoted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P(Y=1)</a:t>
                </a:r>
              </a:p>
              <a:p>
                <a:r>
                  <a:rPr lang="en-CA" dirty="0" smtClean="0"/>
                  <a:t>Assume a linear relationship between the predictor variables and the log-odds of the event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Y=1</a:t>
                </a:r>
                <a:r>
                  <a:rPr lang="en-CA" dirty="0" smtClean="0"/>
                  <a:t>.</a:t>
                </a:r>
              </a:p>
              <a:p>
                <a:r>
                  <a:rPr lang="en-CA" dirty="0" smtClean="0"/>
                  <a:t>This linear relationship can be written in following form: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CA" baseline="-25000" dirty="0" smtClean="0"/>
              </a:p>
              <a:p>
                <a:r>
                  <a:rPr lang="en-CA" dirty="0" smtClean="0"/>
                  <a:t>Can recover odds by exponentiating log-odds: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After some algebraic manipulation: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CA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Shows that once weights are fixed, we can easily compute the probability that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Y=1 </a:t>
                </a:r>
                <a:r>
                  <a:rPr lang="en-CA" dirty="0" smtClean="0"/>
                  <a:t>for a given observation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5455"/>
                <a:ext cx="10515600" cy="4791508"/>
              </a:xfrm>
              <a:blipFill>
                <a:blip r:embed="rId2"/>
                <a:stretch>
                  <a:fillRect l="-928" t="-2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8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 function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292" y="1690688"/>
            <a:ext cx="6861973" cy="3975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6056" y="2244437"/>
                <a:ext cx="4655127" cy="3643616"/>
              </a:xfrm>
            </p:spPr>
            <p:txBody>
              <a:bodyPr/>
              <a:lstStyle/>
              <a:p>
                <a:r>
                  <a:rPr lang="en-CA" dirty="0" smtClean="0"/>
                  <a:t>1-dimensional logistic regression function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Maps predictions to probabilities </a:t>
                </a:r>
              </a:p>
              <a:p>
                <a:r>
                  <a:rPr lang="en-CA" dirty="0" smtClean="0"/>
                  <a:t>Also called the sigmoid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056" y="2244437"/>
                <a:ext cx="4655127" cy="3643616"/>
              </a:xfrm>
              <a:blipFill>
                <a:blip r:embed="rId3"/>
                <a:stretch>
                  <a:fillRect l="-2359" t="-26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5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1914909" cy="6559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Different logistic regression function (sigmoid) shapes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1799951"/>
                <a:ext cx="465512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CA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 smtClean="0"/>
                  <a:t> is the ‘intercept’</a:t>
                </a:r>
              </a:p>
              <a:p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 smtClean="0"/>
                  <a:t> is the ‘slope’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799951"/>
                <a:ext cx="4655127" cy="4351338"/>
              </a:xfrm>
              <a:blipFill>
                <a:blip r:embed="rId2"/>
                <a:stretch>
                  <a:fillRect l="-23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239" y="655948"/>
            <a:ext cx="7190509" cy="60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Finding the weights in logistic regression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</p:spPr>
            <p:txBody>
              <a:bodyPr/>
              <a:lstStyle/>
              <a:p>
                <a:r>
                  <a:rPr lang="en-CA" dirty="0" smtClean="0"/>
                  <a:t>Linear regression measures goodness of fit using squared error</a:t>
                </a:r>
              </a:p>
              <a:p>
                <a:r>
                  <a:rPr lang="en-CA" dirty="0" smtClean="0"/>
                  <a:t>Logistic regression uses log-likelihood instead: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 smtClean="0"/>
              </a:p>
              <a:p>
                <a:r>
                  <a:rPr lang="en-CA" dirty="0" smtClean="0"/>
                  <a:t>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sup>
                    </m:sSup>
                  </m:oMath>
                </a14:m>
                <a:r>
                  <a:rPr lang="en-CA" dirty="0" smtClean="0"/>
                  <a:t> are either 0 or 1</a:t>
                </a:r>
              </a:p>
              <a:p>
                <a:r>
                  <a:rPr lang="en-CA" dirty="0" smtClean="0"/>
                  <a:t>Weights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CA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>
                    <a:ea typeface="Cambria Math" panose="02040503050406030204" pitchFamily="18" charset="0"/>
                  </a:rPr>
                  <a:t>need to be chosen to maximize log-likelihood</a:t>
                </a:r>
              </a:p>
              <a:p>
                <a:pPr lvl="1"/>
                <a:r>
                  <a:rPr lang="en-CA" dirty="0" smtClean="0">
                    <a:ea typeface="Cambria Math" panose="02040503050406030204" pitchFamily="18" charset="0"/>
                  </a:rPr>
                  <a:t>(the weights are in the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p(…) </a:t>
                </a:r>
                <a:r>
                  <a:rPr lang="en-CA" dirty="0" smtClean="0">
                    <a:ea typeface="Cambria Math" panose="02040503050406030204" pitchFamily="18" charset="0"/>
                  </a:rPr>
                  <a:t>above)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Gradient descent algorithm</a:t>
                </a:r>
              </a:p>
              <a:p>
                <a:endParaRPr lang="en-CA" dirty="0" smtClean="0">
                  <a:ea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  <a:blipFill>
                <a:blip r:embed="rId2"/>
                <a:stretch>
                  <a:fillRect l="-900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19" y="3634469"/>
            <a:ext cx="2879724" cy="30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4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3348"/>
          </a:xfrm>
        </p:spPr>
        <p:txBody>
          <a:bodyPr/>
          <a:lstStyle/>
          <a:p>
            <a:r>
              <a:rPr lang="en-CA" dirty="0" smtClean="0"/>
              <a:t>Example: probability of passing an exam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1066800"/>
            <a:ext cx="7287491" cy="5110163"/>
          </a:xfrm>
        </p:spPr>
        <p:txBody>
          <a:bodyPr/>
          <a:lstStyle/>
          <a:p>
            <a:r>
              <a:rPr lang="en-CA" dirty="0" smtClean="0"/>
              <a:t>A group of 20 students spends between 0 and 6 hours studying for an exam. How does the number of hours studying affect the probability of the student passing the exam?</a:t>
            </a:r>
          </a:p>
          <a:p>
            <a:r>
              <a:rPr lang="en-CA" dirty="0" smtClean="0"/>
              <a:t>Least squares linear regression gives intercept=-0.154, slope=0.235</a:t>
            </a:r>
          </a:p>
          <a:p>
            <a:pPr lvl="1"/>
            <a:r>
              <a:rPr lang="en-CA" dirty="0" smtClean="0"/>
              <a:t>3 hours studied = -0.154 + (0.235)*3 = 0.55, ok, but what does this mean? (its not a probability)</a:t>
            </a:r>
          </a:p>
          <a:p>
            <a:r>
              <a:rPr lang="en-CA" dirty="0" smtClean="0"/>
              <a:t>What does logistic regression give?</a:t>
            </a:r>
            <a:endParaRPr lang="en-CA" dirty="0"/>
          </a:p>
          <a:p>
            <a:r>
              <a:rPr lang="en-CA" dirty="0" smtClean="0"/>
              <a:t>Turn to python for the solution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25" y="461674"/>
            <a:ext cx="3086100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25" y="3424238"/>
            <a:ext cx="3114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Linear classification violates key assumptions of linear least squares</a:t>
            </a:r>
          </a:p>
          <a:p>
            <a:r>
              <a:rPr lang="en-CA" dirty="0" smtClean="0"/>
              <a:t>Use logistic regression for numerical prediction instead</a:t>
            </a:r>
          </a:p>
          <a:p>
            <a:pPr lvl="1"/>
            <a:r>
              <a:rPr lang="en-CA" dirty="0" smtClean="0"/>
              <a:t>We will see the sigmoid more when we look at neural networks</a:t>
            </a:r>
          </a:p>
          <a:p>
            <a:r>
              <a:rPr lang="en-CA" dirty="0" smtClean="0"/>
              <a:t>Next class: perceptron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3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Building decision tree – children cannot split on same attribute as parent, but siblings can split on same attribute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267200" y="3214255"/>
            <a:ext cx="1205345" cy="1163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parent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3131127" y="4724400"/>
            <a:ext cx="1288473" cy="103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sibling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5264727" y="4724399"/>
            <a:ext cx="1288473" cy="103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sibling</a:t>
            </a:r>
            <a:endParaRPr lang="en-CA" dirty="0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3775364" y="4207604"/>
            <a:ext cx="668355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5296026" y="4207604"/>
            <a:ext cx="612938" cy="51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4002" y="4220131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Waist=wide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5487794" y="4181886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Waist=thin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90389" y="5698910"/>
            <a:ext cx="901362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91751" y="5698910"/>
            <a:ext cx="644236" cy="54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7078" y="5809746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Hr=fast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3740524" y="5739577"/>
            <a:ext cx="95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Hr=slow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361500" y="5695373"/>
            <a:ext cx="901362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62862" y="5695373"/>
            <a:ext cx="644236" cy="54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8189" y="5806209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Hr=fast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6511635" y="5736040"/>
            <a:ext cx="95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Hr=slow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43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least squares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2" y="1482436"/>
                <a:ext cx="11748654" cy="49045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Linear least squares (LLS) is the least squares approximation of linear functions to data</a:t>
                </a:r>
              </a:p>
              <a:p>
                <a:r>
                  <a:rPr lang="en-CA" dirty="0"/>
                  <a:t>We </a:t>
                </a:r>
                <a:r>
                  <a:rPr lang="en-CA" dirty="0" smtClean="0"/>
                  <a:t>wanted </a:t>
                </a:r>
                <a:r>
                  <a:rPr lang="en-CA" dirty="0"/>
                  <a:t>to find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[w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,w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,w</a:t>
                </a:r>
                <a:r>
                  <a:rPr lang="en-CA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en-CA" dirty="0"/>
                  <a:t>such that :</a:t>
                </a:r>
                <a:br>
                  <a:rPr lang="en-CA" dirty="0"/>
                </a:br>
                <a:r>
                  <a:rPr lang="en-CA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CA"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CA" baseline="-25000">
                                <a:latin typeface="Cambria Math" panose="02040503050406030204" pitchFamily="18" charset="0"/>
                              </a:rPr>
                              <m:t>j</m:t>
                            </m:r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dirty="0"/>
                  <a:t>    is minimized</a:t>
                </a:r>
              </a:p>
              <a:p>
                <a:r>
                  <a:rPr lang="en-CA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CA" dirty="0" smtClean="0"/>
                  <a:t> is attribute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CA" dirty="0" smtClean="0"/>
                  <a:t> of</a:t>
                </a:r>
                <a:r>
                  <a:rPr lang="en-CA" baseline="30000" dirty="0" smtClean="0"/>
                  <a:t> </a:t>
                </a:r>
                <a:r>
                  <a:rPr lang="en-CA" dirty="0" smtClean="0"/>
                  <a:t>instance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CA" dirty="0" smtClean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smtClean="0">
                    <a:ea typeface="Cambria Math" panose="02040503050406030204" pitchFamily="18" charset="0"/>
                  </a:rPr>
                  <a:t>is the known output of instance </a:t>
                </a:r>
                <a:r>
                  <a:rPr lang="en-CA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CA" dirty="0"/>
              </a:p>
              <a:p>
                <a:r>
                  <a:rPr lang="en-CA" dirty="0" smtClean="0"/>
                  <a:t>Solution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CA" baseline="30000" dirty="0"/>
                  <a:t>  </a:t>
                </a:r>
                <a:endParaRPr lang="en-CA" baseline="30000" dirty="0" smtClean="0"/>
              </a:p>
              <a:p>
                <a:endParaRPr lang="en-CA" baseline="30000" dirty="0"/>
              </a:p>
              <a:p>
                <a:r>
                  <a:rPr lang="en-CA" dirty="0" smtClean="0"/>
                  <a:t>This yields a numerical prediction in the form of a real number: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CA" dirty="0" smtClean="0"/>
                  <a:t>	What if we want to predict a class? (classification)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1482436"/>
                <a:ext cx="11748654" cy="4904509"/>
              </a:xfrm>
              <a:blipFill>
                <a:blip r:embed="rId2"/>
                <a:stretch>
                  <a:fillRect l="-934" t="-2733" r="-1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9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Classification: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009" y="1399310"/>
                <a:ext cx="11017827" cy="5153890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Linear regression can easily be used for classification in domains with numerical attributes</a:t>
                </a:r>
              </a:p>
              <a:p>
                <a:r>
                  <a:rPr lang="en-CA" dirty="0" smtClean="0"/>
                  <a:t>Perform a regression for each class, setting output=1 for instances that belong to the class, and output=0 for instances that do not.</a:t>
                </a:r>
              </a:p>
              <a:p>
                <a:r>
                  <a:rPr lang="en-CA" dirty="0" smtClean="0"/>
                  <a:t>This results in one linear expression for each class</a:t>
                </a:r>
              </a:p>
              <a:p>
                <a:pPr lvl="1"/>
                <a:r>
                  <a:rPr lang="en-CA" dirty="0" smtClean="0"/>
                  <a:t>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CA" baseline="30000" dirty="0"/>
                  <a:t>  </a:t>
                </a:r>
                <a:r>
                  <a:rPr lang="en-CA" dirty="0" smtClean="0"/>
                  <a:t>once for each class, giving each class its own weights</a:t>
                </a:r>
              </a:p>
              <a:p>
                <a:r>
                  <a:rPr lang="en-CA" dirty="0" smtClean="0"/>
                  <a:t>Given a test instance, calculate value for each linear expression, and assign instance to class with whose linear expression yields highest value</a:t>
                </a:r>
              </a:p>
              <a:p>
                <a:r>
                  <a:rPr lang="en-CA" dirty="0" smtClean="0"/>
                  <a:t>This is known as multi-response 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CA" dirty="0" smtClean="0"/>
                  <a:t> is the “response” (1 response per class)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009" y="1399310"/>
                <a:ext cx="11017827" cy="5153890"/>
              </a:xfrm>
              <a:blipFill>
                <a:blip r:embed="rId2"/>
                <a:stretch>
                  <a:fillRect l="-996" t="-20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5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3997"/>
          </a:xfrm>
        </p:spPr>
        <p:txBody>
          <a:bodyPr/>
          <a:lstStyle/>
          <a:p>
            <a:r>
              <a:rPr lang="en-CA" dirty="0" smtClean="0"/>
              <a:t>Example of Linear 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09" y="950587"/>
            <a:ext cx="6380018" cy="1821956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Iris dataset. We want to use linear regression to classify a flower</a:t>
            </a:r>
          </a:p>
          <a:p>
            <a:r>
              <a:rPr lang="en-CA" dirty="0" smtClean="0"/>
              <a:t>For this example, use only </a:t>
            </a:r>
            <a:r>
              <a:rPr lang="en-CA" dirty="0" err="1" smtClean="0"/>
              <a:t>setosa</a:t>
            </a:r>
            <a:r>
              <a:rPr lang="en-CA" dirty="0" smtClean="0"/>
              <a:t> and versicolor (2 classes), use only petal length attribute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14" y="1082898"/>
            <a:ext cx="4411806" cy="3071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6501419" y="2039321"/>
            <a:ext cx="172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petal length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43" y="2807130"/>
            <a:ext cx="4391891" cy="30450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0111" y="476617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setosas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2643722" y="2921992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versicolors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43148" y="3186999"/>
            <a:ext cx="346973" cy="9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34134" y="4994583"/>
            <a:ext cx="495125" cy="14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66683" y="2950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setosas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8189554" y="1544948"/>
            <a:ext cx="124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versicolors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9452138" y="10828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virginicas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61627" y="6196974"/>
                <a:ext cx="5878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𝑣𝑒𝑟𝑠𝑖𝑐𝑜𝑙𝑜𝑟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=−0.46+0.33∗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𝑝𝑒𝑡𝑎𝑙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CA" sz="2400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27" y="6196974"/>
                <a:ext cx="5878661" cy="369332"/>
              </a:xfrm>
              <a:prstGeom prst="rect">
                <a:avLst/>
              </a:prstGeom>
              <a:blipFill>
                <a:blip r:embed="rId4"/>
                <a:stretch>
                  <a:fillRect l="-829" b="-3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934732" y="5927640"/>
            <a:ext cx="625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Linear expression for versicolor class using petal length attribute: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40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4" grpId="0"/>
      <p:bldP spid="26" grpId="0"/>
      <p:bldP spid="27" grpId="0"/>
      <p:bldP spid="28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981"/>
            <a:ext cx="12192000" cy="734724"/>
          </a:xfrm>
        </p:spPr>
        <p:txBody>
          <a:bodyPr/>
          <a:lstStyle/>
          <a:p>
            <a:r>
              <a:rPr lang="en-CA" dirty="0" smtClean="0"/>
              <a:t>Least squares regression and the Normal distribution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705"/>
            <a:ext cx="5777346" cy="5758730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Important assumptions of Linear Least Squares:</a:t>
            </a:r>
          </a:p>
          <a:p>
            <a:pPr lvl="1"/>
            <a:r>
              <a:rPr lang="en-CA" dirty="0" smtClean="0"/>
              <a:t>Residual error has mean=0 </a:t>
            </a:r>
          </a:p>
          <a:p>
            <a:pPr lvl="1"/>
            <a:r>
              <a:rPr lang="en-CA" dirty="0" smtClean="0"/>
              <a:t>Residuals are uncorrelated (cannot be predicted based on residual from previous observations)</a:t>
            </a:r>
          </a:p>
          <a:p>
            <a:pPr lvl="1"/>
            <a:r>
              <a:rPr lang="en-CA" dirty="0" smtClean="0"/>
              <a:t>Residuals are normally distributed with same standard deviation</a:t>
            </a:r>
          </a:p>
          <a:p>
            <a:r>
              <a:rPr lang="en-CA" dirty="0" smtClean="0"/>
              <a:t>A) typical case where the assumptions hold </a:t>
            </a:r>
          </a:p>
          <a:p>
            <a:r>
              <a:rPr lang="en-CA" dirty="0" smtClean="0"/>
              <a:t>B) prediction for a single class from multi-response linear regression (setting output to zero or 1)</a:t>
            </a:r>
          </a:p>
          <a:p>
            <a:pPr lvl="1"/>
            <a:r>
              <a:rPr lang="en-CA" dirty="0" smtClean="0"/>
              <a:t>Slope=0.156, intercept=-0.33</a:t>
            </a:r>
          </a:p>
          <a:p>
            <a:pPr lvl="1"/>
            <a:r>
              <a:rPr lang="en-CA" dirty="0" smtClean="0"/>
              <a:t>The response (</a:t>
            </a:r>
            <a:r>
              <a:rPr lang="en-CA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CA" dirty="0" smtClean="0"/>
              <a:t>) is not a probability</a:t>
            </a:r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20" y="3961535"/>
            <a:ext cx="5467350" cy="2628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57" y="1301245"/>
            <a:ext cx="4791075" cy="2190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2367" y="1201037"/>
            <a:ext cx="9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rot="11007748" flipV="1">
            <a:off x="6183085" y="3711070"/>
            <a:ext cx="47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B)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98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Extreme example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36" y="1226250"/>
            <a:ext cx="7062275" cy="56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1057"/>
          </a:xfrm>
        </p:spPr>
        <p:txBody>
          <a:bodyPr/>
          <a:lstStyle/>
          <a:p>
            <a:r>
              <a:rPr lang="en-CA" dirty="0" smtClean="0"/>
              <a:t>The Logit Link function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68582"/>
                <a:ext cx="12192000" cy="52370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 i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r>
                  <a:rPr lang="en-CA" b="0" dirty="0" smtClean="0"/>
                  <a:t>this linear equation not guaranteed to give values between [0,1] (probabilities)</a:t>
                </a:r>
              </a:p>
              <a:p>
                <a:r>
                  <a:rPr lang="en-CA" dirty="0" smtClean="0"/>
                  <a:t>We can use something called the odds to link probabilities to real numbers</a:t>
                </a:r>
              </a:p>
              <a:p>
                <a:r>
                  <a:rPr lang="en-CA" dirty="0" smtClean="0"/>
                  <a:t>Odds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b="0" dirty="0" smtClean="0"/>
                  <a:t>Example: 6-sided dice toss, p(!2) = 5/6, odds(!2) = 0.833/(0.167) = 5 or 5:1 odds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num>
                              <m:den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CA" dirty="0" smtClean="0"/>
                  <a:t>, where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CA" dirty="0" smtClean="0"/>
                  <a:t> is probability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y=1</a:t>
                </a:r>
              </a:p>
              <a:p>
                <a:r>
                  <a:rPr lang="en-CA" dirty="0" smtClean="0"/>
                  <a:t>When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CA" dirty="0" smtClean="0"/>
                  <a:t> is categorical (as it is in our classification task, we use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logit(y) </a:t>
                </a:r>
                <a:r>
                  <a:rPr lang="en-CA" dirty="0" smtClean="0"/>
                  <a:t>as the response in our regression equation, instead of just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num>
                              <m:den>
                                <m:r>
                                  <a:rPr lang="en-CA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CA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i="0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CA" i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CA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68582"/>
                <a:ext cx="12192000" cy="5237018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1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logistic regression we are estimating an unknown p for any given linear combination of the independent variables</a:t>
            </a:r>
          </a:p>
          <a:p>
            <a:r>
              <a:rPr lang="en-CA" dirty="0" smtClean="0"/>
              <a:t>The log of the odds ratio (the Logit Link function or Logit) maps the linear combination of variables that could result in any value onto the Bernoulli probability distribution with a domain from 0 to 1</a:t>
            </a:r>
          </a:p>
          <a:p>
            <a:r>
              <a:rPr lang="en-CA" dirty="0" smtClean="0"/>
              <a:t>Logistic regression performs classification, not regression</a:t>
            </a:r>
          </a:p>
          <a:p>
            <a:r>
              <a:rPr lang="en-CA" dirty="0" smtClean="0"/>
              <a:t>In probability theory and statistics, the Bernoulli distribution is the discrete probability distribution of a random variable which takes the value 1 with probability p and the value 0 </a:t>
            </a:r>
            <a:r>
              <a:rPr lang="en-CA" smtClean="0"/>
              <a:t>with probability 1-p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119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640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CS405/505 Data Mining</vt:lpstr>
      <vt:lpstr>Assignment 1</vt:lpstr>
      <vt:lpstr>Linear least squares</vt:lpstr>
      <vt:lpstr>Linear Classification:</vt:lpstr>
      <vt:lpstr>Example of Linear classification</vt:lpstr>
      <vt:lpstr>Least squares regression and the Normal distribution</vt:lpstr>
      <vt:lpstr>Extreme example </vt:lpstr>
      <vt:lpstr>The Logit Link function</vt:lpstr>
      <vt:lpstr>Logistic regression</vt:lpstr>
      <vt:lpstr>Logistic Regression and the Logit transformation</vt:lpstr>
      <vt:lpstr>Logistic model example</vt:lpstr>
      <vt:lpstr>Logistic regression function</vt:lpstr>
      <vt:lpstr>Different logistic regression function (sigmoid) shapes</vt:lpstr>
      <vt:lpstr>Finding the weights in logistic regression</vt:lpstr>
      <vt:lpstr>Example: probability of passing an exam</vt:lpstr>
      <vt:lpstr>Recap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136</cp:revision>
  <dcterms:created xsi:type="dcterms:W3CDTF">2019-09-18T17:49:14Z</dcterms:created>
  <dcterms:modified xsi:type="dcterms:W3CDTF">2019-09-21T23:14:39Z</dcterms:modified>
</cp:coreProperties>
</file>