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660"/>
  </p:normalViewPr>
  <p:slideViewPr>
    <p:cSldViewPr snapToGrid="0">
      <p:cViewPr>
        <p:scale>
          <a:sx n="70" d="100"/>
          <a:sy n="70" d="100"/>
        </p:scale>
        <p:origin x="64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D7F71-60E3-47D6-AD8C-528E18DF26F4}" type="datetimeFigureOut">
              <a:rPr lang="en-CA" smtClean="0"/>
              <a:t>2019-09-22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4CBD1-4BB3-4CF6-8D5F-A5F1603B8810}" type="slidenum">
              <a:rPr lang="en-CA" smtClean="0"/>
              <a:t>‹#›</a:t>
            </a:fld>
            <a:endParaRPr lang="en-CA"/>
          </a:p>
        </p:txBody>
      </p:sp>
    </p:spTree>
    <p:extLst>
      <p:ext uri="{BB962C8B-B14F-4D97-AF65-F5344CB8AC3E}">
        <p14:creationId xmlns:p14="http://schemas.microsoft.com/office/powerpoint/2010/main" val="4100163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5DCD113-A044-4026-8300-DD757017FCB5}" type="datetimeFigureOut">
              <a:rPr lang="en-CA" smtClean="0"/>
              <a:t>2019-09-22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206146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5DCD113-A044-4026-8300-DD757017FCB5}" type="datetimeFigureOut">
              <a:rPr lang="en-CA" smtClean="0"/>
              <a:t>2019-09-22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142348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5DCD113-A044-4026-8300-DD757017FCB5}" type="datetimeFigureOut">
              <a:rPr lang="en-CA" smtClean="0"/>
              <a:t>2019-09-22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9638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5DCD113-A044-4026-8300-DD757017FCB5}" type="datetimeFigureOut">
              <a:rPr lang="en-CA" smtClean="0"/>
              <a:t>2019-09-22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133491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DCD113-A044-4026-8300-DD757017FCB5}" type="datetimeFigureOut">
              <a:rPr lang="en-CA" smtClean="0"/>
              <a:t>2019-09-22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350568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5DCD113-A044-4026-8300-DD757017FCB5}" type="datetimeFigureOut">
              <a:rPr lang="en-CA" smtClean="0"/>
              <a:t>2019-09-22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329231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5DCD113-A044-4026-8300-DD757017FCB5}" type="datetimeFigureOut">
              <a:rPr lang="en-CA" smtClean="0"/>
              <a:t>2019-09-22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308769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5DCD113-A044-4026-8300-DD757017FCB5}" type="datetimeFigureOut">
              <a:rPr lang="en-CA" smtClean="0"/>
              <a:t>2019-09-22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363517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CD113-A044-4026-8300-DD757017FCB5}" type="datetimeFigureOut">
              <a:rPr lang="en-CA" smtClean="0"/>
              <a:t>2019-09-22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263218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DCD113-A044-4026-8300-DD757017FCB5}" type="datetimeFigureOut">
              <a:rPr lang="en-CA" smtClean="0"/>
              <a:t>2019-09-22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185595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DCD113-A044-4026-8300-DD757017FCB5}" type="datetimeFigureOut">
              <a:rPr lang="en-CA" smtClean="0"/>
              <a:t>2019-09-22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401254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CD113-A044-4026-8300-DD757017FCB5}" type="datetimeFigureOut">
              <a:rPr lang="en-CA" smtClean="0"/>
              <a:t>2019-09-22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21651-AE3B-4037-9EDE-CC21346F00B8}" type="slidenum">
              <a:rPr lang="en-CA" smtClean="0"/>
              <a:t>‹#›</a:t>
            </a:fld>
            <a:endParaRPr lang="en-CA"/>
          </a:p>
        </p:txBody>
      </p:sp>
    </p:spTree>
    <p:extLst>
      <p:ext uri="{BB962C8B-B14F-4D97-AF65-F5344CB8AC3E}">
        <p14:creationId xmlns:p14="http://schemas.microsoft.com/office/powerpoint/2010/main" val="91756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hyperlink" Target="https://scikit-learn.org/stable/auto_examples/classification/plot_classifier_comparison.html#sphx-glr-auto-examples-classification-plot-classifier-comparison-py" TargetMode="Externa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atascience.stackexchange.com/questions/53226/what-is-the-purpose-of-logit-function-at-what-stage-of-model-building-process-t"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CS405/505</a:t>
            </a:r>
            <a:br>
              <a:rPr lang="en-CA" dirty="0" smtClean="0"/>
            </a:br>
            <a:r>
              <a:rPr lang="en-CA" dirty="0" smtClean="0"/>
              <a:t>Data Mining</a:t>
            </a:r>
            <a:endParaRPr lang="en-CA" dirty="0"/>
          </a:p>
        </p:txBody>
      </p:sp>
      <p:sp>
        <p:nvSpPr>
          <p:cNvPr id="3" name="Subtitle 2"/>
          <p:cNvSpPr>
            <a:spLocks noGrp="1"/>
          </p:cNvSpPr>
          <p:nvPr>
            <p:ph type="subTitle" idx="1"/>
          </p:nvPr>
        </p:nvSpPr>
        <p:spPr/>
        <p:txBody>
          <a:bodyPr/>
          <a:lstStyle/>
          <a:p>
            <a:r>
              <a:rPr lang="en-CA" dirty="0" smtClean="0"/>
              <a:t>Lecture 9</a:t>
            </a:r>
            <a:endParaRPr lang="en-CA" dirty="0"/>
          </a:p>
        </p:txBody>
      </p:sp>
    </p:spTree>
    <p:extLst>
      <p:ext uri="{BB962C8B-B14F-4D97-AF65-F5344CB8AC3E}">
        <p14:creationId xmlns:p14="http://schemas.microsoft.com/office/powerpoint/2010/main" val="628792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Perceptrons</a:t>
            </a:r>
            <a:r>
              <a:rPr lang="en-CA" dirty="0" smtClean="0"/>
              <a:t> and XOR</a:t>
            </a:r>
            <a:endParaRPr lang="en-CA" dirty="0"/>
          </a:p>
        </p:txBody>
      </p:sp>
      <p:pic>
        <p:nvPicPr>
          <p:cNvPr id="4" name="Picture 3"/>
          <p:cNvPicPr>
            <a:picLocks noChangeAspect="1"/>
          </p:cNvPicPr>
          <p:nvPr/>
        </p:nvPicPr>
        <p:blipFill>
          <a:blip r:embed="rId2"/>
          <a:stretch>
            <a:fillRect/>
          </a:stretch>
        </p:blipFill>
        <p:spPr>
          <a:xfrm>
            <a:off x="7603787" y="566538"/>
            <a:ext cx="3749247" cy="2957271"/>
          </a:xfrm>
          <a:prstGeom prst="rect">
            <a:avLst/>
          </a:prstGeom>
        </p:spPr>
      </p:pic>
      <p:sp>
        <p:nvSpPr>
          <p:cNvPr id="5" name="TextBox 4"/>
          <p:cNvSpPr txBox="1"/>
          <p:nvPr/>
        </p:nvSpPr>
        <p:spPr>
          <a:xfrm>
            <a:off x="7554682" y="141255"/>
            <a:ext cx="3964481" cy="369332"/>
          </a:xfrm>
          <a:prstGeom prst="rect">
            <a:avLst/>
          </a:prstGeom>
          <a:noFill/>
        </p:spPr>
        <p:txBody>
          <a:bodyPr wrap="square" rtlCol="0">
            <a:spAutoFit/>
          </a:bodyPr>
          <a:lstStyle/>
          <a:p>
            <a:r>
              <a:rPr lang="en-CA" dirty="0" smtClean="0"/>
              <a:t>Perceptron achieves 50</a:t>
            </a:r>
            <a:r>
              <a:rPr lang="en-CA" dirty="0" smtClean="0"/>
              <a:t>% </a:t>
            </a:r>
            <a:r>
              <a:rPr lang="en-CA" dirty="0" smtClean="0"/>
              <a:t>accuracy here</a:t>
            </a:r>
            <a:endParaRPr lang="en-CA" dirty="0"/>
          </a:p>
        </p:txBody>
      </p:sp>
      <p:pic>
        <p:nvPicPr>
          <p:cNvPr id="1026" name="Picture 2" descr="Image result for xor function 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0836" y="3646813"/>
            <a:ext cx="3215145" cy="30449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672837" y="1512395"/>
            <a:ext cx="6185163" cy="3295132"/>
          </a:xfrm>
        </p:spPr>
        <p:txBody>
          <a:bodyPr>
            <a:normAutofit fontScale="92500" lnSpcReduction="10000"/>
          </a:bodyPr>
          <a:lstStyle/>
          <a:p>
            <a:r>
              <a:rPr lang="en-CA" dirty="0" smtClean="0"/>
              <a:t>Single-layer </a:t>
            </a:r>
            <a:r>
              <a:rPr lang="en-CA" dirty="0" err="1" smtClean="0"/>
              <a:t>perceptrons</a:t>
            </a:r>
            <a:r>
              <a:rPr lang="en-CA" dirty="0" smtClean="0"/>
              <a:t> (1-neuron) cannot learn the </a:t>
            </a:r>
            <a:r>
              <a:rPr lang="en-CA" dirty="0" err="1" smtClean="0"/>
              <a:t>xor</a:t>
            </a:r>
            <a:r>
              <a:rPr lang="en-CA" dirty="0" smtClean="0"/>
              <a:t> function</a:t>
            </a:r>
            <a:endParaRPr lang="en-CA" dirty="0" smtClean="0"/>
          </a:p>
          <a:p>
            <a:r>
              <a:rPr lang="en-CA" dirty="0" smtClean="0"/>
              <a:t>This realization lead to a decrease in interest in AI, known as the “AI winter” of the 1980s</a:t>
            </a:r>
          </a:p>
          <a:p>
            <a:r>
              <a:rPr lang="en-CA" dirty="0" smtClean="0"/>
              <a:t> </a:t>
            </a:r>
            <a:r>
              <a:rPr lang="en-CA" i="1" dirty="0" smtClean="0"/>
              <a:t>AI winter </a:t>
            </a:r>
            <a:r>
              <a:rPr lang="en-CA" dirty="0" smtClean="0"/>
              <a:t>refers to a chain reaction beginning with pessimism in the press, followed by severe cutback in funding, followed by end of serious research</a:t>
            </a:r>
            <a:endParaRPr lang="en-CA" dirty="0"/>
          </a:p>
        </p:txBody>
      </p:sp>
      <p:pic>
        <p:nvPicPr>
          <p:cNvPr id="6" name="Picture 5"/>
          <p:cNvPicPr>
            <a:picLocks noChangeAspect="1"/>
          </p:cNvPicPr>
          <p:nvPr/>
        </p:nvPicPr>
        <p:blipFill>
          <a:blip r:embed="rId4"/>
          <a:stretch>
            <a:fillRect/>
          </a:stretch>
        </p:blipFill>
        <p:spPr>
          <a:xfrm>
            <a:off x="1545672" y="4950833"/>
            <a:ext cx="2302255" cy="1668607"/>
          </a:xfrm>
          <a:prstGeom prst="rect">
            <a:avLst/>
          </a:prstGeom>
        </p:spPr>
      </p:pic>
      <p:pic>
        <p:nvPicPr>
          <p:cNvPr id="1028" name="Picture 4" descr="Image result for tesla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5668" y="5043918"/>
            <a:ext cx="1149142" cy="14824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925172" y="3725221"/>
            <a:ext cx="3266828" cy="369332"/>
          </a:xfrm>
          <a:prstGeom prst="rect">
            <a:avLst/>
          </a:prstGeom>
          <a:noFill/>
        </p:spPr>
        <p:txBody>
          <a:bodyPr wrap="square" rtlCol="0">
            <a:spAutoFit/>
          </a:bodyPr>
          <a:lstStyle/>
          <a:p>
            <a:r>
              <a:rPr lang="en-CA" dirty="0" smtClean="0"/>
              <a:t>XOR function</a:t>
            </a:r>
            <a:endParaRPr lang="en-CA" dirty="0"/>
          </a:p>
        </p:txBody>
      </p:sp>
    </p:spTree>
    <p:extLst>
      <p:ext uri="{BB962C8B-B14F-4D97-AF65-F5344CB8AC3E}">
        <p14:creationId xmlns:p14="http://schemas.microsoft.com/office/powerpoint/2010/main" val="1906404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29"/>
            <a:ext cx="10515600" cy="718707"/>
          </a:xfrm>
        </p:spPr>
        <p:txBody>
          <a:bodyPr/>
          <a:lstStyle/>
          <a:p>
            <a:r>
              <a:rPr lang="en-CA" dirty="0" smtClean="0"/>
              <a:t>Linear classification using Winnow</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720436"/>
                <a:ext cx="12192000" cy="3226575"/>
              </a:xfrm>
            </p:spPr>
            <p:txBody>
              <a:bodyPr>
                <a:normAutofit fontScale="85000" lnSpcReduction="10000"/>
              </a:bodyPr>
              <a:lstStyle/>
              <a:p>
                <a:r>
                  <a:rPr lang="en-CA" dirty="0" smtClean="0"/>
                  <a:t>Perceptron algorithm not the only method guaranteed to find a separating hyperplane for linearly separable problem</a:t>
                </a:r>
              </a:p>
              <a:p>
                <a:r>
                  <a:rPr lang="en-CA" dirty="0" smtClean="0"/>
                  <a:t>For datasets with binary attributes, Winnow can be used, another mistake-driven algorithm</a:t>
                </a:r>
              </a:p>
              <a:p>
                <a:r>
                  <a:rPr lang="en-CA" dirty="0" smtClean="0"/>
                  <a:t>Attribute values </a:t>
                </a:r>
                <a:r>
                  <a:rPr lang="en-CA" dirty="0" err="1" smtClean="0">
                    <a:latin typeface="Cambria Math" panose="02040503050406030204" pitchFamily="18" charset="0"/>
                    <a:ea typeface="Cambria Math" panose="02040503050406030204" pitchFamily="18" charset="0"/>
                  </a:rPr>
                  <a:t>a</a:t>
                </a:r>
                <a:r>
                  <a:rPr lang="en-CA" baseline="-25000" dirty="0" err="1" smtClean="0">
                    <a:latin typeface="Cambria Math" panose="02040503050406030204" pitchFamily="18" charset="0"/>
                    <a:ea typeface="Cambria Math" panose="02040503050406030204" pitchFamily="18" charset="0"/>
                  </a:rPr>
                  <a:t>i</a:t>
                </a:r>
                <a:r>
                  <a:rPr lang="en-CA" dirty="0" smtClean="0">
                    <a:latin typeface="Cambria Math" panose="02040503050406030204" pitchFamily="18" charset="0"/>
                    <a:ea typeface="Cambria Math" panose="02040503050406030204" pitchFamily="18" charset="0"/>
                  </a:rPr>
                  <a:t> </a:t>
                </a:r>
                <a:r>
                  <a:rPr lang="en-CA" dirty="0" smtClean="0"/>
                  <a:t>are 0 or 1 (binary attributes)</a:t>
                </a:r>
              </a:p>
              <a:p>
                <a:r>
                  <a:rPr lang="en-CA" dirty="0" smtClean="0"/>
                  <a:t>Winnow employs multiplicative updates</a:t>
                </a:r>
                <a:r>
                  <a:rPr lang="en-CA" b="1" dirty="0" smtClean="0"/>
                  <a:t> ɑ</a:t>
                </a:r>
                <a:r>
                  <a:rPr lang="en-CA" dirty="0" smtClean="0"/>
                  <a:t>, </a:t>
                </a:r>
                <a:r>
                  <a:rPr lang="en-CA" b="1" dirty="0"/>
                  <a:t>ɑ </a:t>
                </a:r>
                <a:r>
                  <a:rPr lang="en-CA" dirty="0" smtClean="0"/>
                  <a:t>&gt;1</a:t>
                </a:r>
                <a:r>
                  <a:rPr lang="en-CA" b="1" dirty="0" smtClean="0"/>
                  <a:t>  </a:t>
                </a:r>
                <a:r>
                  <a:rPr lang="en-CA" dirty="0" smtClean="0"/>
                  <a:t>(rather than additive updates like perceptron)</a:t>
                </a:r>
              </a:p>
              <a:p>
                <a:r>
                  <a:rPr lang="en-CA" dirty="0" smtClean="0"/>
                  <a:t>Multiply weight </a:t>
                </a:r>
                <a:r>
                  <a:rPr lang="en-CA" dirty="0" err="1" smtClean="0">
                    <a:latin typeface="Cambria Math" panose="02040503050406030204" pitchFamily="18" charset="0"/>
                    <a:ea typeface="Cambria Math" panose="02040503050406030204" pitchFamily="18" charset="0"/>
                  </a:rPr>
                  <a:t>w</a:t>
                </a:r>
                <a:r>
                  <a:rPr lang="en-CA" baseline="-25000" dirty="0" err="1" smtClean="0">
                    <a:latin typeface="Cambria Math" panose="02040503050406030204" pitchFamily="18" charset="0"/>
                    <a:ea typeface="Cambria Math" panose="02040503050406030204" pitchFamily="18" charset="0"/>
                  </a:rPr>
                  <a:t>i</a:t>
                </a:r>
                <a:r>
                  <a:rPr lang="en-CA" dirty="0" smtClean="0">
                    <a:latin typeface="Cambria Math" panose="02040503050406030204" pitchFamily="18" charset="0"/>
                    <a:ea typeface="Cambria Math" panose="02040503050406030204" pitchFamily="18" charset="0"/>
                  </a:rPr>
                  <a:t> </a:t>
                </a:r>
                <a:r>
                  <a:rPr lang="en-CA" dirty="0" smtClean="0"/>
                  <a:t>by </a:t>
                </a:r>
                <a:r>
                  <a:rPr lang="en-CA" b="1" dirty="0"/>
                  <a:t>ɑ </a:t>
                </a:r>
                <a:r>
                  <a:rPr lang="en-CA" dirty="0" smtClean="0"/>
                  <a:t>if </a:t>
                </a:r>
                <a:r>
                  <a:rPr lang="en-CA" dirty="0" err="1" smtClean="0">
                    <a:latin typeface="Cambria Math" panose="02040503050406030204" pitchFamily="18" charset="0"/>
                    <a:ea typeface="Cambria Math" panose="02040503050406030204" pitchFamily="18" charset="0"/>
                  </a:rPr>
                  <a:t>a</a:t>
                </a:r>
                <a:r>
                  <a:rPr lang="en-CA" baseline="-25000" dirty="0" err="1" smtClean="0">
                    <a:latin typeface="Cambria Math" panose="02040503050406030204" pitchFamily="18" charset="0"/>
                    <a:ea typeface="Cambria Math" panose="02040503050406030204" pitchFamily="18" charset="0"/>
                  </a:rPr>
                  <a:t>i</a:t>
                </a:r>
                <a:r>
                  <a:rPr lang="en-CA" dirty="0" smtClean="0">
                    <a:latin typeface="Cambria Math" panose="02040503050406030204" pitchFamily="18" charset="0"/>
                    <a:ea typeface="Cambria Math" panose="02040503050406030204" pitchFamily="18" charset="0"/>
                  </a:rPr>
                  <a:t> </a:t>
                </a:r>
                <a:r>
                  <a:rPr lang="en-CA" dirty="0" smtClean="0">
                    <a:ea typeface="Cambria Math" panose="02040503050406030204" pitchFamily="18" charset="0"/>
                  </a:rPr>
                  <a:t>helps produce a correct class, multiply</a:t>
                </a:r>
                <a:r>
                  <a:rPr lang="en-CA" dirty="0"/>
                  <a:t> </a:t>
                </a:r>
                <a:r>
                  <a:rPr lang="en-CA" dirty="0" err="1">
                    <a:latin typeface="Cambria Math" panose="02040503050406030204" pitchFamily="18" charset="0"/>
                    <a:ea typeface="Cambria Math" panose="02040503050406030204" pitchFamily="18" charset="0"/>
                  </a:rPr>
                  <a:t>w</a:t>
                </a:r>
                <a:r>
                  <a:rPr lang="en-CA" baseline="-25000" dirty="0" err="1">
                    <a:latin typeface="Cambria Math" panose="02040503050406030204" pitchFamily="18" charset="0"/>
                    <a:ea typeface="Cambria Math" panose="02040503050406030204" pitchFamily="18" charset="0"/>
                  </a:rPr>
                  <a:t>i</a:t>
                </a:r>
                <a:r>
                  <a:rPr lang="en-CA" dirty="0">
                    <a:latin typeface="Cambria Math" panose="02040503050406030204" pitchFamily="18" charset="0"/>
                    <a:ea typeface="Cambria Math" panose="02040503050406030204" pitchFamily="18" charset="0"/>
                  </a:rPr>
                  <a:t> </a:t>
                </a:r>
                <a:r>
                  <a:rPr lang="en-CA" dirty="0" smtClean="0">
                    <a:ea typeface="Cambria Math" panose="02040503050406030204" pitchFamily="18" charset="0"/>
                  </a:rPr>
                  <a:t>by 1/</a:t>
                </a:r>
                <a:r>
                  <a:rPr lang="en-CA" b="1" dirty="0" smtClean="0"/>
                  <a:t>ɑ</a:t>
                </a:r>
                <a:r>
                  <a:rPr lang="en-CA" dirty="0" smtClean="0">
                    <a:latin typeface="Cambria Math" panose="02040503050406030204" pitchFamily="18" charset="0"/>
                    <a:ea typeface="Cambria Math" panose="02040503050406030204" pitchFamily="18" charset="0"/>
                  </a:rPr>
                  <a:t>  </a:t>
                </a:r>
                <a:r>
                  <a:rPr lang="en-CA" dirty="0" smtClean="0">
                    <a:ea typeface="Cambria Math" panose="02040503050406030204" pitchFamily="18" charset="0"/>
                  </a:rPr>
                  <a:t>if incorrect</a:t>
                </a:r>
              </a:p>
              <a:p>
                <a:r>
                  <a:rPr lang="en-CA" dirty="0" smtClean="0">
                    <a:ea typeface="Cambria Math" panose="02040503050406030204" pitchFamily="18" charset="0"/>
                  </a:rPr>
                  <a:t>Threshold is a user-specified parameter: </a:t>
                </a:r>
                <a14:m>
                  <m:oMath xmlns:m="http://schemas.openxmlformats.org/officeDocument/2006/math">
                    <m:r>
                      <a:rPr lang="en-CA" b="0" i="1" smtClean="0">
                        <a:latin typeface="Cambria Math" panose="02040503050406030204" pitchFamily="18" charset="0"/>
                        <a:ea typeface="Cambria Math" panose="02040503050406030204" pitchFamily="18" charset="0"/>
                      </a:rPr>
                      <m:t>𝑤</m:t>
                    </m:r>
                    <m:r>
                      <a:rPr lang="en-CA" b="0" i="1" baseline="-25000" smtClean="0">
                        <a:latin typeface="Cambria Math" panose="02040503050406030204" pitchFamily="18" charset="0"/>
                        <a:ea typeface="Cambria Math" panose="02040503050406030204" pitchFamily="18" charset="0"/>
                      </a:rPr>
                      <m:t>0</m:t>
                    </m:r>
                    <m:r>
                      <a:rPr lang="en-CA" b="0" i="1" smtClean="0">
                        <a:latin typeface="Cambria Math" panose="02040503050406030204" pitchFamily="18" charset="0"/>
                        <a:ea typeface="Cambria Math" panose="02040503050406030204" pitchFamily="18" charset="0"/>
                      </a:rPr>
                      <m:t>𝑎</m:t>
                    </m:r>
                    <m:r>
                      <a:rPr lang="en-CA" b="0" i="1" baseline="-25000" smtClean="0">
                        <a:latin typeface="Cambria Math" panose="02040503050406030204" pitchFamily="18" charset="0"/>
                        <a:ea typeface="Cambria Math" panose="02040503050406030204" pitchFamily="18" charset="0"/>
                      </a:rPr>
                      <m:t>0</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𝑤</m:t>
                    </m:r>
                    <m:r>
                      <a:rPr lang="en-CA" b="0" i="1" baseline="-25000" smtClean="0">
                        <a:latin typeface="Cambria Math" panose="02040503050406030204" pitchFamily="18" charset="0"/>
                        <a:ea typeface="Cambria Math" panose="02040503050406030204" pitchFamily="18" charset="0"/>
                      </a:rPr>
                      <m:t>1</m:t>
                    </m:r>
                    <m:r>
                      <a:rPr lang="en-CA" b="0" i="1" smtClean="0">
                        <a:latin typeface="Cambria Math" panose="02040503050406030204" pitchFamily="18" charset="0"/>
                        <a:ea typeface="Cambria Math" panose="02040503050406030204" pitchFamily="18" charset="0"/>
                      </a:rPr>
                      <m:t>𝑎</m:t>
                    </m:r>
                    <m:r>
                      <a:rPr lang="en-CA" b="0" i="1" baseline="-25000" smtClean="0">
                        <a:latin typeface="Cambria Math" panose="02040503050406030204" pitchFamily="18" charset="0"/>
                        <a:ea typeface="Cambria Math" panose="02040503050406030204" pitchFamily="18" charset="0"/>
                      </a:rPr>
                      <m:t>1</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𝑤</m:t>
                    </m:r>
                    <m:r>
                      <a:rPr lang="en-CA" b="0" i="1" baseline="-25000" smtClean="0">
                        <a:latin typeface="Cambria Math" panose="02040503050406030204" pitchFamily="18" charset="0"/>
                        <a:ea typeface="Cambria Math" panose="02040503050406030204" pitchFamily="18" charset="0"/>
                      </a:rPr>
                      <m:t>2</m:t>
                    </m:r>
                    <m:r>
                      <a:rPr lang="en-CA" b="0" i="1" smtClean="0">
                        <a:latin typeface="Cambria Math" panose="02040503050406030204" pitchFamily="18" charset="0"/>
                        <a:ea typeface="Cambria Math" panose="02040503050406030204" pitchFamily="18" charset="0"/>
                      </a:rPr>
                      <m:t>𝑎</m:t>
                    </m:r>
                    <m:r>
                      <a:rPr lang="en-CA" b="0" i="1" baseline="-25000" smtClean="0">
                        <a:latin typeface="Cambria Math" panose="02040503050406030204" pitchFamily="18" charset="0"/>
                        <a:ea typeface="Cambria Math" panose="02040503050406030204" pitchFamily="18" charset="0"/>
                      </a:rPr>
                      <m:t>2</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𝑤𝑘𝑎𝑘</m:t>
                    </m:r>
                    <m:r>
                      <a:rPr lang="en-CA" b="0" i="1" smtClean="0">
                        <a:latin typeface="Cambria Math" panose="02040503050406030204" pitchFamily="18" charset="0"/>
                        <a:ea typeface="Cambria Math" panose="02040503050406030204" pitchFamily="18" charset="0"/>
                      </a:rPr>
                      <m:t>&gt;</m:t>
                    </m:r>
                    <m:r>
                      <a:rPr lang="en-CA" b="0" i="1" smtClean="0">
                        <a:latin typeface="Cambria Math" panose="02040503050406030204" pitchFamily="18" charset="0"/>
                        <a:ea typeface="Cambria Math" panose="02040503050406030204" pitchFamily="18" charset="0"/>
                      </a:rPr>
                      <m:t>𝜃</m:t>
                    </m:r>
                  </m:oMath>
                </a14:m>
                <a:endParaRPr lang="en-CA" dirty="0" smtClean="0">
                  <a:ea typeface="Cambria Math" panose="02040503050406030204" pitchFamily="18" charset="0"/>
                </a:endParaRPr>
              </a:p>
              <a:p>
                <a:r>
                  <a:rPr lang="en-CA" dirty="0" smtClean="0"/>
                  <a:t>Unbalanced Winnow algorithm:</a:t>
                </a: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720436"/>
                <a:ext cx="12192000" cy="3226575"/>
              </a:xfrm>
              <a:blipFill>
                <a:blip r:embed="rId2"/>
                <a:stretch>
                  <a:fillRect l="-650" t="-3592" b="-3592"/>
                </a:stretch>
              </a:blipFill>
            </p:spPr>
            <p:txBody>
              <a:bodyPr/>
              <a:lstStyle/>
              <a:p>
                <a:r>
                  <a:rPr lang="en-CA">
                    <a:noFill/>
                  </a:rPr>
                  <a:t> </a:t>
                </a:r>
              </a:p>
            </p:txBody>
          </p:sp>
        </mc:Fallback>
      </mc:AlternateContent>
      <p:pic>
        <p:nvPicPr>
          <p:cNvPr id="4" name="Picture 3"/>
          <p:cNvPicPr>
            <a:picLocks noChangeAspect="1"/>
          </p:cNvPicPr>
          <p:nvPr/>
        </p:nvPicPr>
        <p:blipFill>
          <a:blip r:embed="rId3"/>
          <a:stretch>
            <a:fillRect/>
          </a:stretch>
        </p:blipFill>
        <p:spPr>
          <a:xfrm>
            <a:off x="374071" y="3947011"/>
            <a:ext cx="10982735" cy="2910989"/>
          </a:xfrm>
          <a:prstGeom prst="rect">
            <a:avLst/>
          </a:prstGeom>
        </p:spPr>
      </p:pic>
    </p:spTree>
    <p:extLst>
      <p:ext uri="{BB962C8B-B14F-4D97-AF65-F5344CB8AC3E}">
        <p14:creationId xmlns:p14="http://schemas.microsoft.com/office/powerpoint/2010/main" val="650479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48145"/>
          </a:xfrm>
        </p:spPr>
        <p:txBody>
          <a:bodyPr/>
          <a:lstStyle/>
          <a:p>
            <a:r>
              <a:rPr lang="en-CA" dirty="0" smtClean="0"/>
              <a:t>Balanced Winnow</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097" y="748145"/>
                <a:ext cx="11991108" cy="2503201"/>
              </a:xfrm>
            </p:spPr>
            <p:txBody>
              <a:bodyPr>
                <a:normAutofit/>
              </a:bodyPr>
              <a:lstStyle/>
              <a:p>
                <a:r>
                  <a:rPr lang="en-CA" dirty="0" smtClean="0"/>
                  <a:t>Allows for negative weights</a:t>
                </a:r>
              </a:p>
              <a:p>
                <a:r>
                  <a:rPr lang="en-CA" dirty="0" smtClean="0"/>
                  <a:t>Maintains two weight vectors, one for each class</a:t>
                </a:r>
              </a:p>
              <a:p>
                <a:r>
                  <a:rPr lang="en-CA" dirty="0" smtClean="0"/>
                  <a:t>Instance belongs to class 1 if:</a:t>
                </a:r>
                <a:br>
                  <a:rPr lang="en-CA" dirty="0" smtClean="0"/>
                </a:br>
                <a:r>
                  <a:rPr lang="en-CA" dirty="0" smtClean="0"/>
                  <a:t>			 </a:t>
                </a:r>
                <a14:m>
                  <m:oMath xmlns:m="http://schemas.openxmlformats.org/officeDocument/2006/math">
                    <m:d>
                      <m:dPr>
                        <m:ctrlPr>
                          <a:rPr lang="en-CA" b="0" i="1" smtClean="0">
                            <a:latin typeface="Cambria Math" panose="02040503050406030204" pitchFamily="18" charset="0"/>
                          </a:rPr>
                        </m:ctrlPr>
                      </m:dPr>
                      <m:e>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𝑤</m:t>
                            </m:r>
                          </m:e>
                          <m:sub>
                            <m:r>
                              <a:rPr lang="en-CA" b="0" i="1" smtClean="0">
                                <a:latin typeface="Cambria Math" panose="02040503050406030204" pitchFamily="18" charset="0"/>
                              </a:rPr>
                              <m:t>0</m:t>
                            </m:r>
                          </m:sub>
                          <m:sup>
                            <m:r>
                              <a:rPr lang="en-CA" b="0" i="1" smtClean="0">
                                <a:latin typeface="Cambria Math" panose="02040503050406030204" pitchFamily="18" charset="0"/>
                              </a:rPr>
                              <m:t>+</m:t>
                            </m:r>
                          </m:sup>
                        </m:sSubSup>
                        <m:r>
                          <a:rPr lang="en-CA" b="0" i="1" smtClean="0">
                            <a:latin typeface="Cambria Math" panose="02040503050406030204" pitchFamily="18" charset="0"/>
                          </a:rPr>
                          <m:t>−</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𝑤</m:t>
                            </m:r>
                          </m:e>
                          <m:sub>
                            <m:r>
                              <a:rPr lang="en-CA" b="0" i="1" smtClean="0">
                                <a:latin typeface="Cambria Math" panose="02040503050406030204" pitchFamily="18" charset="0"/>
                              </a:rPr>
                              <m:t>0</m:t>
                            </m:r>
                          </m:sub>
                          <m:sup>
                            <m:r>
                              <a:rPr lang="en-CA" b="0" i="1" smtClean="0">
                                <a:latin typeface="Cambria Math" panose="02040503050406030204" pitchFamily="18" charset="0"/>
                              </a:rPr>
                              <m:t>−</m:t>
                            </m:r>
                          </m:sup>
                        </m:sSubSup>
                      </m:e>
                    </m:d>
                    <m:sSub>
                      <m:sSubPr>
                        <m:ctrlPr>
                          <a:rPr lang="en-CA" b="0" i="1" smtClean="0">
                            <a:latin typeface="Cambria Math" panose="02040503050406030204" pitchFamily="18" charset="0"/>
                          </a:rPr>
                        </m:ctrlPr>
                      </m:sSubPr>
                      <m:e>
                        <m:r>
                          <a:rPr lang="en-CA" b="0" i="1" smtClean="0">
                            <a:latin typeface="Cambria Math" panose="02040503050406030204" pitchFamily="18" charset="0"/>
                          </a:rPr>
                          <m:t>𝑎</m:t>
                        </m:r>
                      </m:e>
                      <m:sub>
                        <m:r>
                          <a:rPr lang="en-CA" b="0" i="1" smtClean="0">
                            <a:latin typeface="Cambria Math" panose="02040503050406030204" pitchFamily="18" charset="0"/>
                          </a:rPr>
                          <m:t>0</m:t>
                        </m:r>
                      </m:sub>
                    </m:sSub>
                    <m:r>
                      <a:rPr lang="en-CA" b="0" i="1" smtClean="0">
                        <a:latin typeface="Cambria Math" panose="02040503050406030204" pitchFamily="18" charset="0"/>
                      </a:rPr>
                      <m:t>+</m:t>
                    </m:r>
                    <m:d>
                      <m:dPr>
                        <m:ctrlPr>
                          <a:rPr lang="en-CA" b="0" i="1" smtClean="0">
                            <a:latin typeface="Cambria Math" panose="02040503050406030204" pitchFamily="18" charset="0"/>
                          </a:rPr>
                        </m:ctrlPr>
                      </m:dPr>
                      <m:e>
                        <m:sSubSup>
                          <m:sSubSupPr>
                            <m:ctrlPr>
                              <a:rPr lang="en-CA" i="1">
                                <a:latin typeface="Cambria Math" panose="02040503050406030204" pitchFamily="18" charset="0"/>
                              </a:rPr>
                            </m:ctrlPr>
                          </m:sSubSupPr>
                          <m:e>
                            <m:r>
                              <a:rPr lang="en-CA" i="1">
                                <a:latin typeface="Cambria Math" panose="02040503050406030204" pitchFamily="18" charset="0"/>
                              </a:rPr>
                              <m:t>𝑤</m:t>
                            </m:r>
                          </m:e>
                          <m:sub>
                            <m:r>
                              <a:rPr lang="en-CA" b="0" i="1" smtClean="0">
                                <a:latin typeface="Cambria Math" panose="02040503050406030204" pitchFamily="18" charset="0"/>
                              </a:rPr>
                              <m:t>1</m:t>
                            </m:r>
                          </m:sub>
                          <m:sup>
                            <m:r>
                              <a:rPr lang="en-CA" i="1">
                                <a:latin typeface="Cambria Math" panose="02040503050406030204" pitchFamily="18" charset="0"/>
                              </a:rPr>
                              <m:t>+</m:t>
                            </m:r>
                          </m:sup>
                        </m:sSubSup>
                        <m:r>
                          <a:rPr lang="en-CA" i="1">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𝑤</m:t>
                            </m:r>
                          </m:e>
                          <m:sub>
                            <m:r>
                              <a:rPr lang="en-CA" b="0" i="1" smtClean="0">
                                <a:latin typeface="Cambria Math" panose="02040503050406030204" pitchFamily="18" charset="0"/>
                              </a:rPr>
                              <m:t>1</m:t>
                            </m:r>
                          </m:sub>
                          <m:sup>
                            <m:r>
                              <a:rPr lang="en-CA" i="1">
                                <a:latin typeface="Cambria Math" panose="02040503050406030204" pitchFamily="18" charset="0"/>
                              </a:rPr>
                              <m:t>−</m:t>
                            </m:r>
                          </m:sup>
                        </m:sSubSup>
                      </m:e>
                    </m:d>
                    <m:sSub>
                      <m:sSubPr>
                        <m:ctrlPr>
                          <a:rPr lang="en-CA" i="1">
                            <a:latin typeface="Cambria Math" panose="02040503050406030204" pitchFamily="18" charset="0"/>
                          </a:rPr>
                        </m:ctrlPr>
                      </m:sSubPr>
                      <m:e>
                        <m:r>
                          <a:rPr lang="en-CA" i="1">
                            <a:latin typeface="Cambria Math" panose="02040503050406030204" pitchFamily="18" charset="0"/>
                          </a:rPr>
                          <m:t>𝑎</m:t>
                        </m:r>
                      </m:e>
                      <m:sub>
                        <m:r>
                          <a:rPr lang="en-CA" b="0" i="1" smtClean="0">
                            <a:latin typeface="Cambria Math" panose="02040503050406030204" pitchFamily="18" charset="0"/>
                          </a:rPr>
                          <m:t>1</m:t>
                        </m:r>
                      </m:sub>
                    </m:sSub>
                    <m:r>
                      <a:rPr lang="en-CA" b="0" i="1" smtClean="0">
                        <a:latin typeface="Cambria Math" panose="02040503050406030204" pitchFamily="18" charset="0"/>
                      </a:rPr>
                      <m:t>+ …+</m:t>
                    </m:r>
                    <m:d>
                      <m:dPr>
                        <m:ctrlPr>
                          <a:rPr lang="en-CA" b="0" i="1" smtClean="0">
                            <a:latin typeface="Cambria Math" panose="02040503050406030204" pitchFamily="18" charset="0"/>
                          </a:rPr>
                        </m:ctrlPr>
                      </m:dPr>
                      <m:e>
                        <m:sSubSup>
                          <m:sSubSupPr>
                            <m:ctrlPr>
                              <a:rPr lang="en-CA" i="1">
                                <a:latin typeface="Cambria Math" panose="02040503050406030204" pitchFamily="18" charset="0"/>
                              </a:rPr>
                            </m:ctrlPr>
                          </m:sSubSupPr>
                          <m:e>
                            <m:r>
                              <a:rPr lang="en-CA" i="1">
                                <a:latin typeface="Cambria Math" panose="02040503050406030204" pitchFamily="18" charset="0"/>
                              </a:rPr>
                              <m:t>𝑤</m:t>
                            </m:r>
                          </m:e>
                          <m:sub>
                            <m:r>
                              <a:rPr lang="en-CA" b="0" i="1" smtClean="0">
                                <a:latin typeface="Cambria Math" panose="02040503050406030204" pitchFamily="18" charset="0"/>
                              </a:rPr>
                              <m:t>𝑘</m:t>
                            </m:r>
                          </m:sub>
                          <m:sup>
                            <m:r>
                              <a:rPr lang="en-CA" i="1">
                                <a:latin typeface="Cambria Math" panose="02040503050406030204" pitchFamily="18" charset="0"/>
                              </a:rPr>
                              <m:t>+</m:t>
                            </m:r>
                          </m:sup>
                        </m:sSubSup>
                        <m:r>
                          <a:rPr lang="en-CA" i="1">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𝑤</m:t>
                            </m:r>
                          </m:e>
                          <m:sub>
                            <m:r>
                              <a:rPr lang="en-CA" b="0" i="1" smtClean="0">
                                <a:latin typeface="Cambria Math" panose="02040503050406030204" pitchFamily="18" charset="0"/>
                              </a:rPr>
                              <m:t>𝑘</m:t>
                            </m:r>
                          </m:sub>
                          <m:sup>
                            <m:r>
                              <a:rPr lang="en-CA" i="1">
                                <a:latin typeface="Cambria Math" panose="02040503050406030204" pitchFamily="18" charset="0"/>
                              </a:rPr>
                              <m:t>−</m:t>
                            </m:r>
                          </m:sup>
                        </m:sSubSup>
                      </m:e>
                    </m:d>
                    <m:sSub>
                      <m:sSubPr>
                        <m:ctrlPr>
                          <a:rPr lang="en-CA" i="1" smtClean="0">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1</m:t>
                        </m:r>
                      </m:sub>
                    </m:sSub>
                    <m:r>
                      <a:rPr lang="en-CA" b="0" i="1" smtClean="0">
                        <a:latin typeface="Cambria Math" panose="02040503050406030204" pitchFamily="18" charset="0"/>
                      </a:rPr>
                      <m:t>&gt;</m:t>
                    </m:r>
                    <m:r>
                      <a:rPr lang="en-CA" b="0" i="1" smtClean="0">
                        <a:latin typeface="Cambria Math" panose="02040503050406030204" pitchFamily="18" charset="0"/>
                        <a:ea typeface="Cambria Math" panose="02040503050406030204" pitchFamily="18" charset="0"/>
                      </a:rPr>
                      <m:t>𝜃</m:t>
                    </m:r>
                  </m:oMath>
                </a14:m>
                <a:endParaRPr lang="en-CA" dirty="0" smtClean="0"/>
              </a:p>
              <a:p>
                <a:r>
                  <a:rPr lang="en-CA" dirty="0"/>
                  <a:t>w</a:t>
                </a:r>
                <a:r>
                  <a:rPr lang="en-CA" dirty="0" smtClean="0"/>
                  <a:t>here </a:t>
                </a:r>
                <a14:m>
                  <m:oMath xmlns:m="http://schemas.openxmlformats.org/officeDocument/2006/math">
                    <m:r>
                      <a:rPr lang="en-CA" i="1">
                        <a:latin typeface="Cambria Math" panose="02040503050406030204" pitchFamily="18" charset="0"/>
                        <a:ea typeface="Cambria Math" panose="02040503050406030204" pitchFamily="18" charset="0"/>
                      </a:rPr>
                      <m:t>𝜃</m:t>
                    </m:r>
                  </m:oMath>
                </a14:m>
                <a:r>
                  <a:rPr lang="en-CA" dirty="0" smtClean="0"/>
                  <a:t> is a user-defined threshold  </a:t>
                </a: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97" y="748145"/>
                <a:ext cx="11991108" cy="2503201"/>
              </a:xfrm>
              <a:blipFill>
                <a:blip r:embed="rId2"/>
                <a:stretch>
                  <a:fillRect l="-915" t="-4146" b="-2927"/>
                </a:stretch>
              </a:blipFill>
            </p:spPr>
            <p:txBody>
              <a:bodyPr/>
              <a:lstStyle/>
              <a:p>
                <a:r>
                  <a:rPr lang="en-CA">
                    <a:noFill/>
                  </a:rPr>
                  <a:t> </a:t>
                </a:r>
              </a:p>
            </p:txBody>
          </p:sp>
        </mc:Fallback>
      </mc:AlternateContent>
      <p:pic>
        <p:nvPicPr>
          <p:cNvPr id="5" name="Picture 4"/>
          <p:cNvPicPr>
            <a:picLocks noChangeAspect="1"/>
          </p:cNvPicPr>
          <p:nvPr/>
        </p:nvPicPr>
        <p:blipFill>
          <a:blip r:embed="rId3"/>
          <a:stretch>
            <a:fillRect/>
          </a:stretch>
        </p:blipFill>
        <p:spPr>
          <a:xfrm>
            <a:off x="1077920" y="3455367"/>
            <a:ext cx="9839462" cy="3402633"/>
          </a:xfrm>
          <a:prstGeom prst="rect">
            <a:avLst/>
          </a:prstGeom>
        </p:spPr>
      </p:pic>
    </p:spTree>
    <p:extLst>
      <p:ext uri="{BB962C8B-B14F-4D97-AF65-F5344CB8AC3E}">
        <p14:creationId xmlns:p14="http://schemas.microsoft.com/office/powerpoint/2010/main" val="2436546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Advantages of Winnow</a:t>
            </a:r>
            <a:endParaRPr lang="en-CA" dirty="0"/>
          </a:p>
        </p:txBody>
      </p:sp>
      <p:sp>
        <p:nvSpPr>
          <p:cNvPr id="3" name="Content Placeholder 2"/>
          <p:cNvSpPr>
            <a:spLocks noGrp="1"/>
          </p:cNvSpPr>
          <p:nvPr>
            <p:ph idx="1"/>
          </p:nvPr>
        </p:nvSpPr>
        <p:spPr>
          <a:xfrm>
            <a:off x="838199" y="1825625"/>
            <a:ext cx="6241473" cy="4353502"/>
          </a:xfrm>
        </p:spPr>
        <p:txBody>
          <a:bodyPr/>
          <a:lstStyle/>
          <a:p>
            <a:r>
              <a:rPr lang="en-CA" dirty="0" smtClean="0"/>
              <a:t>Winnow is very effective at honing in on relevant features in a dataset, therefore it is called an</a:t>
            </a:r>
            <a:r>
              <a:rPr lang="en-CA" i="1" dirty="0" smtClean="0"/>
              <a:t> attribute-efficient</a:t>
            </a:r>
            <a:r>
              <a:rPr lang="en-CA" dirty="0" smtClean="0"/>
              <a:t> learner</a:t>
            </a:r>
          </a:p>
          <a:p>
            <a:r>
              <a:rPr lang="en-CA" dirty="0" smtClean="0"/>
              <a:t>Good candidate in a dataset with lots of binary features, most of them irrelevant</a:t>
            </a:r>
          </a:p>
          <a:p>
            <a:r>
              <a:rPr lang="en-CA" dirty="0" smtClean="0"/>
              <a:t>Both Winnow and perceptron can be used for real-time classification (concept description is incrementally updated as new instances arrive)</a:t>
            </a:r>
          </a:p>
          <a:p>
            <a:pPr marL="0" indent="0">
              <a:buNone/>
            </a:pPr>
            <a:endParaRPr lang="en-CA" dirty="0"/>
          </a:p>
        </p:txBody>
      </p:sp>
      <p:pic>
        <p:nvPicPr>
          <p:cNvPr id="2052" name="Picture 4" descr="Image result for winno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892" y="1427451"/>
            <a:ext cx="4694108" cy="36848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12182" y="5167745"/>
            <a:ext cx="4599709" cy="923330"/>
          </a:xfrm>
          <a:prstGeom prst="rect">
            <a:avLst/>
          </a:prstGeom>
          <a:noFill/>
        </p:spPr>
        <p:txBody>
          <a:bodyPr wrap="square" rtlCol="0">
            <a:spAutoFit/>
          </a:bodyPr>
          <a:lstStyle/>
          <a:p>
            <a:r>
              <a:rPr lang="en-CA" dirty="0" smtClean="0"/>
              <a:t>Winnowing is an agricultural method developed by ancient cultures for separating grain from hay</a:t>
            </a:r>
            <a:endParaRPr lang="en-CA" dirty="0"/>
          </a:p>
        </p:txBody>
      </p:sp>
    </p:spTree>
    <p:extLst>
      <p:ext uri="{BB962C8B-B14F-4D97-AF65-F5344CB8AC3E}">
        <p14:creationId xmlns:p14="http://schemas.microsoft.com/office/powerpoint/2010/main" val="3499431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6926" y="1091335"/>
            <a:ext cx="4274127" cy="4351338"/>
          </a:xfrm>
        </p:spPr>
        <p:txBody>
          <a:bodyPr>
            <a:normAutofit fontScale="92500"/>
          </a:bodyPr>
          <a:lstStyle/>
          <a:p>
            <a:r>
              <a:rPr lang="en-CA" i="1" dirty="0" smtClean="0"/>
              <a:t>(from introduction) </a:t>
            </a:r>
            <a:r>
              <a:rPr lang="en-CA" dirty="0" smtClean="0"/>
              <a:t>“in this paper, we consider learning from examples in a situation in which the goal of the learner is simply to make few mistakes…we are interested in cases where the correct-response function depends on only a small proportion of the attributes in each example”</a:t>
            </a:r>
            <a:endParaRPr lang="en-CA" dirty="0"/>
          </a:p>
        </p:txBody>
      </p:sp>
      <p:pic>
        <p:nvPicPr>
          <p:cNvPr id="4" name="Picture 3"/>
          <p:cNvPicPr>
            <a:picLocks noChangeAspect="1"/>
          </p:cNvPicPr>
          <p:nvPr/>
        </p:nvPicPr>
        <p:blipFill>
          <a:blip r:embed="rId2"/>
          <a:stretch>
            <a:fillRect/>
          </a:stretch>
        </p:blipFill>
        <p:spPr>
          <a:xfrm>
            <a:off x="0" y="93563"/>
            <a:ext cx="7135091" cy="6764437"/>
          </a:xfrm>
          <a:prstGeom prst="rect">
            <a:avLst/>
          </a:prstGeom>
        </p:spPr>
      </p:pic>
      <p:sp>
        <p:nvSpPr>
          <p:cNvPr id="5" name="TextBox 4"/>
          <p:cNvSpPr txBox="1"/>
          <p:nvPr/>
        </p:nvSpPr>
        <p:spPr>
          <a:xfrm>
            <a:off x="7626926" y="6488668"/>
            <a:ext cx="4565074" cy="369332"/>
          </a:xfrm>
          <a:prstGeom prst="rect">
            <a:avLst/>
          </a:prstGeom>
          <a:noFill/>
        </p:spPr>
        <p:txBody>
          <a:bodyPr wrap="square" rtlCol="0">
            <a:spAutoFit/>
          </a:bodyPr>
          <a:lstStyle/>
          <a:p>
            <a:r>
              <a:rPr lang="en-CA" dirty="0" smtClean="0"/>
              <a:t>Winnow original paper (available on Moodle)</a:t>
            </a:r>
            <a:endParaRPr lang="en-CA" dirty="0"/>
          </a:p>
        </p:txBody>
      </p:sp>
    </p:spTree>
    <p:extLst>
      <p:ext uri="{BB962C8B-B14F-4D97-AF65-F5344CB8AC3E}">
        <p14:creationId xmlns:p14="http://schemas.microsoft.com/office/powerpoint/2010/main" val="1564360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Winnow Applications</a:t>
            </a:r>
            <a:endParaRPr lang="en-CA" dirty="0"/>
          </a:p>
        </p:txBody>
      </p:sp>
      <p:sp>
        <p:nvSpPr>
          <p:cNvPr id="5" name="Content Placeholder 2"/>
          <p:cNvSpPr txBox="1">
            <a:spLocks/>
          </p:cNvSpPr>
          <p:nvPr/>
        </p:nvSpPr>
        <p:spPr>
          <a:xfrm>
            <a:off x="545910" y="1978025"/>
            <a:ext cx="104130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t>Classifying large collections of documents (patent applications)</a:t>
            </a:r>
          </a:p>
          <a:p>
            <a:r>
              <a:rPr lang="en-CA" dirty="0" smtClean="0"/>
              <a:t>Spam filtering</a:t>
            </a:r>
          </a:p>
          <a:p>
            <a:r>
              <a:rPr lang="en-CA" dirty="0" smtClean="0"/>
              <a:t>Context-sensitive spelling correction</a:t>
            </a:r>
          </a:p>
          <a:p>
            <a:endParaRPr lang="en-CA" dirty="0"/>
          </a:p>
        </p:txBody>
      </p:sp>
    </p:spTree>
    <p:extLst>
      <p:ext uri="{BB962C8B-B14F-4D97-AF65-F5344CB8AC3E}">
        <p14:creationId xmlns:p14="http://schemas.microsoft.com/office/powerpoint/2010/main" val="681780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57093"/>
          </a:xfrm>
        </p:spPr>
        <p:txBody>
          <a:bodyPr/>
          <a:lstStyle/>
          <a:p>
            <a:r>
              <a:rPr lang="en-CA" dirty="0" smtClean="0"/>
              <a:t>Decision boundaries for different classifiers</a:t>
            </a:r>
            <a:endParaRPr lang="en-CA" dirty="0"/>
          </a:p>
        </p:txBody>
      </p:sp>
      <p:pic>
        <p:nvPicPr>
          <p:cNvPr id="5" name="Picture 4"/>
          <p:cNvPicPr>
            <a:picLocks noChangeAspect="1"/>
          </p:cNvPicPr>
          <p:nvPr/>
        </p:nvPicPr>
        <p:blipFill>
          <a:blip r:embed="rId2"/>
          <a:stretch>
            <a:fillRect/>
          </a:stretch>
        </p:blipFill>
        <p:spPr>
          <a:xfrm>
            <a:off x="361222" y="612715"/>
            <a:ext cx="1739488" cy="5957242"/>
          </a:xfrm>
          <a:prstGeom prst="rect">
            <a:avLst/>
          </a:prstGeom>
        </p:spPr>
      </p:pic>
      <p:pic>
        <p:nvPicPr>
          <p:cNvPr id="6" name="Picture 5"/>
          <p:cNvPicPr>
            <a:picLocks noChangeAspect="1"/>
          </p:cNvPicPr>
          <p:nvPr/>
        </p:nvPicPr>
        <p:blipFill>
          <a:blip r:embed="rId3"/>
          <a:stretch>
            <a:fillRect/>
          </a:stretch>
        </p:blipFill>
        <p:spPr>
          <a:xfrm>
            <a:off x="2461932" y="610354"/>
            <a:ext cx="1538003" cy="5957242"/>
          </a:xfrm>
          <a:prstGeom prst="rect">
            <a:avLst/>
          </a:prstGeom>
        </p:spPr>
      </p:pic>
      <p:pic>
        <p:nvPicPr>
          <p:cNvPr id="7" name="Picture 6"/>
          <p:cNvPicPr>
            <a:picLocks noChangeAspect="1"/>
          </p:cNvPicPr>
          <p:nvPr/>
        </p:nvPicPr>
        <p:blipFill>
          <a:blip r:embed="rId4"/>
          <a:stretch>
            <a:fillRect/>
          </a:stretch>
        </p:blipFill>
        <p:spPr>
          <a:xfrm>
            <a:off x="4461934" y="610354"/>
            <a:ext cx="1591732" cy="5957243"/>
          </a:xfrm>
          <a:prstGeom prst="rect">
            <a:avLst/>
          </a:prstGeom>
        </p:spPr>
      </p:pic>
      <p:pic>
        <p:nvPicPr>
          <p:cNvPr id="8" name="Picture 7"/>
          <p:cNvPicPr>
            <a:picLocks noChangeAspect="1"/>
          </p:cNvPicPr>
          <p:nvPr/>
        </p:nvPicPr>
        <p:blipFill>
          <a:blip r:embed="rId5"/>
          <a:stretch>
            <a:fillRect/>
          </a:stretch>
        </p:blipFill>
        <p:spPr>
          <a:xfrm>
            <a:off x="6515665" y="610354"/>
            <a:ext cx="1538003" cy="5943810"/>
          </a:xfrm>
          <a:prstGeom prst="rect">
            <a:avLst/>
          </a:prstGeom>
        </p:spPr>
      </p:pic>
      <p:sp>
        <p:nvSpPr>
          <p:cNvPr id="9" name="TextBox 8"/>
          <p:cNvSpPr txBox="1"/>
          <p:nvPr/>
        </p:nvSpPr>
        <p:spPr>
          <a:xfrm>
            <a:off x="264971" y="6502097"/>
            <a:ext cx="11830778" cy="307777"/>
          </a:xfrm>
          <a:prstGeom prst="rect">
            <a:avLst/>
          </a:prstGeom>
          <a:noFill/>
        </p:spPr>
        <p:txBody>
          <a:bodyPr wrap="square" rtlCol="0">
            <a:spAutoFit/>
          </a:bodyPr>
          <a:lstStyle/>
          <a:p>
            <a:r>
              <a:rPr lang="en-CA" sz="1400" dirty="0">
                <a:hlinkClick r:id="rId6"/>
              </a:rPr>
              <a:t>https://scikit-learn.org/stable/auto_examples/classification/plot_classifier_comparison.html#sphx-glr-auto-examples-classification-plot-classifier-comparison-py</a:t>
            </a:r>
            <a:endParaRPr lang="en-CA" sz="1400" dirty="0"/>
          </a:p>
        </p:txBody>
      </p:sp>
      <p:sp>
        <p:nvSpPr>
          <p:cNvPr id="11" name="Content Placeholder 2"/>
          <p:cNvSpPr txBox="1">
            <a:spLocks/>
          </p:cNvSpPr>
          <p:nvPr/>
        </p:nvSpPr>
        <p:spPr>
          <a:xfrm>
            <a:off x="8414889" y="928048"/>
            <a:ext cx="3513254" cy="5401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t>1) input data </a:t>
            </a:r>
          </a:p>
          <a:p>
            <a:r>
              <a:rPr lang="en-CA" dirty="0" smtClean="0"/>
              <a:t>2) Decision boundary generated by nearest-neighbour classifier</a:t>
            </a:r>
          </a:p>
          <a:p>
            <a:r>
              <a:rPr lang="en-CA" dirty="0" smtClean="0"/>
              <a:t>3) Decision boundary generated by decision tree</a:t>
            </a:r>
          </a:p>
          <a:p>
            <a:r>
              <a:rPr lang="en-CA" dirty="0" smtClean="0"/>
              <a:t>4) decision boundary generated by Naive </a:t>
            </a:r>
            <a:r>
              <a:rPr lang="en-CA" dirty="0"/>
              <a:t>B</a:t>
            </a:r>
            <a:r>
              <a:rPr lang="en-CA" dirty="0" smtClean="0"/>
              <a:t>ayes</a:t>
            </a:r>
          </a:p>
          <a:p>
            <a:endParaRPr lang="en-CA" dirty="0"/>
          </a:p>
        </p:txBody>
      </p:sp>
    </p:spTree>
    <p:extLst>
      <p:ext uri="{BB962C8B-B14F-4D97-AF65-F5344CB8AC3E}">
        <p14:creationId xmlns:p14="http://schemas.microsoft.com/office/powerpoint/2010/main" val="2444019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Python example: multi-layer perceptron</a:t>
            </a:r>
            <a:endParaRPr lang="en-CA" dirty="0"/>
          </a:p>
        </p:txBody>
      </p:sp>
      <p:sp>
        <p:nvSpPr>
          <p:cNvPr id="3" name="Content Placeholder 2"/>
          <p:cNvSpPr>
            <a:spLocks noGrp="1"/>
          </p:cNvSpPr>
          <p:nvPr>
            <p:ph idx="1"/>
          </p:nvPr>
        </p:nvSpPr>
        <p:spPr>
          <a:xfrm>
            <a:off x="838200" y="1825625"/>
            <a:ext cx="5153167" cy="4351338"/>
          </a:xfrm>
        </p:spPr>
        <p:txBody>
          <a:bodyPr/>
          <a:lstStyle/>
          <a:p>
            <a:r>
              <a:rPr lang="en-CA" dirty="0" smtClean="0"/>
              <a:t>Handwritten digit classification</a:t>
            </a:r>
          </a:p>
          <a:p>
            <a:r>
              <a:rPr lang="en-CA" dirty="0" smtClean="0"/>
              <a:t>Weight matrix visualization </a:t>
            </a:r>
            <a:endParaRPr lang="en-CA" dirty="0"/>
          </a:p>
        </p:txBody>
      </p:sp>
      <p:pic>
        <p:nvPicPr>
          <p:cNvPr id="3074" name="Picture 2" descr="Image result for multi layer percept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161" y="2376062"/>
            <a:ext cx="5402870" cy="38009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65197" y="1573491"/>
            <a:ext cx="4572000" cy="461665"/>
          </a:xfrm>
          <a:prstGeom prst="rect">
            <a:avLst/>
          </a:prstGeom>
          <a:noFill/>
        </p:spPr>
        <p:txBody>
          <a:bodyPr wrap="square" rtlCol="0">
            <a:spAutoFit/>
          </a:bodyPr>
          <a:lstStyle/>
          <a:p>
            <a:r>
              <a:rPr lang="en-CA" sz="2400" dirty="0" smtClean="0"/>
              <a:t>Multi-layer perceptron:</a:t>
            </a:r>
            <a:endParaRPr lang="en-CA" sz="2400" dirty="0"/>
          </a:p>
        </p:txBody>
      </p:sp>
    </p:spTree>
    <p:extLst>
      <p:ext uri="{BB962C8B-B14F-4D97-AF65-F5344CB8AC3E}">
        <p14:creationId xmlns:p14="http://schemas.microsoft.com/office/powerpoint/2010/main" val="2692493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3"/>
            <a:ext cx="10515600" cy="798657"/>
          </a:xfrm>
        </p:spPr>
        <p:txBody>
          <a:bodyPr/>
          <a:lstStyle/>
          <a:p>
            <a:r>
              <a:rPr lang="en-CA" dirty="0" smtClean="0"/>
              <a:t>Logistic Regression recap</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799920"/>
                <a:ext cx="7319792" cy="3854739"/>
              </a:xfrm>
            </p:spPr>
            <p:txBody>
              <a:bodyPr>
                <a:normAutofit/>
              </a:bodyPr>
              <a:lstStyle/>
              <a:p>
                <a:r>
                  <a:rPr lang="en-CA" dirty="0" smtClean="0"/>
                  <a:t>Linear least squares not appropriate for classification problems (why?):</a:t>
                </a:r>
                <a:endParaRPr lang="en-CA" b="0" i="0" dirty="0" smtClean="0"/>
              </a:p>
              <a:p>
                <a14:m>
                  <m:oMath xmlns:m="http://schemas.openxmlformats.org/officeDocument/2006/math">
                    <m:r>
                      <m:rPr>
                        <m:sty m:val="p"/>
                      </m:rPr>
                      <a:rPr lang="en-CA">
                        <a:latin typeface="Cambria Math" panose="02040503050406030204" pitchFamily="18" charset="0"/>
                      </a:rPr>
                      <m:t>p</m:t>
                    </m:r>
                    <m:r>
                      <a:rPr lang="en-CA" i="0">
                        <a:latin typeface="Cambria Math" panose="02040503050406030204" pitchFamily="18" charset="0"/>
                      </a:rPr>
                      <m:t>=</m:t>
                    </m:r>
                    <m:r>
                      <m:rPr>
                        <m:sty m:val="p"/>
                      </m:rPr>
                      <a:rPr lang="en-CA" i="0">
                        <a:latin typeface="Cambria Math" panose="02040503050406030204" pitchFamily="18" charset="0"/>
                      </a:rPr>
                      <m:t>w</m:t>
                    </m:r>
                    <m:r>
                      <a:rPr lang="en-CA" i="0" baseline="-25000">
                        <a:latin typeface="Cambria Math" panose="02040503050406030204" pitchFamily="18" charset="0"/>
                      </a:rPr>
                      <m:t>0</m:t>
                    </m:r>
                    <m:r>
                      <a:rPr lang="en-CA" i="0">
                        <a:latin typeface="Cambria Math" panose="02040503050406030204" pitchFamily="18" charset="0"/>
                      </a:rPr>
                      <m:t>+</m:t>
                    </m:r>
                    <m:r>
                      <m:rPr>
                        <m:sty m:val="p"/>
                      </m:rPr>
                      <a:rPr lang="en-CA" i="0">
                        <a:latin typeface="Cambria Math" panose="02040503050406030204" pitchFamily="18" charset="0"/>
                      </a:rPr>
                      <m:t>w</m:t>
                    </m:r>
                    <m:r>
                      <a:rPr lang="en-CA" i="0" baseline="-25000">
                        <a:latin typeface="Cambria Math" panose="02040503050406030204" pitchFamily="18" charset="0"/>
                      </a:rPr>
                      <m:t>1</m:t>
                    </m:r>
                    <m:r>
                      <m:rPr>
                        <m:sty m:val="p"/>
                      </m:rPr>
                      <a:rPr lang="en-CA" i="0">
                        <a:latin typeface="Cambria Math" panose="02040503050406030204" pitchFamily="18" charset="0"/>
                      </a:rPr>
                      <m:t>a</m:t>
                    </m:r>
                    <m:r>
                      <a:rPr lang="en-CA" i="0" baseline="-25000">
                        <a:latin typeface="Cambria Math" panose="02040503050406030204" pitchFamily="18" charset="0"/>
                      </a:rPr>
                      <m:t>1</m:t>
                    </m:r>
                  </m:oMath>
                </a14:m>
                <a:endParaRPr lang="en-CA" dirty="0">
                  <a:latin typeface="Cambria Math" panose="02040503050406030204" pitchFamily="18" charset="0"/>
                </a:endParaRPr>
              </a:p>
              <a:p>
                <a:r>
                  <a:rPr lang="en-CA" dirty="0" smtClean="0"/>
                  <a:t>Instead, assume a linear relationship between attributes and log-odds:</a:t>
                </a:r>
                <a:endParaRPr lang="en-CA" b="0" dirty="0" smtClean="0"/>
              </a:p>
              <a:p>
                <a14:m>
                  <m:oMath xmlns:m="http://schemas.openxmlformats.org/officeDocument/2006/math">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d>
                          <m:dPr>
                            <m:ctrlPr>
                              <a:rPr lang="en-CA" b="0" i="1" smtClean="0">
                                <a:latin typeface="Cambria Math" panose="02040503050406030204" pitchFamily="18" charset="0"/>
                              </a:rPr>
                            </m:ctrlPr>
                          </m:dPr>
                          <m:e>
                            <m:f>
                              <m:fPr>
                                <m:ctrlPr>
                                  <a:rPr lang="en-CA" i="1" smtClean="0">
                                    <a:latin typeface="Cambria Math" panose="02040503050406030204" pitchFamily="18" charset="0"/>
                                  </a:rPr>
                                </m:ctrlPr>
                              </m:fPr>
                              <m:num>
                                <m:r>
                                  <m:rPr>
                                    <m:sty m:val="p"/>
                                  </m:rPr>
                                  <a:rPr lang="en-CA" b="0" i="0" smtClean="0">
                                    <a:latin typeface="Cambria Math" panose="02040503050406030204" pitchFamily="18" charset="0"/>
                                  </a:rPr>
                                  <m:t>p</m:t>
                                </m:r>
                              </m:num>
                              <m:den>
                                <m:r>
                                  <a:rPr lang="en-CA" b="0" i="0" smtClean="0">
                                    <a:latin typeface="Cambria Math" panose="02040503050406030204" pitchFamily="18" charset="0"/>
                                  </a:rPr>
                                  <m:t>1−</m:t>
                                </m:r>
                                <m:r>
                                  <m:rPr>
                                    <m:sty m:val="p"/>
                                  </m:rPr>
                                  <a:rPr lang="en-CA" b="0" i="0" smtClean="0">
                                    <a:latin typeface="Cambria Math" panose="02040503050406030204" pitchFamily="18" charset="0"/>
                                  </a:rPr>
                                  <m:t>p</m:t>
                                </m:r>
                              </m:den>
                            </m:f>
                          </m:e>
                        </m:d>
                      </m:e>
                    </m:func>
                    <m:r>
                      <a:rPr lang="en-CA" b="0" i="0" smtClean="0">
                        <a:latin typeface="Cambria Math" panose="02040503050406030204" pitchFamily="18" charset="0"/>
                      </a:rPr>
                      <m:t>=</m:t>
                    </m:r>
                    <m:r>
                      <m:rPr>
                        <m:sty m:val="p"/>
                      </m:rPr>
                      <a:rPr lang="en-CA" b="0" i="0" smtClean="0">
                        <a:latin typeface="Cambria Math" panose="02040503050406030204" pitchFamily="18" charset="0"/>
                      </a:rPr>
                      <m:t>w</m:t>
                    </m:r>
                    <m:r>
                      <a:rPr lang="en-CA" b="0" i="0" baseline="-25000" smtClean="0">
                        <a:latin typeface="Cambria Math" panose="02040503050406030204" pitchFamily="18" charset="0"/>
                      </a:rPr>
                      <m:t>0</m:t>
                    </m:r>
                    <m:r>
                      <a:rPr lang="en-CA" b="0" i="0" smtClean="0">
                        <a:latin typeface="Cambria Math" panose="02040503050406030204" pitchFamily="18" charset="0"/>
                      </a:rPr>
                      <m:t>+</m:t>
                    </m:r>
                    <m:r>
                      <m:rPr>
                        <m:sty m:val="p"/>
                      </m:rPr>
                      <a:rPr lang="en-CA" b="0" i="0" smtClean="0">
                        <a:latin typeface="Cambria Math" panose="02040503050406030204" pitchFamily="18" charset="0"/>
                      </a:rPr>
                      <m:t>w</m:t>
                    </m:r>
                    <m:r>
                      <a:rPr lang="en-CA" b="0" i="0" baseline="-25000" smtClean="0">
                        <a:latin typeface="Cambria Math" panose="02040503050406030204" pitchFamily="18" charset="0"/>
                      </a:rPr>
                      <m:t>1</m:t>
                    </m:r>
                    <m:r>
                      <m:rPr>
                        <m:sty m:val="p"/>
                      </m:rPr>
                      <a:rPr lang="en-CA" b="0" i="0" smtClean="0">
                        <a:latin typeface="Cambria Math" panose="02040503050406030204" pitchFamily="18" charset="0"/>
                      </a:rPr>
                      <m:t>a</m:t>
                    </m:r>
                    <m:r>
                      <a:rPr lang="en-CA" b="0" i="0" baseline="-25000" smtClean="0">
                        <a:latin typeface="Cambria Math" panose="02040503050406030204" pitchFamily="18" charset="0"/>
                      </a:rPr>
                      <m:t>1</m:t>
                    </m:r>
                  </m:oMath>
                </a14:m>
                <a:r>
                  <a:rPr lang="en-CA" b="0" dirty="0" smtClean="0">
                    <a:latin typeface="Cambria Math" panose="02040503050406030204" pitchFamily="18" charset="0"/>
                  </a:rPr>
                  <a:t> (1-dimensional case)</a:t>
                </a:r>
                <a:endParaRPr lang="en-CA" b="0" dirty="0" smtClean="0">
                  <a:latin typeface="Cambria Math" panose="02040503050406030204" pitchFamily="18" charset="0"/>
                </a:endParaRPr>
              </a:p>
              <a:p>
                <a14:m>
                  <m:oMath xmlns:m="http://schemas.openxmlformats.org/officeDocument/2006/math">
                    <m:r>
                      <m:rPr>
                        <m:sty m:val="p"/>
                      </m:rPr>
                      <a:rPr lang="en-CA" b="0" i="0" smtClean="0">
                        <a:latin typeface="Cambria Math" panose="02040503050406030204" pitchFamily="18" charset="0"/>
                      </a:rPr>
                      <m:t>p</m:t>
                    </m:r>
                    <m:r>
                      <a:rPr lang="en-CA" b="0" i="0" smtClean="0">
                        <a:latin typeface="Cambria Math" panose="02040503050406030204" pitchFamily="18" charset="0"/>
                      </a:rPr>
                      <m:t>=</m:t>
                    </m:r>
                    <m:f>
                      <m:fPr>
                        <m:ctrlPr>
                          <a:rPr lang="en-CA" b="0" i="1" smtClean="0">
                            <a:latin typeface="Cambria Math" panose="02040503050406030204" pitchFamily="18" charset="0"/>
                          </a:rPr>
                        </m:ctrlPr>
                      </m:fPr>
                      <m:num>
                        <m:r>
                          <a:rPr lang="en-CA" b="0" i="0" smtClean="0">
                            <a:latin typeface="Cambria Math" panose="02040503050406030204" pitchFamily="18" charset="0"/>
                          </a:rPr>
                          <m:t>1</m:t>
                        </m:r>
                      </m:num>
                      <m:den>
                        <m:r>
                          <a:rPr lang="en-CA" b="0" i="0" smtClean="0">
                            <a:latin typeface="Cambria Math" panose="02040503050406030204" pitchFamily="18" charset="0"/>
                          </a:rPr>
                          <m:t>1+</m:t>
                        </m:r>
                        <m:sSup>
                          <m:sSupPr>
                            <m:ctrlPr>
                              <a:rPr lang="en-CA" b="0" i="1" smtClean="0">
                                <a:latin typeface="Cambria Math" panose="02040503050406030204" pitchFamily="18" charset="0"/>
                              </a:rPr>
                            </m:ctrlPr>
                          </m:sSupPr>
                          <m:e>
                            <m:r>
                              <m:rPr>
                                <m:sty m:val="p"/>
                              </m:rPr>
                              <a:rPr lang="en-CA" b="0" i="0" smtClean="0">
                                <a:latin typeface="Cambria Math" panose="02040503050406030204" pitchFamily="18" charset="0"/>
                              </a:rPr>
                              <m:t>e</m:t>
                            </m:r>
                          </m:e>
                          <m:sup>
                            <m:r>
                              <a:rPr lang="en-CA" b="0" i="0" smtClean="0">
                                <a:latin typeface="Cambria Math" panose="02040503050406030204" pitchFamily="18" charset="0"/>
                              </a:rPr>
                              <m:t>−(</m:t>
                            </m:r>
                            <m:r>
                              <m:rPr>
                                <m:sty m:val="p"/>
                              </m:rPr>
                              <a:rPr lang="en-CA" b="0" i="0" smtClean="0">
                                <a:latin typeface="Cambria Math" panose="02040503050406030204" pitchFamily="18" charset="0"/>
                              </a:rPr>
                              <m:t>w</m:t>
                            </m:r>
                            <m:r>
                              <a:rPr lang="en-CA" b="0" i="0" baseline="-25000" smtClean="0">
                                <a:latin typeface="Cambria Math" panose="02040503050406030204" pitchFamily="18" charset="0"/>
                              </a:rPr>
                              <m:t>0</m:t>
                            </m:r>
                            <m:r>
                              <a:rPr lang="en-CA" b="0" i="0" smtClean="0">
                                <a:latin typeface="Cambria Math" panose="02040503050406030204" pitchFamily="18" charset="0"/>
                              </a:rPr>
                              <m:t>+</m:t>
                            </m:r>
                            <m:r>
                              <m:rPr>
                                <m:sty m:val="p"/>
                              </m:rPr>
                              <a:rPr lang="en-CA" b="0" i="0" smtClean="0">
                                <a:latin typeface="Cambria Math" panose="02040503050406030204" pitchFamily="18" charset="0"/>
                              </a:rPr>
                              <m:t>w</m:t>
                            </m:r>
                            <m:r>
                              <a:rPr lang="en-CA" b="0" i="0" baseline="-25000" smtClean="0">
                                <a:latin typeface="Cambria Math" panose="02040503050406030204" pitchFamily="18" charset="0"/>
                              </a:rPr>
                              <m:t>1</m:t>
                            </m:r>
                            <m:r>
                              <m:rPr>
                                <m:sty m:val="p"/>
                              </m:rPr>
                              <a:rPr lang="en-CA" b="0" i="0" smtClean="0">
                                <a:latin typeface="Cambria Math" panose="02040503050406030204" pitchFamily="18" charset="0"/>
                              </a:rPr>
                              <m:t>a</m:t>
                            </m:r>
                            <m:r>
                              <a:rPr lang="en-CA" b="0" i="0" baseline="-25000" smtClean="0">
                                <a:latin typeface="Cambria Math" panose="02040503050406030204" pitchFamily="18" charset="0"/>
                              </a:rPr>
                              <m:t>1</m:t>
                            </m:r>
                            <m:r>
                              <a:rPr lang="en-CA" b="0" i="0" smtClean="0">
                                <a:latin typeface="Cambria Math" panose="02040503050406030204" pitchFamily="18" charset="0"/>
                              </a:rPr>
                              <m:t>)</m:t>
                            </m:r>
                          </m:sup>
                        </m:sSup>
                      </m:den>
                    </m:f>
                  </m:oMath>
                </a14:m>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799920"/>
                <a:ext cx="7319792" cy="3854739"/>
              </a:xfrm>
              <a:blipFill>
                <a:blip r:embed="rId2"/>
                <a:stretch>
                  <a:fillRect l="-1499" t="-2528"/>
                </a:stretch>
              </a:blipFill>
            </p:spPr>
            <p:txBody>
              <a:bodyPr/>
              <a:lstStyle/>
              <a:p>
                <a:r>
                  <a:rPr lang="en-CA">
                    <a:noFill/>
                  </a:rPr>
                  <a:t> </a:t>
                </a:r>
              </a:p>
            </p:txBody>
          </p:sp>
        </mc:Fallback>
      </mc:AlternateContent>
      <p:pic>
        <p:nvPicPr>
          <p:cNvPr id="5" name="Picture 4"/>
          <p:cNvPicPr>
            <a:picLocks noChangeAspect="1"/>
          </p:cNvPicPr>
          <p:nvPr/>
        </p:nvPicPr>
        <p:blipFill>
          <a:blip r:embed="rId3"/>
          <a:stretch>
            <a:fillRect/>
          </a:stretch>
        </p:blipFill>
        <p:spPr>
          <a:xfrm>
            <a:off x="8133022" y="532661"/>
            <a:ext cx="3829002" cy="2850066"/>
          </a:xfrm>
          <a:prstGeom prst="rect">
            <a:avLst/>
          </a:prstGeom>
        </p:spPr>
      </p:pic>
      <p:pic>
        <p:nvPicPr>
          <p:cNvPr id="6" name="Picture 5"/>
          <p:cNvPicPr>
            <a:picLocks noChangeAspect="1"/>
          </p:cNvPicPr>
          <p:nvPr/>
        </p:nvPicPr>
        <p:blipFill>
          <a:blip r:embed="rId4"/>
          <a:stretch>
            <a:fillRect/>
          </a:stretch>
        </p:blipFill>
        <p:spPr>
          <a:xfrm>
            <a:off x="8069823" y="3726871"/>
            <a:ext cx="3884764" cy="2893437"/>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1163782" y="4960861"/>
                <a:ext cx="9753599" cy="10985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CA" sz="2400" i="1" smtClean="0">
                              <a:latin typeface="Cambria Math" panose="02040503050406030204" pitchFamily="18" charset="0"/>
                            </a:rPr>
                          </m:ctrlPr>
                        </m:naryPr>
                        <m:sub>
                          <m:r>
                            <m:rPr>
                              <m:sty m:val="p"/>
                              <m:brk m:alnAt="23"/>
                            </m:rPr>
                            <a:rPr lang="en-CA" sz="2400" b="0" i="0" smtClean="0">
                              <a:latin typeface="Cambria Math" panose="02040503050406030204" pitchFamily="18" charset="0"/>
                            </a:rPr>
                            <m:t>i</m:t>
                          </m:r>
                          <m:r>
                            <a:rPr lang="en-CA" sz="2400" b="0" i="0" smtClean="0">
                              <a:latin typeface="Cambria Math" panose="02040503050406030204" pitchFamily="18" charset="0"/>
                            </a:rPr>
                            <m:t>=1</m:t>
                          </m:r>
                        </m:sub>
                        <m:sup>
                          <m:r>
                            <m:rPr>
                              <m:sty m:val="p"/>
                            </m:rPr>
                            <a:rPr lang="en-CA" sz="2400" b="0" i="0" smtClean="0">
                              <a:latin typeface="Cambria Math" panose="02040503050406030204" pitchFamily="18" charset="0"/>
                            </a:rPr>
                            <m:t>n</m:t>
                          </m:r>
                        </m:sup>
                        <m:e>
                          <m:d>
                            <m:dPr>
                              <m:ctrlPr>
                                <a:rPr lang="en-CA" sz="2400" b="0" i="1" smtClean="0">
                                  <a:latin typeface="Cambria Math" panose="02040503050406030204" pitchFamily="18" charset="0"/>
                                </a:rPr>
                              </m:ctrlPr>
                            </m:dPr>
                            <m:e>
                              <m:r>
                                <a:rPr lang="en-CA" sz="2400" b="0" i="0" smtClean="0">
                                  <a:latin typeface="Cambria Math" panose="02040503050406030204" pitchFamily="18" charset="0"/>
                                </a:rPr>
                                <m:t>1−</m:t>
                              </m:r>
                              <m:sSup>
                                <m:sSupPr>
                                  <m:ctrlPr>
                                    <a:rPr lang="en-CA" sz="2400" b="0" i="1" smtClean="0">
                                      <a:latin typeface="Cambria Math" panose="02040503050406030204" pitchFamily="18" charset="0"/>
                                    </a:rPr>
                                  </m:ctrlPr>
                                </m:sSupPr>
                                <m:e>
                                  <m:r>
                                    <m:rPr>
                                      <m:sty m:val="p"/>
                                    </m:rPr>
                                    <a:rPr lang="en-CA" sz="2400" b="0" i="0" smtClean="0">
                                      <a:latin typeface="Cambria Math" panose="02040503050406030204" pitchFamily="18" charset="0"/>
                                    </a:rPr>
                                    <m:t>x</m:t>
                                  </m:r>
                                </m:e>
                                <m:sup>
                                  <m:d>
                                    <m:dPr>
                                      <m:ctrlPr>
                                        <a:rPr lang="en-CA" sz="2400" b="0" i="1" smtClean="0">
                                          <a:latin typeface="Cambria Math" panose="02040503050406030204" pitchFamily="18" charset="0"/>
                                        </a:rPr>
                                      </m:ctrlPr>
                                    </m:dPr>
                                    <m:e>
                                      <m:r>
                                        <m:rPr>
                                          <m:sty m:val="p"/>
                                        </m:rPr>
                                        <a:rPr lang="en-CA" sz="2400" b="0" i="0" smtClean="0">
                                          <a:latin typeface="Cambria Math" panose="02040503050406030204" pitchFamily="18" charset="0"/>
                                        </a:rPr>
                                        <m:t>i</m:t>
                                      </m:r>
                                    </m:e>
                                  </m:d>
                                </m:sup>
                              </m:sSup>
                            </m:e>
                          </m:d>
                          <m:r>
                            <m:rPr>
                              <m:sty m:val="p"/>
                            </m:rPr>
                            <a:rPr lang="en-CA" sz="2400" b="0" i="0" smtClean="0">
                              <a:latin typeface="Cambria Math" panose="02040503050406030204" pitchFamily="18" charset="0"/>
                            </a:rPr>
                            <m:t>log</m:t>
                          </m:r>
                          <m:r>
                            <a:rPr lang="en-CA" sz="2400" b="0" i="0" smtClean="0">
                              <a:latin typeface="Cambria Math" panose="02040503050406030204" pitchFamily="18" charset="0"/>
                            </a:rPr>
                            <m:t>⁡(1−</m:t>
                          </m:r>
                          <m:r>
                            <m:rPr>
                              <m:sty m:val="p"/>
                            </m:rPr>
                            <a:rPr lang="en-CA" sz="2400" b="0" i="0" smtClean="0">
                              <a:latin typeface="Cambria Math" panose="02040503050406030204" pitchFamily="18" charset="0"/>
                            </a:rPr>
                            <m:t>p</m:t>
                          </m:r>
                          <m:d>
                            <m:dPr>
                              <m:ctrlPr>
                                <a:rPr lang="en-CA" sz="2400" b="0" i="1" smtClean="0">
                                  <a:latin typeface="Cambria Math" panose="02040503050406030204" pitchFamily="18" charset="0"/>
                                </a:rPr>
                              </m:ctrlPr>
                            </m:dPr>
                            <m:e>
                              <m:r>
                                <a:rPr lang="en-CA" sz="2400" b="0" i="0" smtClean="0">
                                  <a:latin typeface="Cambria Math" panose="02040503050406030204" pitchFamily="18" charset="0"/>
                                </a:rPr>
                                <m:t>1</m:t>
                              </m:r>
                            </m:e>
                            <m:e>
                              <m:sSubSup>
                                <m:sSubSupPr>
                                  <m:ctrlPr>
                                    <a:rPr lang="en-CA" sz="2400" b="0" i="1" smtClean="0">
                                      <a:latin typeface="Cambria Math" panose="02040503050406030204" pitchFamily="18" charset="0"/>
                                    </a:rPr>
                                  </m:ctrlPr>
                                </m:sSubSupPr>
                                <m:e>
                                  <m:r>
                                    <m:rPr>
                                      <m:sty m:val="p"/>
                                    </m:rPr>
                                    <a:rPr lang="en-CA" sz="2400" b="0" i="0" smtClean="0">
                                      <a:latin typeface="Cambria Math" panose="02040503050406030204" pitchFamily="18" charset="0"/>
                                    </a:rPr>
                                    <m:t>a</m:t>
                                  </m:r>
                                </m:e>
                                <m:sub>
                                  <m:r>
                                    <a:rPr lang="en-CA" sz="2400" b="0" i="0" smtClean="0">
                                      <a:latin typeface="Cambria Math" panose="02040503050406030204" pitchFamily="18" charset="0"/>
                                    </a:rPr>
                                    <m:t>1</m:t>
                                  </m:r>
                                </m:sub>
                                <m:sup>
                                  <m:d>
                                    <m:dPr>
                                      <m:ctrlPr>
                                        <a:rPr lang="en-CA" sz="2400" b="0" i="1" smtClean="0">
                                          <a:latin typeface="Cambria Math" panose="02040503050406030204" pitchFamily="18" charset="0"/>
                                        </a:rPr>
                                      </m:ctrlPr>
                                    </m:dPr>
                                    <m:e>
                                      <m:r>
                                        <m:rPr>
                                          <m:sty m:val="p"/>
                                        </m:rPr>
                                        <a:rPr lang="en-CA" sz="2400" b="0" i="0" smtClean="0">
                                          <a:latin typeface="Cambria Math" panose="02040503050406030204" pitchFamily="18" charset="0"/>
                                        </a:rPr>
                                        <m:t>i</m:t>
                                      </m:r>
                                    </m:e>
                                  </m:d>
                                </m:sup>
                              </m:sSubSup>
                              <m:r>
                                <a:rPr lang="en-CA" sz="2400" i="1" smtClean="0">
                                  <a:latin typeface="Cambria Math" panose="02040503050406030204" pitchFamily="18" charset="0"/>
                                </a:rPr>
                                <m:t> </m:t>
                              </m:r>
                            </m:e>
                          </m:d>
                          <m:r>
                            <a:rPr lang="en-CA" sz="2400" b="0" i="0" smtClean="0">
                              <a:latin typeface="Cambria Math" panose="02040503050406030204" pitchFamily="18" charset="0"/>
                            </a:rPr>
                            <m:t>+ </m:t>
                          </m:r>
                          <m:sSup>
                            <m:sSupPr>
                              <m:ctrlPr>
                                <a:rPr lang="en-CA" sz="2400" b="0" i="1" smtClean="0">
                                  <a:latin typeface="Cambria Math" panose="02040503050406030204" pitchFamily="18" charset="0"/>
                                </a:rPr>
                              </m:ctrlPr>
                            </m:sSupPr>
                            <m:e>
                              <m:r>
                                <m:rPr>
                                  <m:sty m:val="p"/>
                                </m:rPr>
                                <a:rPr lang="en-CA" sz="2400" b="0" i="0" smtClean="0">
                                  <a:latin typeface="Cambria Math" panose="02040503050406030204" pitchFamily="18" charset="0"/>
                                </a:rPr>
                                <m:t>x</m:t>
                              </m:r>
                            </m:e>
                            <m:sup>
                              <m:d>
                                <m:dPr>
                                  <m:ctrlPr>
                                    <a:rPr lang="en-CA" sz="2400" b="0" i="1" smtClean="0">
                                      <a:latin typeface="Cambria Math" panose="02040503050406030204" pitchFamily="18" charset="0"/>
                                    </a:rPr>
                                  </m:ctrlPr>
                                </m:dPr>
                                <m:e>
                                  <m:r>
                                    <m:rPr>
                                      <m:sty m:val="p"/>
                                    </m:rPr>
                                    <a:rPr lang="en-CA" sz="2400" b="0" i="0" smtClean="0">
                                      <a:latin typeface="Cambria Math" panose="02040503050406030204" pitchFamily="18" charset="0"/>
                                    </a:rPr>
                                    <m:t>i</m:t>
                                  </m:r>
                                </m:e>
                              </m:d>
                            </m:sup>
                          </m:sSup>
                          <m:r>
                            <m:rPr>
                              <m:sty m:val="p"/>
                            </m:rPr>
                            <a:rPr lang="en-CA" sz="2400" b="0" i="0" smtClean="0">
                              <a:latin typeface="Cambria Math" panose="02040503050406030204" pitchFamily="18" charset="0"/>
                            </a:rPr>
                            <m:t>log</m:t>
                          </m:r>
                          <m:r>
                            <a:rPr lang="en-CA" sz="2400" b="0" i="0" smtClean="0">
                              <a:latin typeface="Cambria Math" panose="02040503050406030204" pitchFamily="18" charset="0"/>
                            </a:rPr>
                            <m:t>⁡(</m:t>
                          </m:r>
                          <m:r>
                            <m:rPr>
                              <m:sty m:val="p"/>
                            </m:rPr>
                            <a:rPr lang="en-CA" sz="2400" b="0" i="0" smtClean="0">
                              <a:latin typeface="Cambria Math" panose="02040503050406030204" pitchFamily="18" charset="0"/>
                            </a:rPr>
                            <m:t>p</m:t>
                          </m:r>
                          <m:d>
                            <m:dPr>
                              <m:ctrlPr>
                                <a:rPr lang="en-CA" sz="2400" b="0" i="1" smtClean="0">
                                  <a:latin typeface="Cambria Math" panose="02040503050406030204" pitchFamily="18" charset="0"/>
                                </a:rPr>
                              </m:ctrlPr>
                            </m:dPr>
                            <m:e>
                              <m:r>
                                <a:rPr lang="en-CA" sz="2400" b="0" i="0" smtClean="0">
                                  <a:latin typeface="Cambria Math" panose="02040503050406030204" pitchFamily="18" charset="0"/>
                                </a:rPr>
                                <m:t>1</m:t>
                              </m:r>
                            </m:e>
                            <m:e>
                              <m:sSubSup>
                                <m:sSubSupPr>
                                  <m:ctrlPr>
                                    <a:rPr lang="en-CA" sz="2400" i="1">
                                      <a:latin typeface="Cambria Math" panose="02040503050406030204" pitchFamily="18" charset="0"/>
                                    </a:rPr>
                                  </m:ctrlPr>
                                </m:sSubSupPr>
                                <m:e>
                                  <m:r>
                                    <m:rPr>
                                      <m:sty m:val="p"/>
                                    </m:rPr>
                                    <a:rPr lang="en-CA" sz="2400" i="0">
                                      <a:latin typeface="Cambria Math" panose="02040503050406030204" pitchFamily="18" charset="0"/>
                                    </a:rPr>
                                    <m:t>a</m:t>
                                  </m:r>
                                </m:e>
                                <m:sub>
                                  <m:r>
                                    <a:rPr lang="en-CA" sz="2400" i="0">
                                      <a:latin typeface="Cambria Math" panose="02040503050406030204" pitchFamily="18" charset="0"/>
                                    </a:rPr>
                                    <m:t>1</m:t>
                                  </m:r>
                                </m:sub>
                                <m:sup>
                                  <m:d>
                                    <m:dPr>
                                      <m:ctrlPr>
                                        <a:rPr lang="en-CA" sz="2400" i="1">
                                          <a:latin typeface="Cambria Math" panose="02040503050406030204" pitchFamily="18" charset="0"/>
                                        </a:rPr>
                                      </m:ctrlPr>
                                    </m:dPr>
                                    <m:e>
                                      <m:r>
                                        <m:rPr>
                                          <m:sty m:val="p"/>
                                        </m:rPr>
                                        <a:rPr lang="en-CA" sz="2400" i="0">
                                          <a:latin typeface="Cambria Math" panose="02040503050406030204" pitchFamily="18" charset="0"/>
                                        </a:rPr>
                                        <m:t>i</m:t>
                                      </m:r>
                                    </m:e>
                                  </m:d>
                                </m:sup>
                              </m:sSubSup>
                            </m:e>
                          </m:d>
                          <m:r>
                            <a:rPr lang="en-CA" sz="2400" b="0" i="0" smtClean="0">
                              <a:latin typeface="Cambria Math" panose="02040503050406030204" pitchFamily="18" charset="0"/>
                            </a:rPr>
                            <m:t>)</m:t>
                          </m:r>
                        </m:e>
                      </m:nary>
                    </m:oMath>
                  </m:oMathPara>
                </a14:m>
                <a:endParaRPr lang="en-CA" sz="2400" dirty="0" smtClean="0"/>
              </a:p>
            </p:txBody>
          </p:sp>
        </mc:Choice>
        <mc:Fallback xmlns="">
          <p:sp>
            <p:nvSpPr>
              <p:cNvPr id="7" name="Rectangle 6"/>
              <p:cNvSpPr>
                <a:spLocks noRot="1" noChangeAspect="1" noMove="1" noResize="1" noEditPoints="1" noAdjustHandles="1" noChangeArrowheads="1" noChangeShapeType="1" noTextEdit="1"/>
              </p:cNvSpPr>
              <p:nvPr/>
            </p:nvSpPr>
            <p:spPr>
              <a:xfrm>
                <a:off x="-1163782" y="4960861"/>
                <a:ext cx="9753599" cy="1098570"/>
              </a:xfrm>
              <a:prstGeom prst="rect">
                <a:avLst/>
              </a:prstGeom>
              <a:blipFill>
                <a:blip r:embed="rId5"/>
                <a:stretch>
                  <a:fillRect/>
                </a:stretch>
              </a:blipFill>
            </p:spPr>
            <p:txBody>
              <a:bodyPr/>
              <a:lstStyle/>
              <a:p>
                <a:r>
                  <a:rPr lang="en-CA">
                    <a:noFill/>
                  </a:rPr>
                  <a:t> </a:t>
                </a:r>
              </a:p>
            </p:txBody>
          </p:sp>
        </mc:Fallback>
      </mc:AlternateContent>
      <p:sp>
        <p:nvSpPr>
          <p:cNvPr id="8" name="TextBox 7"/>
          <p:cNvSpPr txBox="1"/>
          <p:nvPr/>
        </p:nvSpPr>
        <p:spPr>
          <a:xfrm>
            <a:off x="-1887" y="4599984"/>
            <a:ext cx="7875861" cy="400110"/>
          </a:xfrm>
          <a:prstGeom prst="rect">
            <a:avLst/>
          </a:prstGeom>
          <a:noFill/>
        </p:spPr>
        <p:txBody>
          <a:bodyPr wrap="square" rtlCol="0">
            <a:spAutoFit/>
          </a:bodyPr>
          <a:lstStyle/>
          <a:p>
            <a:r>
              <a:rPr lang="en-CA" sz="2000" dirty="0" smtClean="0"/>
              <a:t>Solve for weights using gradient descent on </a:t>
            </a:r>
            <a:r>
              <a:rPr lang="en-CA" sz="2000" b="1" dirty="0" smtClean="0"/>
              <a:t>maximum likelihood function:</a:t>
            </a:r>
            <a:endParaRPr lang="en-CA" sz="2000" b="1" dirty="0"/>
          </a:p>
        </p:txBody>
      </p:sp>
      <mc:AlternateContent xmlns:mc="http://schemas.openxmlformats.org/markup-compatibility/2006" xmlns:a14="http://schemas.microsoft.com/office/drawing/2010/main">
        <mc:Choice Requires="a14">
          <p:sp>
            <p:nvSpPr>
              <p:cNvPr id="9" name="Rectangle 8"/>
              <p:cNvSpPr/>
              <p:nvPr/>
            </p:nvSpPr>
            <p:spPr>
              <a:xfrm>
                <a:off x="1011382" y="5871381"/>
                <a:ext cx="6636328" cy="703141"/>
              </a:xfrm>
              <a:prstGeom prst="rect">
                <a:avLst/>
              </a:prstGeom>
            </p:spPr>
            <p:txBody>
              <a:bodyPr wrap="square">
                <a:spAutoFit/>
              </a:bodyPr>
              <a:lstStyle/>
              <a:p>
                <a:r>
                  <a:rPr lang="en-CA" dirty="0" smtClean="0"/>
                  <a:t>w</a:t>
                </a:r>
                <a:r>
                  <a:rPr lang="en-CA" b="0" dirty="0" smtClean="0"/>
                  <a:t>here  </a:t>
                </a:r>
                <a14:m>
                  <m:oMath xmlns:m="http://schemas.openxmlformats.org/officeDocument/2006/math">
                    <m:sSup>
                      <m:sSupPr>
                        <m:ctrlPr>
                          <a:rPr lang="en-CA" i="1">
                            <a:latin typeface="Cambria Math" panose="02040503050406030204" pitchFamily="18" charset="0"/>
                          </a:rPr>
                        </m:ctrlPr>
                      </m:sSupPr>
                      <m:e>
                        <m:r>
                          <m:rPr>
                            <m:sty m:val="p"/>
                          </m:rPr>
                          <a:rPr lang="en-CA">
                            <a:latin typeface="Cambria Math" panose="02040503050406030204" pitchFamily="18" charset="0"/>
                          </a:rPr>
                          <m:t>x</m:t>
                        </m:r>
                      </m:e>
                      <m:sup>
                        <m:d>
                          <m:dPr>
                            <m:ctrlPr>
                              <a:rPr lang="en-CA" i="1">
                                <a:latin typeface="Cambria Math" panose="02040503050406030204" pitchFamily="18" charset="0"/>
                              </a:rPr>
                            </m:ctrlPr>
                          </m:dPr>
                          <m:e>
                            <m:r>
                              <m:rPr>
                                <m:sty m:val="p"/>
                              </m:rPr>
                              <a:rPr lang="en-CA">
                                <a:latin typeface="Cambria Math" panose="02040503050406030204" pitchFamily="18" charset="0"/>
                              </a:rPr>
                              <m:t>i</m:t>
                            </m:r>
                          </m:e>
                        </m:d>
                      </m:sup>
                    </m:sSup>
                  </m:oMath>
                </a14:m>
                <a:r>
                  <a:rPr lang="en-CA" b="0" dirty="0" smtClean="0"/>
                  <a:t> is 1 or 0, and </a:t>
                </a:r>
                <a14:m>
                  <m:oMath xmlns:m="http://schemas.openxmlformats.org/officeDocument/2006/math">
                    <m:r>
                      <m:rPr>
                        <m:sty m:val="p"/>
                      </m:rPr>
                      <a:rPr lang="en-CA" sz="2200" b="0" i="0" smtClean="0">
                        <a:latin typeface="Cambria Math" panose="02040503050406030204" pitchFamily="18" charset="0"/>
                      </a:rPr>
                      <m:t>p</m:t>
                    </m:r>
                    <m:d>
                      <m:dPr>
                        <m:ctrlPr>
                          <a:rPr lang="en-CA" sz="2200" b="0" i="1" smtClean="0">
                            <a:latin typeface="Cambria Math" panose="02040503050406030204" pitchFamily="18" charset="0"/>
                          </a:rPr>
                        </m:ctrlPr>
                      </m:dPr>
                      <m:e>
                        <m:r>
                          <a:rPr lang="en-CA" sz="2200" b="0" i="0" smtClean="0">
                            <a:latin typeface="Cambria Math" panose="02040503050406030204" pitchFamily="18" charset="0"/>
                          </a:rPr>
                          <m:t>1</m:t>
                        </m:r>
                      </m:e>
                      <m:e>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𝑎</m:t>
                            </m:r>
                          </m:e>
                          <m:sub>
                            <m:r>
                              <a:rPr lang="en-CA" sz="2200" b="0" i="1" smtClean="0">
                                <a:latin typeface="Cambria Math" panose="02040503050406030204" pitchFamily="18" charset="0"/>
                              </a:rPr>
                              <m:t>1</m:t>
                            </m:r>
                          </m:sub>
                          <m:sup>
                            <m:r>
                              <a:rPr lang="en-CA" sz="2200" b="0" i="1" smtClean="0">
                                <a:latin typeface="Cambria Math" panose="02040503050406030204" pitchFamily="18" charset="0"/>
                              </a:rPr>
                              <m:t>(</m:t>
                            </m:r>
                            <m:r>
                              <a:rPr lang="en-CA" sz="2200" b="0" i="1" smtClean="0">
                                <a:latin typeface="Cambria Math" panose="02040503050406030204" pitchFamily="18" charset="0"/>
                              </a:rPr>
                              <m:t>𝑖</m:t>
                            </m:r>
                            <m:r>
                              <a:rPr lang="en-CA" sz="2200" b="0" i="1" smtClean="0">
                                <a:latin typeface="Cambria Math" panose="02040503050406030204" pitchFamily="18" charset="0"/>
                              </a:rPr>
                              <m:t>)</m:t>
                            </m:r>
                          </m:sup>
                        </m:sSubSup>
                      </m:e>
                    </m:d>
                    <m:r>
                      <a:rPr lang="en-CA" sz="2200" b="0" i="0" smtClean="0">
                        <a:latin typeface="Cambria Math" panose="02040503050406030204" pitchFamily="18" charset="0"/>
                      </a:rPr>
                      <m:t>= </m:t>
                    </m:r>
                    <m:f>
                      <m:fPr>
                        <m:ctrlPr>
                          <a:rPr lang="en-CA" sz="2200" b="0" i="1" smtClean="0">
                            <a:latin typeface="Cambria Math" panose="02040503050406030204" pitchFamily="18" charset="0"/>
                          </a:rPr>
                        </m:ctrlPr>
                      </m:fPr>
                      <m:num>
                        <m:r>
                          <a:rPr lang="en-CA" sz="2200" b="0" i="0" smtClean="0">
                            <a:latin typeface="Cambria Math" panose="02040503050406030204" pitchFamily="18" charset="0"/>
                          </a:rPr>
                          <m:t>1</m:t>
                        </m:r>
                      </m:num>
                      <m:den>
                        <m:r>
                          <a:rPr lang="en-CA" sz="2200" b="0" i="0" smtClean="0">
                            <a:latin typeface="Cambria Math" panose="02040503050406030204" pitchFamily="18" charset="0"/>
                          </a:rPr>
                          <m:t>1+</m:t>
                        </m:r>
                        <m:r>
                          <m:rPr>
                            <m:sty m:val="p"/>
                          </m:rPr>
                          <a:rPr lang="en-CA" sz="2200" b="0" i="0" smtClean="0">
                            <a:latin typeface="Cambria Math" panose="02040503050406030204" pitchFamily="18" charset="0"/>
                          </a:rPr>
                          <m:t>exp</m:t>
                        </m:r>
                        <m:r>
                          <a:rPr lang="en-CA" sz="2200" b="0" i="0" smtClean="0">
                            <a:latin typeface="Cambria Math" panose="02040503050406030204" pitchFamily="18" charset="0"/>
                          </a:rPr>
                          <m:t>⁡(−</m:t>
                        </m:r>
                        <m:r>
                          <m:rPr>
                            <m:sty m:val="p"/>
                          </m:rPr>
                          <a:rPr lang="en-CA" sz="2200" b="0" i="0" smtClean="0">
                            <a:latin typeface="Cambria Math" panose="02040503050406030204" pitchFamily="18" charset="0"/>
                          </a:rPr>
                          <m:t>w</m:t>
                        </m:r>
                        <m:r>
                          <a:rPr lang="en-CA" sz="2200" b="0" i="0" baseline="-25000" smtClean="0">
                            <a:latin typeface="Cambria Math" panose="02040503050406030204" pitchFamily="18" charset="0"/>
                          </a:rPr>
                          <m:t>0</m:t>
                        </m:r>
                        <m:r>
                          <a:rPr lang="en-CA" sz="2200" b="0" i="0" smtClean="0">
                            <a:latin typeface="Cambria Math" panose="02040503050406030204" pitchFamily="18" charset="0"/>
                          </a:rPr>
                          <m:t>−</m:t>
                        </m:r>
                        <m:r>
                          <m:rPr>
                            <m:sty m:val="p"/>
                          </m:rPr>
                          <a:rPr lang="en-CA" sz="2200" b="0" i="0" smtClean="0">
                            <a:latin typeface="Cambria Math" panose="02040503050406030204" pitchFamily="18" charset="0"/>
                          </a:rPr>
                          <m:t>w</m:t>
                        </m:r>
                        <m:r>
                          <a:rPr lang="en-CA" sz="2200" b="0" i="0" baseline="-25000" smtClean="0">
                            <a:latin typeface="Cambria Math" panose="02040503050406030204" pitchFamily="18" charset="0"/>
                          </a:rPr>
                          <m:t>1</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𝑎</m:t>
                            </m:r>
                          </m:e>
                          <m:sub>
                            <m:r>
                              <a:rPr lang="en-CA" sz="2200" b="0" i="1" smtClean="0">
                                <a:latin typeface="Cambria Math" panose="02040503050406030204" pitchFamily="18" charset="0"/>
                              </a:rPr>
                              <m:t>1</m:t>
                            </m:r>
                          </m:sub>
                          <m:sup>
                            <m:r>
                              <a:rPr lang="en-CA" sz="2200" b="0" i="1" smtClean="0">
                                <a:latin typeface="Cambria Math" panose="02040503050406030204" pitchFamily="18" charset="0"/>
                              </a:rPr>
                              <m:t>(</m:t>
                            </m:r>
                            <m:r>
                              <a:rPr lang="en-CA" sz="2200" b="0" i="1" smtClean="0">
                                <a:latin typeface="Cambria Math" panose="02040503050406030204" pitchFamily="18" charset="0"/>
                              </a:rPr>
                              <m:t>𝑖</m:t>
                            </m:r>
                            <m:r>
                              <a:rPr lang="en-CA" sz="2200" b="0" i="1" smtClean="0">
                                <a:latin typeface="Cambria Math" panose="02040503050406030204" pitchFamily="18" charset="0"/>
                              </a:rPr>
                              <m:t>)</m:t>
                            </m:r>
                          </m:sup>
                        </m:sSubSup>
                        <m:r>
                          <a:rPr lang="en-CA" sz="2200" b="0" i="0" smtClean="0">
                            <a:latin typeface="Cambria Math" panose="02040503050406030204" pitchFamily="18" charset="0"/>
                          </a:rPr>
                          <m:t>)</m:t>
                        </m:r>
                      </m:den>
                    </m:f>
                  </m:oMath>
                </a14:m>
                <a:endParaRPr lang="en-CA" sz="2200" dirty="0"/>
              </a:p>
            </p:txBody>
          </p:sp>
        </mc:Choice>
        <mc:Fallback xmlns="">
          <p:sp>
            <p:nvSpPr>
              <p:cNvPr id="9" name="Rectangle 8"/>
              <p:cNvSpPr>
                <a:spLocks noRot="1" noChangeAspect="1" noMove="1" noResize="1" noEditPoints="1" noAdjustHandles="1" noChangeArrowheads="1" noChangeShapeType="1" noTextEdit="1"/>
              </p:cNvSpPr>
              <p:nvPr/>
            </p:nvSpPr>
            <p:spPr>
              <a:xfrm>
                <a:off x="1011382" y="5871381"/>
                <a:ext cx="6636328" cy="703141"/>
              </a:xfrm>
              <a:prstGeom prst="rect">
                <a:avLst/>
              </a:prstGeom>
              <a:blipFill>
                <a:blip r:embed="rId6"/>
                <a:stretch>
                  <a:fillRect l="-826"/>
                </a:stretch>
              </a:blipFill>
            </p:spPr>
            <p:txBody>
              <a:bodyPr/>
              <a:lstStyle/>
              <a:p>
                <a:r>
                  <a:rPr lang="en-CA">
                    <a:noFill/>
                  </a:rPr>
                  <a:t> </a:t>
                </a:r>
              </a:p>
            </p:txBody>
          </p:sp>
        </mc:Fallback>
      </mc:AlternateContent>
      <p:sp>
        <p:nvSpPr>
          <p:cNvPr id="11" name="TextBox 10"/>
          <p:cNvSpPr txBox="1"/>
          <p:nvPr/>
        </p:nvSpPr>
        <p:spPr>
          <a:xfrm>
            <a:off x="8231896" y="191968"/>
            <a:ext cx="3560618" cy="369332"/>
          </a:xfrm>
          <a:prstGeom prst="rect">
            <a:avLst/>
          </a:prstGeom>
          <a:noFill/>
        </p:spPr>
        <p:txBody>
          <a:bodyPr wrap="square" rtlCol="0">
            <a:spAutoFit/>
          </a:bodyPr>
          <a:lstStyle/>
          <a:p>
            <a:r>
              <a:rPr lang="en-CA" dirty="0" smtClean="0"/>
              <a:t>Logit transform</a:t>
            </a:r>
            <a:endParaRPr lang="en-CA" dirty="0"/>
          </a:p>
        </p:txBody>
      </p:sp>
      <p:sp>
        <p:nvSpPr>
          <p:cNvPr id="12" name="TextBox 11"/>
          <p:cNvSpPr txBox="1"/>
          <p:nvPr/>
        </p:nvSpPr>
        <p:spPr>
          <a:xfrm>
            <a:off x="8271164" y="3407511"/>
            <a:ext cx="3879272" cy="369332"/>
          </a:xfrm>
          <a:prstGeom prst="rect">
            <a:avLst/>
          </a:prstGeom>
          <a:noFill/>
        </p:spPr>
        <p:txBody>
          <a:bodyPr wrap="square" rtlCol="0">
            <a:spAutoFit/>
          </a:bodyPr>
          <a:lstStyle/>
          <a:p>
            <a:r>
              <a:rPr lang="en-CA" dirty="0" smtClean="0"/>
              <a:t>Logistic regression function (sigmoid)</a:t>
            </a:r>
            <a:endParaRPr lang="en-CA" dirty="0"/>
          </a:p>
        </p:txBody>
      </p:sp>
      <p:sp>
        <p:nvSpPr>
          <p:cNvPr id="4" name="TextBox 3"/>
          <p:cNvSpPr txBox="1"/>
          <p:nvPr/>
        </p:nvSpPr>
        <p:spPr>
          <a:xfrm>
            <a:off x="0" y="6570076"/>
            <a:ext cx="12552218" cy="307777"/>
          </a:xfrm>
          <a:prstGeom prst="rect">
            <a:avLst/>
          </a:prstGeom>
          <a:noFill/>
        </p:spPr>
        <p:txBody>
          <a:bodyPr wrap="square" rtlCol="0">
            <a:spAutoFit/>
          </a:bodyPr>
          <a:lstStyle/>
          <a:p>
            <a:r>
              <a:rPr lang="en-CA" sz="1400" dirty="0">
                <a:hlinkClick r:id="rId7"/>
              </a:rPr>
              <a:t>https://datascience.stackexchange.com/questions/53226/what-is-the-purpose-of-logit-function-at-what-stage-of-model-building-process-t</a:t>
            </a:r>
            <a:endParaRPr lang="en-CA" sz="1400" dirty="0"/>
          </a:p>
        </p:txBody>
      </p:sp>
    </p:spTree>
    <p:extLst>
      <p:ext uri="{BB962C8B-B14F-4D97-AF65-F5344CB8AC3E}">
        <p14:creationId xmlns:p14="http://schemas.microsoft.com/office/powerpoint/2010/main" val="1824006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5"/>
            <a:ext cx="11734800" cy="1325563"/>
          </a:xfrm>
        </p:spPr>
        <p:txBody>
          <a:bodyPr/>
          <a:lstStyle/>
          <a:p>
            <a:r>
              <a:rPr lang="en-CA" dirty="0" smtClean="0"/>
              <a:t>Decision boundaries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8215745" cy="4796848"/>
              </a:xfrm>
            </p:spPr>
            <p:txBody>
              <a:bodyPr>
                <a:normAutofit/>
              </a:bodyPr>
              <a:lstStyle/>
              <a:p>
                <a:r>
                  <a:rPr lang="en-CA" dirty="0" smtClean="0"/>
                  <a:t>Decision boundary for 2-class logistic regression lies where prediction probability is 0.5</a:t>
                </a:r>
              </a:p>
              <a:p>
                <a14:m>
                  <m:oMath xmlns:m="http://schemas.openxmlformats.org/officeDocument/2006/math">
                    <m:r>
                      <a:rPr lang="en-CA" b="0" i="1" smtClean="0">
                        <a:latin typeface="Cambria Math" panose="02040503050406030204" pitchFamily="18" charset="0"/>
                      </a:rPr>
                      <m:t>𝑝</m:t>
                    </m:r>
                    <m:d>
                      <m:dPr>
                        <m:ctrlPr>
                          <a:rPr lang="en-CA" b="0" i="1" smtClean="0">
                            <a:latin typeface="Cambria Math" panose="02040503050406030204" pitchFamily="18" charset="0"/>
                          </a:rPr>
                        </m:ctrlPr>
                      </m:dPr>
                      <m:e>
                        <m:r>
                          <a:rPr lang="en-CA" b="0" i="1" smtClean="0">
                            <a:latin typeface="Cambria Math" panose="02040503050406030204" pitchFamily="18" charset="0"/>
                          </a:rPr>
                          <m:t>1</m:t>
                        </m:r>
                      </m:e>
                      <m:e>
                        <m:r>
                          <a:rPr lang="en-CA" b="0" i="1" smtClean="0">
                            <a:latin typeface="Cambria Math" panose="02040503050406030204" pitchFamily="18" charset="0"/>
                          </a:rPr>
                          <m:t>𝑎</m:t>
                        </m:r>
                        <m:r>
                          <a:rPr lang="en-CA" b="0" i="1" baseline="-2500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𝑎</m:t>
                        </m:r>
                        <m:r>
                          <a:rPr lang="en-CA" b="0" i="1" baseline="-25000" smtClean="0">
                            <a:latin typeface="Cambria Math" panose="02040503050406030204" pitchFamily="18" charset="0"/>
                          </a:rPr>
                          <m:t>2</m:t>
                        </m:r>
                        <m:r>
                          <a:rPr lang="en-CA" b="0" i="1" smtClean="0">
                            <a:latin typeface="Cambria Math" panose="02040503050406030204" pitchFamily="18" charset="0"/>
                          </a:rPr>
                          <m:t>,…</m:t>
                        </m:r>
                        <m:r>
                          <a:rPr lang="en-CA" b="0" i="1" smtClean="0">
                            <a:latin typeface="Cambria Math" panose="02040503050406030204" pitchFamily="18" charset="0"/>
                          </a:rPr>
                          <m:t>𝑎𝑘</m:t>
                        </m:r>
                      </m:e>
                    </m:d>
                    <m:r>
                      <a:rPr lang="en-CA" b="0" i="1" smtClean="0">
                        <a:latin typeface="Cambria Math" panose="02040503050406030204" pitchFamily="18" charset="0"/>
                      </a:rPr>
                      <m:t>= </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(1+</m:t>
                        </m:r>
                        <m:r>
                          <m:rPr>
                            <m:sty m:val="p"/>
                          </m:rPr>
                          <a:rPr lang="en-CA" b="0" i="0" smtClean="0">
                            <a:latin typeface="Cambria Math" panose="02040503050406030204" pitchFamily="18" charset="0"/>
                          </a:rPr>
                          <m:t>exp</m:t>
                        </m:r>
                        <m:r>
                          <a:rPr lang="en-CA" b="0" i="1" smtClean="0">
                            <a:latin typeface="Cambria Math" panose="02040503050406030204" pitchFamily="18" charset="0"/>
                          </a:rPr>
                          <m:t>⁡(−</m:t>
                        </m:r>
                        <m:r>
                          <a:rPr lang="en-CA" b="0" i="1" smtClean="0">
                            <a:latin typeface="Cambria Math" panose="02040503050406030204" pitchFamily="18" charset="0"/>
                          </a:rPr>
                          <m:t>𝑤</m:t>
                        </m:r>
                        <m:r>
                          <a:rPr lang="en-CA" b="0" i="1" baseline="-25000" smtClean="0">
                            <a:latin typeface="Cambria Math" panose="02040503050406030204" pitchFamily="18" charset="0"/>
                          </a:rPr>
                          <m:t>0</m:t>
                        </m:r>
                        <m:r>
                          <a:rPr lang="en-CA" b="0" i="1" smtClean="0">
                            <a:latin typeface="Cambria Math" panose="02040503050406030204" pitchFamily="18" charset="0"/>
                          </a:rPr>
                          <m:t>−</m:t>
                        </m:r>
                        <m:r>
                          <a:rPr lang="en-CA" b="0" i="1" smtClean="0">
                            <a:latin typeface="Cambria Math" panose="02040503050406030204" pitchFamily="18" charset="0"/>
                          </a:rPr>
                          <m:t>𝑤</m:t>
                        </m:r>
                        <m:r>
                          <a:rPr lang="en-CA" b="0" i="1" baseline="-25000" smtClean="0">
                            <a:latin typeface="Cambria Math" panose="02040503050406030204" pitchFamily="18" charset="0"/>
                          </a:rPr>
                          <m:t>1</m:t>
                        </m:r>
                        <m:r>
                          <a:rPr lang="en-CA" b="0" i="1" smtClean="0">
                            <a:latin typeface="Cambria Math" panose="02040503050406030204" pitchFamily="18" charset="0"/>
                          </a:rPr>
                          <m:t>𝑎</m:t>
                        </m:r>
                        <m:r>
                          <a:rPr lang="en-CA" b="0" i="1" baseline="-2500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𝑤𝑘𝑎𝑘</m:t>
                        </m:r>
                        <m:r>
                          <a:rPr lang="en-CA" b="0" i="1" smtClean="0">
                            <a:latin typeface="Cambria Math" panose="02040503050406030204" pitchFamily="18" charset="0"/>
                          </a:rPr>
                          <m:t>))</m:t>
                        </m:r>
                      </m:den>
                    </m:f>
                    <m:r>
                      <a:rPr lang="en-CA" b="0" i="1" smtClean="0">
                        <a:latin typeface="Cambria Math" panose="02040503050406030204" pitchFamily="18" charset="0"/>
                      </a:rPr>
                      <m:t>=0.5</m:t>
                    </m:r>
                  </m:oMath>
                </a14:m>
                <a:endParaRPr lang="en-CA" dirty="0" smtClean="0"/>
              </a:p>
              <a:p>
                <a:r>
                  <a:rPr lang="en-CA" dirty="0" smtClean="0"/>
                  <a:t>Which occurs when: </a:t>
                </a:r>
                <a14:m>
                  <m:oMath xmlns:m="http://schemas.openxmlformats.org/officeDocument/2006/math">
                    <m:r>
                      <a:rPr lang="en-CA" b="0" i="1" smtClean="0">
                        <a:latin typeface="Cambria Math" panose="02040503050406030204" pitchFamily="18" charset="0"/>
                      </a:rPr>
                      <m:t>−</m:t>
                    </m:r>
                    <m:r>
                      <a:rPr lang="en-CA" b="0" i="1" smtClean="0">
                        <a:latin typeface="Cambria Math" panose="02040503050406030204" pitchFamily="18" charset="0"/>
                      </a:rPr>
                      <m:t>𝑤</m:t>
                    </m:r>
                    <m:r>
                      <a:rPr lang="en-CA" b="0" i="1" baseline="-25000" smtClean="0">
                        <a:latin typeface="Cambria Math" panose="02040503050406030204" pitchFamily="18" charset="0"/>
                      </a:rPr>
                      <m:t>0</m:t>
                    </m:r>
                    <m:r>
                      <a:rPr lang="en-CA" b="0" i="1" smtClean="0">
                        <a:latin typeface="Cambria Math" panose="02040503050406030204" pitchFamily="18" charset="0"/>
                      </a:rPr>
                      <m:t>−</m:t>
                    </m:r>
                    <m:r>
                      <a:rPr lang="en-CA" b="0" i="1" smtClean="0">
                        <a:latin typeface="Cambria Math" panose="02040503050406030204" pitchFamily="18" charset="0"/>
                      </a:rPr>
                      <m:t>𝑤</m:t>
                    </m:r>
                    <m:r>
                      <a:rPr lang="en-CA" b="0" i="1" baseline="-25000" smtClean="0">
                        <a:latin typeface="Cambria Math" panose="02040503050406030204" pitchFamily="18" charset="0"/>
                      </a:rPr>
                      <m:t>1</m:t>
                    </m:r>
                    <m:r>
                      <a:rPr lang="en-CA" b="0" i="1" smtClean="0">
                        <a:latin typeface="Cambria Math" panose="02040503050406030204" pitchFamily="18" charset="0"/>
                      </a:rPr>
                      <m:t>𝑎</m:t>
                    </m:r>
                    <m:r>
                      <a:rPr lang="en-CA" b="0" i="1" baseline="-2500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𝑤𝑘𝑎𝑘</m:t>
                    </m:r>
                    <m:r>
                      <a:rPr lang="en-CA" b="0" i="1" smtClean="0">
                        <a:latin typeface="Cambria Math" panose="02040503050406030204" pitchFamily="18" charset="0"/>
                      </a:rPr>
                      <m:t>=0</m:t>
                    </m:r>
                  </m:oMath>
                </a14:m>
                <a:endParaRPr lang="en-CA" dirty="0" smtClean="0"/>
              </a:p>
              <a:p>
                <a:r>
                  <a:rPr lang="en-CA" dirty="0" smtClean="0"/>
                  <a:t>Because this is a linear equality in the attribute values, the boundary is a plane/</a:t>
                </a:r>
                <a:r>
                  <a:rPr lang="en-CA" dirty="0" err="1" smtClean="0"/>
                  <a:t>hyerplane</a:t>
                </a:r>
                <a:r>
                  <a:rPr lang="en-CA" dirty="0" smtClean="0"/>
                  <a:t> in instance space</a:t>
                </a:r>
              </a:p>
              <a:p>
                <a:r>
                  <a:rPr lang="en-CA" dirty="0" smtClean="0"/>
                  <a:t>Reminder: Equation of plane in R</a:t>
                </a:r>
                <a:r>
                  <a:rPr lang="en-CA" baseline="30000" dirty="0" smtClean="0"/>
                  <a:t>3</a:t>
                </a:r>
                <a:r>
                  <a:rPr lang="en-CA" dirty="0" smtClean="0"/>
                  <a:t>: </a:t>
                </a:r>
                <a14:m>
                  <m:oMath xmlns:m="http://schemas.openxmlformats.org/officeDocument/2006/math">
                    <m:r>
                      <a:rPr lang="en-CA" b="0" i="1" smtClean="0">
                        <a:latin typeface="Cambria Math" panose="02040503050406030204" pitchFamily="18" charset="0"/>
                      </a:rPr>
                      <m:t>𝑎𝑥</m:t>
                    </m:r>
                    <m:r>
                      <a:rPr lang="en-CA" b="0" i="1" smtClean="0">
                        <a:latin typeface="Cambria Math" panose="02040503050406030204" pitchFamily="18" charset="0"/>
                      </a:rPr>
                      <m:t>+</m:t>
                    </m:r>
                    <m:r>
                      <a:rPr lang="en-CA" b="0" i="1" smtClean="0">
                        <a:latin typeface="Cambria Math" panose="02040503050406030204" pitchFamily="18" charset="0"/>
                      </a:rPr>
                      <m:t>𝑏𝑦</m:t>
                    </m:r>
                    <m:r>
                      <a:rPr lang="en-CA" b="0" i="1" smtClean="0">
                        <a:latin typeface="Cambria Math" panose="02040503050406030204" pitchFamily="18" charset="0"/>
                      </a:rPr>
                      <m:t>+</m:t>
                    </m:r>
                    <m:r>
                      <a:rPr lang="en-CA" b="0" i="1" smtClean="0">
                        <a:latin typeface="Cambria Math" panose="02040503050406030204" pitchFamily="18" charset="0"/>
                      </a:rPr>
                      <m:t>𝑐𝑧</m:t>
                    </m:r>
                    <m:r>
                      <a:rPr lang="en-CA" b="0" i="1" smtClean="0">
                        <a:latin typeface="Cambria Math" panose="02040503050406030204" pitchFamily="18" charset="0"/>
                      </a:rPr>
                      <m:t>=</m:t>
                    </m:r>
                    <m:r>
                      <a:rPr lang="en-CA" b="0" i="1" smtClean="0">
                        <a:latin typeface="Cambria Math" panose="02040503050406030204" pitchFamily="18" charset="0"/>
                      </a:rPr>
                      <m:t>𝑑</m:t>
                    </m:r>
                  </m:oMath>
                </a14:m>
                <a:endParaRPr lang="en-CA"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8215745" cy="4796848"/>
              </a:xfrm>
              <a:blipFill>
                <a:blip r:embed="rId2"/>
                <a:stretch>
                  <a:fillRect l="-1335" t="-2033" r="-964"/>
                </a:stretch>
              </a:blipFill>
            </p:spPr>
            <p:txBody>
              <a:bodyPr/>
              <a:lstStyle/>
              <a:p>
                <a:r>
                  <a:rPr lang="en-CA">
                    <a:noFill/>
                  </a:rPr>
                  <a:t> </a:t>
                </a:r>
              </a:p>
            </p:txBody>
          </p:sp>
        </mc:Fallback>
      </mc:AlternateContent>
      <p:pic>
        <p:nvPicPr>
          <p:cNvPr id="4" name="Picture 2" descr="Image result for hyperp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0434" y="1825625"/>
            <a:ext cx="3713021" cy="354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915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Linear classification using </a:t>
            </a:r>
            <a:r>
              <a:rPr lang="en-CA" smtClean="0"/>
              <a:t>the Perceptron</a:t>
            </a:r>
            <a:endParaRPr lang="en-CA" dirty="0"/>
          </a:p>
        </p:txBody>
      </p:sp>
      <p:sp>
        <p:nvSpPr>
          <p:cNvPr id="3" name="Content Placeholder 2"/>
          <p:cNvSpPr>
            <a:spLocks noGrp="1"/>
          </p:cNvSpPr>
          <p:nvPr>
            <p:ph idx="1"/>
          </p:nvPr>
        </p:nvSpPr>
        <p:spPr/>
        <p:txBody>
          <a:bodyPr/>
          <a:lstStyle/>
          <a:p>
            <a:r>
              <a:rPr lang="en-CA" dirty="0" smtClean="0"/>
              <a:t>Logistic regression attempts to produce accurate probability estimates by maximizing the log-likelihood over the training data</a:t>
            </a:r>
          </a:p>
          <a:p>
            <a:r>
              <a:rPr lang="en-CA" dirty="0" smtClean="0"/>
              <a:t>This naturally leads to accurate classification, given new instances</a:t>
            </a:r>
          </a:p>
          <a:p>
            <a:r>
              <a:rPr lang="en-CA" dirty="0" smtClean="0"/>
              <a:t>However, if our sole purpose is to predict class labels, a different approach is to learn a hyperplane separating instances of our classes</a:t>
            </a:r>
          </a:p>
          <a:p>
            <a:r>
              <a:rPr lang="en-CA" dirty="0" smtClean="0"/>
              <a:t>If the data can be separated perfectly into two groups using a hyperplane, it is said to be linearly separable</a:t>
            </a:r>
          </a:p>
          <a:p>
            <a:r>
              <a:rPr lang="en-CA" dirty="0" smtClean="0"/>
              <a:t>If the data is linearly separable, there is a very simple algorithm for finding the separating hyperplane</a:t>
            </a:r>
            <a:endParaRPr lang="en-CA" dirty="0"/>
          </a:p>
        </p:txBody>
      </p:sp>
    </p:spTree>
    <p:extLst>
      <p:ext uri="{BB962C8B-B14F-4D97-AF65-F5344CB8AC3E}">
        <p14:creationId xmlns:p14="http://schemas.microsoft.com/office/powerpoint/2010/main" val="4166946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126"/>
            <a:ext cx="10515600" cy="723014"/>
          </a:xfrm>
        </p:spPr>
        <p:txBody>
          <a:bodyPr/>
          <a:lstStyle/>
          <a:p>
            <a:r>
              <a:rPr lang="en-CA" dirty="0" smtClean="0"/>
              <a:t>Perceptron learning rule</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875415"/>
                <a:ext cx="12192000" cy="4351338"/>
              </a:xfrm>
            </p:spPr>
            <p:txBody>
              <a:bodyPr/>
              <a:lstStyle/>
              <a:p>
                <a:r>
                  <a:rPr lang="en-CA" dirty="0" smtClean="0"/>
                  <a:t>Hyperplane equation: </a:t>
                </a:r>
                <a14:m>
                  <m:oMath xmlns:m="http://schemas.openxmlformats.org/officeDocument/2006/math">
                    <m:r>
                      <a:rPr lang="en-CA" b="0" i="1" smtClean="0">
                        <a:latin typeface="Cambria Math" panose="02040503050406030204" pitchFamily="18" charset="0"/>
                      </a:rPr>
                      <m:t>𝑤</m:t>
                    </m:r>
                    <m:r>
                      <a:rPr lang="en-CA" b="0" i="1" baseline="-25000" smtClean="0">
                        <a:latin typeface="Cambria Math" panose="02040503050406030204" pitchFamily="18" charset="0"/>
                      </a:rPr>
                      <m:t>0</m:t>
                    </m:r>
                    <m:r>
                      <a:rPr lang="en-CA" b="0" i="1" smtClean="0">
                        <a:latin typeface="Cambria Math" panose="02040503050406030204" pitchFamily="18" charset="0"/>
                      </a:rPr>
                      <m:t>𝑎</m:t>
                    </m:r>
                    <m:r>
                      <a:rPr lang="en-CA" b="0" i="1" baseline="-25000" smtClean="0">
                        <a:latin typeface="Cambria Math" panose="02040503050406030204" pitchFamily="18" charset="0"/>
                      </a:rPr>
                      <m:t>0</m:t>
                    </m:r>
                    <m:r>
                      <a:rPr lang="en-CA" b="0" i="1" smtClean="0">
                        <a:latin typeface="Cambria Math" panose="02040503050406030204" pitchFamily="18" charset="0"/>
                      </a:rPr>
                      <m:t>+</m:t>
                    </m:r>
                    <m:r>
                      <a:rPr lang="en-CA" b="0" i="1" smtClean="0">
                        <a:latin typeface="Cambria Math" panose="02040503050406030204" pitchFamily="18" charset="0"/>
                      </a:rPr>
                      <m:t>𝑤</m:t>
                    </m:r>
                    <m:r>
                      <a:rPr lang="en-CA" b="0" i="1" baseline="-25000" smtClean="0">
                        <a:latin typeface="Cambria Math" panose="02040503050406030204" pitchFamily="18" charset="0"/>
                      </a:rPr>
                      <m:t>1</m:t>
                    </m:r>
                    <m:r>
                      <a:rPr lang="en-CA" b="0" i="1" smtClean="0">
                        <a:latin typeface="Cambria Math" panose="02040503050406030204" pitchFamily="18" charset="0"/>
                      </a:rPr>
                      <m:t>𝑎</m:t>
                    </m:r>
                    <m:r>
                      <a:rPr lang="en-CA" b="0" i="1" baseline="-2500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𝑤𝑘𝑎𝑘</m:t>
                    </m:r>
                    <m:r>
                      <a:rPr lang="en-CA" b="0" i="1" smtClean="0">
                        <a:latin typeface="Cambria Math" panose="02040503050406030204" pitchFamily="18" charset="0"/>
                      </a:rPr>
                      <m:t>=0</m:t>
                    </m:r>
                  </m:oMath>
                </a14:m>
                <a:endParaRPr lang="en-CA" dirty="0" smtClean="0"/>
              </a:p>
              <a:p>
                <a:pPr lvl="1"/>
                <a:r>
                  <a:rPr lang="en-CA" dirty="0" smtClean="0"/>
                  <a:t>Where </a:t>
                </a:r>
                <a:r>
                  <a:rPr lang="en-CA" dirty="0" smtClean="0">
                    <a:latin typeface="Cambria Math" panose="02040503050406030204" pitchFamily="18" charset="0"/>
                    <a:ea typeface="Cambria Math" panose="02040503050406030204" pitchFamily="18" charset="0"/>
                  </a:rPr>
                  <a:t>w</a:t>
                </a:r>
                <a:r>
                  <a:rPr lang="en-CA" baseline="-25000" dirty="0" smtClean="0">
                    <a:latin typeface="Cambria Math" panose="02040503050406030204" pitchFamily="18" charset="0"/>
                    <a:ea typeface="Cambria Math" panose="02040503050406030204" pitchFamily="18" charset="0"/>
                  </a:rPr>
                  <a:t>0</a:t>
                </a:r>
                <a:r>
                  <a:rPr lang="en-CA" dirty="0" smtClean="0">
                    <a:latin typeface="Cambria Math" panose="02040503050406030204" pitchFamily="18" charset="0"/>
                    <a:ea typeface="Cambria Math" panose="02040503050406030204" pitchFamily="18" charset="0"/>
                  </a:rPr>
                  <a:t>, w</a:t>
                </a:r>
                <a:r>
                  <a:rPr lang="en-CA" baseline="-25000" dirty="0" smtClean="0">
                    <a:latin typeface="Cambria Math" panose="02040503050406030204" pitchFamily="18" charset="0"/>
                    <a:ea typeface="Cambria Math" panose="02040503050406030204" pitchFamily="18" charset="0"/>
                  </a:rPr>
                  <a:t>1</a:t>
                </a:r>
                <a:r>
                  <a:rPr lang="en-CA" dirty="0" smtClean="0">
                    <a:latin typeface="Cambria Math" panose="02040503050406030204" pitchFamily="18" charset="0"/>
                    <a:ea typeface="Cambria Math" panose="02040503050406030204" pitchFamily="18" charset="0"/>
                  </a:rPr>
                  <a:t>, </a:t>
                </a:r>
                <a:r>
                  <a:rPr lang="en-CA" dirty="0" smtClean="0"/>
                  <a:t>etc. are weights defining hyperplane, </a:t>
                </a:r>
                <a:r>
                  <a:rPr lang="en-CA" dirty="0" smtClean="0">
                    <a:latin typeface="Cambria Math" panose="02040503050406030204" pitchFamily="18" charset="0"/>
                    <a:ea typeface="Cambria Math" panose="02040503050406030204" pitchFamily="18" charset="0"/>
                  </a:rPr>
                  <a:t>a</a:t>
                </a:r>
                <a:r>
                  <a:rPr lang="en-CA" baseline="-25000" dirty="0" smtClean="0">
                    <a:latin typeface="Cambria Math" panose="02040503050406030204" pitchFamily="18" charset="0"/>
                    <a:ea typeface="Cambria Math" panose="02040503050406030204" pitchFamily="18" charset="0"/>
                  </a:rPr>
                  <a:t>0</a:t>
                </a:r>
                <a:r>
                  <a:rPr lang="en-CA" dirty="0" smtClean="0">
                    <a:latin typeface="Cambria Math" panose="02040503050406030204" pitchFamily="18" charset="0"/>
                    <a:ea typeface="Cambria Math" panose="02040503050406030204" pitchFamily="18" charset="0"/>
                  </a:rPr>
                  <a:t>, a</a:t>
                </a:r>
                <a:r>
                  <a:rPr lang="en-CA" baseline="-25000" dirty="0" smtClean="0">
                    <a:latin typeface="Cambria Math" panose="02040503050406030204" pitchFamily="18" charset="0"/>
                    <a:ea typeface="Cambria Math" panose="02040503050406030204" pitchFamily="18" charset="0"/>
                  </a:rPr>
                  <a:t>1</a:t>
                </a:r>
                <a:r>
                  <a:rPr lang="en-CA" dirty="0" smtClean="0">
                    <a:latin typeface="Cambria Math" panose="02040503050406030204" pitchFamily="18" charset="0"/>
                    <a:ea typeface="Cambria Math" panose="02040503050406030204" pitchFamily="18" charset="0"/>
                  </a:rPr>
                  <a:t>, </a:t>
                </a:r>
                <a:r>
                  <a:rPr lang="en-CA" dirty="0" smtClean="0"/>
                  <a:t>etc. are attribute values</a:t>
                </a:r>
              </a:p>
              <a:p>
                <a:pPr lvl="1"/>
                <a:r>
                  <a:rPr lang="en-CA" dirty="0" smtClean="0"/>
                  <a:t>We are assuming each training instance is augmented by </a:t>
                </a:r>
                <a:r>
                  <a:rPr lang="en-CA" dirty="0" smtClean="0">
                    <a:latin typeface="Cambria Math" panose="02040503050406030204" pitchFamily="18" charset="0"/>
                    <a:ea typeface="Cambria Math" panose="02040503050406030204" pitchFamily="18" charset="0"/>
                  </a:rPr>
                  <a:t>a</a:t>
                </a:r>
                <a:r>
                  <a:rPr lang="en-CA" baseline="-25000" dirty="0" smtClean="0">
                    <a:latin typeface="Cambria Math" panose="02040503050406030204" pitchFamily="18" charset="0"/>
                    <a:ea typeface="Cambria Math" panose="02040503050406030204" pitchFamily="18" charset="0"/>
                  </a:rPr>
                  <a:t>0</a:t>
                </a:r>
                <a:r>
                  <a:rPr lang="en-CA" dirty="0" smtClean="0">
                    <a:latin typeface="Cambria Math" panose="02040503050406030204" pitchFamily="18" charset="0"/>
                    <a:ea typeface="Cambria Math" panose="02040503050406030204" pitchFamily="18" charset="0"/>
                  </a:rPr>
                  <a:t>=1</a:t>
                </a:r>
                <a:r>
                  <a:rPr lang="en-CA" dirty="0" smtClean="0"/>
                  <a:t>, as for linear regression</a:t>
                </a:r>
              </a:p>
              <a:p>
                <a:r>
                  <a:rPr lang="en-CA" dirty="0" smtClean="0"/>
                  <a:t>Classification proceeds as follows:</a:t>
                </a:r>
              </a:p>
              <a:p>
                <a:pPr lvl="1"/>
                <a:r>
                  <a:rPr lang="en-CA" dirty="0" smtClean="0"/>
                  <a:t>If </a:t>
                </a:r>
                <a14:m>
                  <m:oMath xmlns:m="http://schemas.openxmlformats.org/officeDocument/2006/math">
                    <m:r>
                      <a:rPr lang="en-CA" i="1">
                        <a:latin typeface="Cambria Math" panose="02040503050406030204" pitchFamily="18" charset="0"/>
                      </a:rPr>
                      <m:t>𝑤</m:t>
                    </m:r>
                    <m:r>
                      <a:rPr lang="en-CA" i="1" baseline="-25000">
                        <a:latin typeface="Cambria Math" panose="02040503050406030204" pitchFamily="18" charset="0"/>
                      </a:rPr>
                      <m:t>0</m:t>
                    </m:r>
                    <m:r>
                      <a:rPr lang="en-CA" i="1">
                        <a:latin typeface="Cambria Math" panose="02040503050406030204" pitchFamily="18" charset="0"/>
                      </a:rPr>
                      <m:t>𝑎</m:t>
                    </m:r>
                    <m:r>
                      <a:rPr lang="en-CA" i="1" baseline="-25000">
                        <a:latin typeface="Cambria Math" panose="02040503050406030204" pitchFamily="18" charset="0"/>
                      </a:rPr>
                      <m:t>0</m:t>
                    </m:r>
                    <m:r>
                      <a:rPr lang="en-CA" i="1">
                        <a:latin typeface="Cambria Math" panose="02040503050406030204" pitchFamily="18" charset="0"/>
                      </a:rPr>
                      <m:t>+</m:t>
                    </m:r>
                    <m:r>
                      <a:rPr lang="en-CA" i="1">
                        <a:latin typeface="Cambria Math" panose="02040503050406030204" pitchFamily="18" charset="0"/>
                      </a:rPr>
                      <m:t>𝑤</m:t>
                    </m:r>
                    <m:r>
                      <a:rPr lang="en-CA" i="1" baseline="-25000">
                        <a:latin typeface="Cambria Math" panose="02040503050406030204" pitchFamily="18" charset="0"/>
                      </a:rPr>
                      <m:t>1</m:t>
                    </m:r>
                    <m:r>
                      <a:rPr lang="en-CA" i="1">
                        <a:latin typeface="Cambria Math" panose="02040503050406030204" pitchFamily="18" charset="0"/>
                      </a:rPr>
                      <m:t>𝑎</m:t>
                    </m:r>
                    <m:r>
                      <a:rPr lang="en-CA" i="1" baseline="-25000">
                        <a:latin typeface="Cambria Math" panose="02040503050406030204" pitchFamily="18" charset="0"/>
                      </a:rPr>
                      <m:t>1</m:t>
                    </m:r>
                    <m:r>
                      <a:rPr lang="en-CA" i="1">
                        <a:latin typeface="Cambria Math" panose="02040503050406030204" pitchFamily="18" charset="0"/>
                      </a:rPr>
                      <m:t>+…</m:t>
                    </m:r>
                    <m:r>
                      <a:rPr lang="en-CA" i="1">
                        <a:latin typeface="Cambria Math" panose="02040503050406030204" pitchFamily="18" charset="0"/>
                      </a:rPr>
                      <m:t>𝑤𝑘𝑎𝑘</m:t>
                    </m:r>
                  </m:oMath>
                </a14:m>
                <a:r>
                  <a:rPr lang="en-CA" dirty="0" smtClean="0"/>
                  <a:t> &gt; 0, class=1</a:t>
                </a:r>
              </a:p>
              <a:p>
                <a:pPr lvl="1"/>
                <a:r>
                  <a:rPr lang="en-CA" dirty="0" smtClean="0"/>
                  <a:t>If </a:t>
                </a:r>
                <a14:m>
                  <m:oMath xmlns:m="http://schemas.openxmlformats.org/officeDocument/2006/math">
                    <m:r>
                      <a:rPr lang="en-CA" i="1">
                        <a:latin typeface="Cambria Math" panose="02040503050406030204" pitchFamily="18" charset="0"/>
                      </a:rPr>
                      <m:t>𝑤</m:t>
                    </m:r>
                    <m:r>
                      <a:rPr lang="en-CA" i="1" baseline="-25000">
                        <a:latin typeface="Cambria Math" panose="02040503050406030204" pitchFamily="18" charset="0"/>
                      </a:rPr>
                      <m:t>0</m:t>
                    </m:r>
                    <m:r>
                      <a:rPr lang="en-CA" i="1">
                        <a:latin typeface="Cambria Math" panose="02040503050406030204" pitchFamily="18" charset="0"/>
                      </a:rPr>
                      <m:t>𝑎</m:t>
                    </m:r>
                    <m:r>
                      <a:rPr lang="en-CA" i="1" baseline="-25000">
                        <a:latin typeface="Cambria Math" panose="02040503050406030204" pitchFamily="18" charset="0"/>
                      </a:rPr>
                      <m:t>0</m:t>
                    </m:r>
                    <m:r>
                      <a:rPr lang="en-CA" i="1">
                        <a:latin typeface="Cambria Math" panose="02040503050406030204" pitchFamily="18" charset="0"/>
                      </a:rPr>
                      <m:t>+</m:t>
                    </m:r>
                    <m:r>
                      <a:rPr lang="en-CA" i="1">
                        <a:latin typeface="Cambria Math" panose="02040503050406030204" pitchFamily="18" charset="0"/>
                      </a:rPr>
                      <m:t>𝑤</m:t>
                    </m:r>
                    <m:r>
                      <a:rPr lang="en-CA" i="1" baseline="-25000">
                        <a:latin typeface="Cambria Math" panose="02040503050406030204" pitchFamily="18" charset="0"/>
                      </a:rPr>
                      <m:t>1</m:t>
                    </m:r>
                    <m:r>
                      <a:rPr lang="en-CA" i="1">
                        <a:latin typeface="Cambria Math" panose="02040503050406030204" pitchFamily="18" charset="0"/>
                      </a:rPr>
                      <m:t>𝑎</m:t>
                    </m:r>
                    <m:r>
                      <a:rPr lang="en-CA" i="1" baseline="-25000">
                        <a:latin typeface="Cambria Math" panose="02040503050406030204" pitchFamily="18" charset="0"/>
                      </a:rPr>
                      <m:t>1</m:t>
                    </m:r>
                    <m:r>
                      <a:rPr lang="en-CA" i="1">
                        <a:latin typeface="Cambria Math" panose="02040503050406030204" pitchFamily="18" charset="0"/>
                      </a:rPr>
                      <m:t>+…</m:t>
                    </m:r>
                    <m:r>
                      <a:rPr lang="en-CA" i="1">
                        <a:latin typeface="Cambria Math" panose="02040503050406030204" pitchFamily="18" charset="0"/>
                      </a:rPr>
                      <m:t>𝑤𝑘𝑎𝑘</m:t>
                    </m:r>
                  </m:oMath>
                </a14:m>
                <a:r>
                  <a:rPr lang="en-CA" dirty="0" smtClean="0"/>
                  <a:t> &lt; 0, class=0</a:t>
                </a:r>
              </a:p>
              <a:p>
                <a:r>
                  <a:rPr lang="en-CA" dirty="0" smtClean="0"/>
                  <a:t>We want to find values for </a:t>
                </a:r>
                <a:r>
                  <a:rPr lang="en-CA" dirty="0" smtClean="0">
                    <a:latin typeface="Cambria Math" panose="02040503050406030204" pitchFamily="18" charset="0"/>
                    <a:ea typeface="Cambria Math" panose="02040503050406030204" pitchFamily="18" charset="0"/>
                  </a:rPr>
                  <a:t>w</a:t>
                </a:r>
                <a:r>
                  <a:rPr lang="en-CA" dirty="0" smtClean="0"/>
                  <a:t> such that training data is correctly classified</a:t>
                </a:r>
              </a:p>
              <a:p>
                <a:r>
                  <a:rPr lang="en-CA" dirty="0" smtClean="0"/>
                  <a:t>Perceptron learning </a:t>
                </a:r>
                <a:r>
                  <a:rPr lang="en-CA" dirty="0" smtClean="0"/>
                  <a:t>rule (mistake-driven algorithm):</a:t>
                </a:r>
                <a:endParaRPr lang="en-CA" dirty="0" smtClean="0"/>
              </a:p>
              <a:p>
                <a:endParaRPr lang="en-CA" dirty="0"/>
              </a:p>
              <a:p>
                <a:pPr lvl="1"/>
                <a:endParaRPr lang="en-CA" dirty="0"/>
              </a:p>
              <a:p>
                <a:pPr lvl="1"/>
                <a:endParaRPr lang="en-CA"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875415"/>
                <a:ext cx="12192000" cy="4351338"/>
              </a:xfrm>
              <a:blipFill>
                <a:blip r:embed="rId2"/>
                <a:stretch>
                  <a:fillRect l="-900" t="-2384"/>
                </a:stretch>
              </a:blipFill>
            </p:spPr>
            <p:txBody>
              <a:bodyPr/>
              <a:lstStyle/>
              <a:p>
                <a:r>
                  <a:rPr lang="en-CA">
                    <a:noFill/>
                  </a:rPr>
                  <a:t> </a:t>
                </a:r>
              </a:p>
            </p:txBody>
          </p:sp>
        </mc:Fallback>
      </mc:AlternateContent>
      <p:pic>
        <p:nvPicPr>
          <p:cNvPr id="5" name="Picture 4"/>
          <p:cNvPicPr>
            <a:picLocks noChangeAspect="1"/>
          </p:cNvPicPr>
          <p:nvPr/>
        </p:nvPicPr>
        <p:blipFill>
          <a:blip r:embed="rId3"/>
          <a:stretch>
            <a:fillRect/>
          </a:stretch>
        </p:blipFill>
        <p:spPr>
          <a:xfrm>
            <a:off x="200166" y="4603691"/>
            <a:ext cx="11791667" cy="1838671"/>
          </a:xfrm>
          <a:prstGeom prst="rect">
            <a:avLst/>
          </a:prstGeom>
        </p:spPr>
      </p:pic>
    </p:spTree>
    <p:extLst>
      <p:ext uri="{BB962C8B-B14F-4D97-AF65-F5344CB8AC3E}">
        <p14:creationId xmlns:p14="http://schemas.microsoft.com/office/powerpoint/2010/main" val="3463096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6981" y="1130158"/>
                <a:ext cx="11928763" cy="5575442"/>
              </a:xfrm>
            </p:spPr>
            <p:txBody>
              <a:bodyPr/>
              <a:lstStyle/>
              <a:p>
                <a:r>
                  <a:rPr lang="en-CA" dirty="0" smtClean="0"/>
                  <a:t>Why does it work? Consider the situation after instance </a:t>
                </a:r>
                <a:r>
                  <a:rPr lang="en-CA" dirty="0" smtClean="0">
                    <a:latin typeface="Cambria Math" panose="02040503050406030204" pitchFamily="18" charset="0"/>
                    <a:ea typeface="Cambria Math" panose="02040503050406030204" pitchFamily="18" charset="0"/>
                  </a:rPr>
                  <a:t>a</a:t>
                </a:r>
                <a:r>
                  <a:rPr lang="en-CA" dirty="0" smtClean="0"/>
                  <a:t>, belonging to the first class (&gt;0), has </a:t>
                </a:r>
                <a:r>
                  <a:rPr lang="en-CA" dirty="0" smtClean="0"/>
                  <a:t>been misclassified:</a:t>
                </a:r>
                <a:endParaRPr lang="en-CA" dirty="0" smtClean="0"/>
              </a:p>
              <a:p>
                <a14:m>
                  <m:oMath xmlns:m="http://schemas.openxmlformats.org/officeDocument/2006/math">
                    <m:d>
                      <m:dPr>
                        <m:ctrlPr>
                          <a:rPr lang="en-CA" b="0" i="1" smtClean="0">
                            <a:latin typeface="Cambria Math" panose="02040503050406030204" pitchFamily="18" charset="0"/>
                          </a:rPr>
                        </m:ctrlPr>
                      </m:dPr>
                      <m:e>
                        <m:r>
                          <a:rPr lang="en-CA" b="0" i="1" smtClean="0">
                            <a:latin typeface="Cambria Math" panose="02040503050406030204" pitchFamily="18" charset="0"/>
                          </a:rPr>
                          <m:t>𝑤</m:t>
                        </m:r>
                        <m:r>
                          <a:rPr lang="en-CA" b="0" i="1" baseline="-25000" smtClean="0">
                            <a:latin typeface="Cambria Math" panose="02040503050406030204" pitchFamily="18" charset="0"/>
                          </a:rPr>
                          <m:t>0</m:t>
                        </m:r>
                        <m:r>
                          <a:rPr lang="en-CA" b="0" i="1" smtClean="0">
                            <a:latin typeface="Cambria Math" panose="02040503050406030204" pitchFamily="18" charset="0"/>
                          </a:rPr>
                          <m:t>+</m:t>
                        </m:r>
                        <m:r>
                          <a:rPr lang="en-CA" b="0" i="1" smtClean="0">
                            <a:latin typeface="Cambria Math" panose="02040503050406030204" pitchFamily="18" charset="0"/>
                          </a:rPr>
                          <m:t>𝑎</m:t>
                        </m:r>
                        <m:r>
                          <a:rPr lang="en-CA" b="0" i="1" baseline="-25000" smtClean="0">
                            <a:latin typeface="Cambria Math" panose="02040503050406030204" pitchFamily="18" charset="0"/>
                          </a:rPr>
                          <m:t>0</m:t>
                        </m:r>
                      </m:e>
                    </m:d>
                    <m:r>
                      <a:rPr lang="en-CA" b="0" i="1" smtClean="0">
                        <a:latin typeface="Cambria Math" panose="02040503050406030204" pitchFamily="18" charset="0"/>
                      </a:rPr>
                      <m:t>𝑎</m:t>
                    </m:r>
                    <m:r>
                      <a:rPr lang="en-CA" b="0" i="1" baseline="-25000" smtClean="0">
                        <a:latin typeface="Cambria Math" panose="02040503050406030204" pitchFamily="18" charset="0"/>
                      </a:rPr>
                      <m:t>0</m:t>
                    </m:r>
                    <m:r>
                      <a:rPr lang="en-CA" b="0" i="1" smtClean="0">
                        <a:latin typeface="Cambria Math" panose="02040503050406030204" pitchFamily="18" charset="0"/>
                      </a:rPr>
                      <m:t>+</m:t>
                    </m:r>
                    <m:d>
                      <m:dPr>
                        <m:ctrlPr>
                          <a:rPr lang="en-CA" b="0" i="1" smtClean="0">
                            <a:latin typeface="Cambria Math" panose="02040503050406030204" pitchFamily="18" charset="0"/>
                          </a:rPr>
                        </m:ctrlPr>
                      </m:dPr>
                      <m:e>
                        <m:r>
                          <a:rPr lang="en-CA" b="0" i="1" smtClean="0">
                            <a:latin typeface="Cambria Math" panose="02040503050406030204" pitchFamily="18" charset="0"/>
                          </a:rPr>
                          <m:t>𝑤</m:t>
                        </m:r>
                        <m:r>
                          <a:rPr lang="en-CA" b="0" i="1" baseline="-2500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𝑎</m:t>
                        </m:r>
                        <m:r>
                          <a:rPr lang="en-CA" b="0" i="1" baseline="-25000" smtClean="0">
                            <a:latin typeface="Cambria Math" panose="02040503050406030204" pitchFamily="18" charset="0"/>
                          </a:rPr>
                          <m:t>1</m:t>
                        </m:r>
                      </m:e>
                    </m:d>
                    <m:r>
                      <a:rPr lang="en-CA" b="0" i="1" smtClean="0">
                        <a:latin typeface="Cambria Math" panose="02040503050406030204" pitchFamily="18" charset="0"/>
                      </a:rPr>
                      <m:t>𝑎</m:t>
                    </m:r>
                    <m:r>
                      <a:rPr lang="en-CA" b="0" i="1" baseline="-25000" smtClean="0">
                        <a:latin typeface="Cambria Math" panose="02040503050406030204" pitchFamily="18" charset="0"/>
                      </a:rPr>
                      <m:t>1</m:t>
                    </m:r>
                    <m:r>
                      <a:rPr lang="en-CA" b="0" i="1" smtClean="0">
                        <a:latin typeface="Cambria Math" panose="02040503050406030204" pitchFamily="18" charset="0"/>
                      </a:rPr>
                      <m:t>+…+</m:t>
                    </m:r>
                    <m:d>
                      <m:dPr>
                        <m:ctrlPr>
                          <a:rPr lang="en-CA" b="0" i="1" smtClean="0">
                            <a:latin typeface="Cambria Math" panose="02040503050406030204" pitchFamily="18" charset="0"/>
                          </a:rPr>
                        </m:ctrlPr>
                      </m:dPr>
                      <m:e>
                        <m:r>
                          <a:rPr lang="en-CA" b="0" i="1" smtClean="0">
                            <a:latin typeface="Cambria Math" panose="02040503050406030204" pitchFamily="18" charset="0"/>
                          </a:rPr>
                          <m:t>𝑤</m:t>
                        </m:r>
                        <m:r>
                          <a:rPr lang="en-CA" b="0" i="1" baseline="-25000" smtClean="0">
                            <a:latin typeface="Cambria Math" panose="02040503050406030204" pitchFamily="18" charset="0"/>
                          </a:rPr>
                          <m:t>𝑘</m:t>
                        </m:r>
                        <m:r>
                          <a:rPr lang="en-CA" b="0" i="1" smtClean="0">
                            <a:latin typeface="Cambria Math" panose="02040503050406030204" pitchFamily="18" charset="0"/>
                          </a:rPr>
                          <m:t>+</m:t>
                        </m:r>
                        <m:r>
                          <a:rPr lang="en-CA" b="0" i="1" smtClean="0">
                            <a:latin typeface="Cambria Math" panose="02040503050406030204" pitchFamily="18" charset="0"/>
                          </a:rPr>
                          <m:t>𝑎𝑘</m:t>
                        </m:r>
                      </m:e>
                    </m:d>
                    <m:r>
                      <a:rPr lang="en-CA" b="0" i="1" smtClean="0">
                        <a:latin typeface="Cambria Math" panose="02040503050406030204" pitchFamily="18" charset="0"/>
                      </a:rPr>
                      <m:t>𝑎</m:t>
                    </m:r>
                    <m:r>
                      <a:rPr lang="en-CA" b="0" i="1" baseline="-25000" smtClean="0">
                        <a:latin typeface="Cambria Math" panose="02040503050406030204" pitchFamily="18" charset="0"/>
                      </a:rPr>
                      <m:t>𝑘</m:t>
                    </m:r>
                    <m:r>
                      <a:rPr lang="en-CA" b="0" i="1" smtClean="0">
                        <a:latin typeface="Cambria Math" panose="02040503050406030204" pitchFamily="18" charset="0"/>
                      </a:rPr>
                      <m:t>.</m:t>
                    </m:r>
                  </m:oMath>
                </a14:m>
                <a:endParaRPr lang="en-CA" dirty="0" smtClean="0"/>
              </a:p>
              <a:p>
                <a:r>
                  <a:rPr lang="en-CA" dirty="0" smtClean="0"/>
                  <a:t>Increasing output for </a:t>
                </a:r>
                <a:r>
                  <a:rPr lang="en-CA" dirty="0" smtClean="0">
                    <a:latin typeface="Cambria Math" panose="02040503050406030204" pitchFamily="18" charset="0"/>
                    <a:ea typeface="Cambria Math" panose="02040503050406030204" pitchFamily="18" charset="0"/>
                  </a:rPr>
                  <a:t>a</a:t>
                </a:r>
                <a:r>
                  <a:rPr lang="en-CA" dirty="0" smtClean="0"/>
                  <a:t> by: </a:t>
                </a:r>
                <a14:m>
                  <m:oMath xmlns:m="http://schemas.openxmlformats.org/officeDocument/2006/math">
                    <m:r>
                      <a:rPr lang="en-CA" b="0" i="1" smtClean="0">
                        <a:latin typeface="Cambria Math" panose="02040503050406030204" pitchFamily="18" charset="0"/>
                      </a:rPr>
                      <m:t>𝑎</m:t>
                    </m:r>
                    <m:r>
                      <a:rPr lang="en-CA" b="0" i="1" baseline="-25000" smtClean="0">
                        <a:latin typeface="Cambria Math" panose="02040503050406030204" pitchFamily="18" charset="0"/>
                      </a:rPr>
                      <m:t>0</m:t>
                    </m:r>
                    <m:r>
                      <a:rPr lang="en-CA" b="0" i="1" smtClean="0">
                        <a:latin typeface="Cambria Math" panose="02040503050406030204" pitchFamily="18" charset="0"/>
                      </a:rPr>
                      <m:t>𝑎</m:t>
                    </m:r>
                    <m:r>
                      <a:rPr lang="en-CA" b="0" i="1" baseline="-25000" smtClean="0">
                        <a:latin typeface="Cambria Math" panose="02040503050406030204" pitchFamily="18" charset="0"/>
                      </a:rPr>
                      <m:t>0</m:t>
                    </m:r>
                    <m:r>
                      <a:rPr lang="en-CA" b="0" i="1" smtClean="0">
                        <a:latin typeface="Cambria Math" panose="02040503050406030204" pitchFamily="18" charset="0"/>
                      </a:rPr>
                      <m:t>+</m:t>
                    </m:r>
                    <m:r>
                      <a:rPr lang="en-CA" b="0" i="1" smtClean="0">
                        <a:latin typeface="Cambria Math" panose="02040503050406030204" pitchFamily="18" charset="0"/>
                      </a:rPr>
                      <m:t>𝑎</m:t>
                    </m:r>
                    <m:r>
                      <a:rPr lang="en-CA" b="0" i="1" baseline="-25000" smtClean="0">
                        <a:latin typeface="Cambria Math" panose="02040503050406030204" pitchFamily="18" charset="0"/>
                      </a:rPr>
                      <m:t>1</m:t>
                    </m:r>
                    <m:r>
                      <a:rPr lang="en-CA" b="0" i="1" smtClean="0">
                        <a:latin typeface="Cambria Math" panose="02040503050406030204" pitchFamily="18" charset="0"/>
                      </a:rPr>
                      <m:t>𝑎</m:t>
                    </m:r>
                    <m:r>
                      <a:rPr lang="en-CA" b="0" i="1" baseline="-2500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𝑎𝑘𝑎𝑘</m:t>
                    </m:r>
                    <m:r>
                      <a:rPr lang="en-CA" b="0" i="1" smtClean="0">
                        <a:latin typeface="Cambria Math" panose="02040503050406030204" pitchFamily="18" charset="0"/>
                      </a:rPr>
                      <m:t>.</m:t>
                    </m:r>
                  </m:oMath>
                </a14:m>
                <a:r>
                  <a:rPr lang="en-CA" dirty="0" smtClean="0"/>
                  <a:t> This number is always positive, thus, the hyperplane has moved in correct direction towards classifying </a:t>
                </a:r>
                <a:r>
                  <a:rPr lang="en-CA" dirty="0" smtClean="0">
                    <a:latin typeface="Cambria Math" panose="02040503050406030204" pitchFamily="18" charset="0"/>
                    <a:ea typeface="Cambria Math" panose="02040503050406030204" pitchFamily="18" charset="0"/>
                  </a:rPr>
                  <a:t>a</a:t>
                </a:r>
                <a:r>
                  <a:rPr lang="en-CA" dirty="0" smtClean="0"/>
                  <a:t> as positive (&gt;0)</a:t>
                </a:r>
              </a:p>
              <a:p>
                <a:r>
                  <a:rPr lang="en-CA" dirty="0" smtClean="0"/>
                  <a:t>These corrections are incremental and can interfere with earlier updates</a:t>
                </a:r>
              </a:p>
              <a:p>
                <a:r>
                  <a:rPr lang="en-CA" dirty="0" smtClean="0"/>
                  <a:t>However, it can be shown that algorithm converges if data is linearly separable</a:t>
                </a:r>
              </a:p>
              <a:p>
                <a:pPr lvl="1"/>
                <a:r>
                  <a:rPr lang="en-CA" dirty="0" smtClean="0"/>
                  <a:t>By converges, meaning all instances are classified correctly</a:t>
                </a:r>
              </a:p>
              <a:p>
                <a:r>
                  <a:rPr lang="en-CA" dirty="0" smtClean="0"/>
                  <a:t>Algorithm will not terminate if data is not linearly separable</a:t>
                </a:r>
              </a:p>
              <a:p>
                <a:r>
                  <a:rPr lang="en-CA" dirty="0" smtClean="0"/>
                  <a:t>The resulting hyperplane is called a perceptron</a:t>
                </a: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6981" y="1130158"/>
                <a:ext cx="11928763" cy="5575442"/>
              </a:xfrm>
              <a:blipFill>
                <a:blip r:embed="rId2"/>
                <a:stretch>
                  <a:fillRect l="-920" t="-2077" r="-1022"/>
                </a:stretch>
              </a:blipFill>
            </p:spPr>
            <p:txBody>
              <a:bodyPr/>
              <a:lstStyle/>
              <a:p>
                <a:r>
                  <a:rPr lang="en-CA">
                    <a:noFill/>
                  </a:rPr>
                  <a:t> </a:t>
                </a:r>
              </a:p>
            </p:txBody>
          </p:sp>
        </mc:Fallback>
      </mc:AlternateContent>
      <p:sp>
        <p:nvSpPr>
          <p:cNvPr id="4" name="Title 1"/>
          <p:cNvSpPr>
            <a:spLocks noGrp="1"/>
          </p:cNvSpPr>
          <p:nvPr>
            <p:ph type="title"/>
          </p:nvPr>
        </p:nvSpPr>
        <p:spPr>
          <a:xfrm>
            <a:off x="0" y="152401"/>
            <a:ext cx="10515600" cy="977757"/>
          </a:xfrm>
        </p:spPr>
        <p:txBody>
          <a:bodyPr/>
          <a:lstStyle/>
          <a:p>
            <a:r>
              <a:rPr lang="en-CA" dirty="0" smtClean="0"/>
              <a:t>Perceptron learning rule</a:t>
            </a:r>
            <a:endParaRPr lang="en-CA" dirty="0"/>
          </a:p>
        </p:txBody>
      </p:sp>
    </p:spTree>
    <p:extLst>
      <p:ext uri="{BB962C8B-B14F-4D97-AF65-F5344CB8AC3E}">
        <p14:creationId xmlns:p14="http://schemas.microsoft.com/office/powerpoint/2010/main" val="2127148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70948"/>
          </a:xfrm>
        </p:spPr>
        <p:txBody>
          <a:bodyPr/>
          <a:lstStyle/>
          <a:p>
            <a:r>
              <a:rPr lang="en-CA" dirty="0" smtClean="0"/>
              <a:t>Perceptron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70948"/>
                <a:ext cx="11942617" cy="1728535"/>
              </a:xfrm>
            </p:spPr>
            <p:txBody>
              <a:bodyPr/>
              <a:lstStyle/>
              <a:p>
                <a:r>
                  <a:rPr lang="en-CA" dirty="0"/>
                  <a:t>If </a:t>
                </a:r>
                <a14:m>
                  <m:oMath xmlns:m="http://schemas.openxmlformats.org/officeDocument/2006/math">
                    <m:r>
                      <a:rPr lang="en-CA" i="1">
                        <a:latin typeface="Cambria Math" panose="02040503050406030204" pitchFamily="18" charset="0"/>
                      </a:rPr>
                      <m:t>𝑤</m:t>
                    </m:r>
                    <m:r>
                      <a:rPr lang="en-CA" i="1" baseline="-25000">
                        <a:latin typeface="Cambria Math" panose="02040503050406030204" pitchFamily="18" charset="0"/>
                      </a:rPr>
                      <m:t>0</m:t>
                    </m:r>
                    <m:r>
                      <a:rPr lang="en-CA" i="1">
                        <a:latin typeface="Cambria Math" panose="02040503050406030204" pitchFamily="18" charset="0"/>
                      </a:rPr>
                      <m:t>𝑎</m:t>
                    </m:r>
                    <m:r>
                      <a:rPr lang="en-CA" i="1" baseline="-25000">
                        <a:latin typeface="Cambria Math" panose="02040503050406030204" pitchFamily="18" charset="0"/>
                      </a:rPr>
                      <m:t>0</m:t>
                    </m:r>
                    <m:r>
                      <a:rPr lang="en-CA" i="1">
                        <a:latin typeface="Cambria Math" panose="02040503050406030204" pitchFamily="18" charset="0"/>
                      </a:rPr>
                      <m:t>+</m:t>
                    </m:r>
                    <m:r>
                      <a:rPr lang="en-CA" i="1">
                        <a:latin typeface="Cambria Math" panose="02040503050406030204" pitchFamily="18" charset="0"/>
                      </a:rPr>
                      <m:t>𝑤</m:t>
                    </m:r>
                    <m:r>
                      <a:rPr lang="en-CA" i="1" baseline="-25000">
                        <a:latin typeface="Cambria Math" panose="02040503050406030204" pitchFamily="18" charset="0"/>
                      </a:rPr>
                      <m:t>1</m:t>
                    </m:r>
                    <m:r>
                      <a:rPr lang="en-CA" i="1">
                        <a:latin typeface="Cambria Math" panose="02040503050406030204" pitchFamily="18" charset="0"/>
                      </a:rPr>
                      <m:t>𝑎</m:t>
                    </m:r>
                    <m:r>
                      <a:rPr lang="en-CA" i="1" baseline="-25000">
                        <a:latin typeface="Cambria Math" panose="02040503050406030204" pitchFamily="18" charset="0"/>
                      </a:rPr>
                      <m:t>1</m:t>
                    </m:r>
                    <m:r>
                      <a:rPr lang="en-CA" i="1">
                        <a:latin typeface="Cambria Math" panose="02040503050406030204" pitchFamily="18" charset="0"/>
                      </a:rPr>
                      <m:t>+…</m:t>
                    </m:r>
                    <m:r>
                      <a:rPr lang="en-CA" i="1">
                        <a:latin typeface="Cambria Math" panose="02040503050406030204" pitchFamily="18" charset="0"/>
                      </a:rPr>
                      <m:t>𝑤𝑘𝑎𝑘</m:t>
                    </m:r>
                  </m:oMath>
                </a14:m>
                <a:r>
                  <a:rPr lang="en-CA" dirty="0"/>
                  <a:t> &gt; 0, class=1</a:t>
                </a:r>
              </a:p>
              <a:p>
                <a:r>
                  <a:rPr lang="en-CA" dirty="0"/>
                  <a:t>If </a:t>
                </a:r>
                <a14:m>
                  <m:oMath xmlns:m="http://schemas.openxmlformats.org/officeDocument/2006/math">
                    <m:r>
                      <a:rPr lang="en-CA" i="1">
                        <a:latin typeface="Cambria Math" panose="02040503050406030204" pitchFamily="18" charset="0"/>
                      </a:rPr>
                      <m:t>𝑤</m:t>
                    </m:r>
                    <m:r>
                      <a:rPr lang="en-CA" i="1" baseline="-25000">
                        <a:latin typeface="Cambria Math" panose="02040503050406030204" pitchFamily="18" charset="0"/>
                      </a:rPr>
                      <m:t>0</m:t>
                    </m:r>
                    <m:r>
                      <a:rPr lang="en-CA" i="1">
                        <a:latin typeface="Cambria Math" panose="02040503050406030204" pitchFamily="18" charset="0"/>
                      </a:rPr>
                      <m:t>𝑎</m:t>
                    </m:r>
                    <m:r>
                      <a:rPr lang="en-CA" i="1" baseline="-25000">
                        <a:latin typeface="Cambria Math" panose="02040503050406030204" pitchFamily="18" charset="0"/>
                      </a:rPr>
                      <m:t>0</m:t>
                    </m:r>
                    <m:r>
                      <a:rPr lang="en-CA" i="1">
                        <a:latin typeface="Cambria Math" panose="02040503050406030204" pitchFamily="18" charset="0"/>
                      </a:rPr>
                      <m:t>+</m:t>
                    </m:r>
                    <m:r>
                      <a:rPr lang="en-CA" i="1">
                        <a:latin typeface="Cambria Math" panose="02040503050406030204" pitchFamily="18" charset="0"/>
                      </a:rPr>
                      <m:t>𝑤</m:t>
                    </m:r>
                    <m:r>
                      <a:rPr lang="en-CA" i="1" baseline="-25000">
                        <a:latin typeface="Cambria Math" panose="02040503050406030204" pitchFamily="18" charset="0"/>
                      </a:rPr>
                      <m:t>1</m:t>
                    </m:r>
                    <m:r>
                      <a:rPr lang="en-CA" i="1">
                        <a:latin typeface="Cambria Math" panose="02040503050406030204" pitchFamily="18" charset="0"/>
                      </a:rPr>
                      <m:t>𝑎</m:t>
                    </m:r>
                    <m:r>
                      <a:rPr lang="en-CA" i="1" baseline="-25000">
                        <a:latin typeface="Cambria Math" panose="02040503050406030204" pitchFamily="18" charset="0"/>
                      </a:rPr>
                      <m:t>1</m:t>
                    </m:r>
                    <m:r>
                      <a:rPr lang="en-CA" i="1">
                        <a:latin typeface="Cambria Math" panose="02040503050406030204" pitchFamily="18" charset="0"/>
                      </a:rPr>
                      <m:t>+…</m:t>
                    </m:r>
                    <m:r>
                      <a:rPr lang="en-CA" i="1">
                        <a:latin typeface="Cambria Math" panose="02040503050406030204" pitchFamily="18" charset="0"/>
                      </a:rPr>
                      <m:t>𝑤𝑘𝑎𝑘</m:t>
                    </m:r>
                  </m:oMath>
                </a14:m>
                <a:r>
                  <a:rPr lang="en-CA" dirty="0"/>
                  <a:t> &lt; 0, class=0</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70948"/>
                <a:ext cx="11942617" cy="1728535"/>
              </a:xfrm>
              <a:blipFill>
                <a:blip r:embed="rId2"/>
                <a:stretch>
                  <a:fillRect l="-919" t="-5634"/>
                </a:stretch>
              </a:blipFill>
            </p:spPr>
            <p:txBody>
              <a:bodyPr/>
              <a:lstStyle/>
              <a:p>
                <a:r>
                  <a:rPr lang="en-CA">
                    <a:noFill/>
                  </a:rPr>
                  <a:t> </a:t>
                </a:r>
              </a:p>
            </p:txBody>
          </p:sp>
        </mc:Fallback>
      </mc:AlternateContent>
      <p:pic>
        <p:nvPicPr>
          <p:cNvPr id="4" name="Picture 3"/>
          <p:cNvPicPr>
            <a:picLocks noChangeAspect="1"/>
          </p:cNvPicPr>
          <p:nvPr/>
        </p:nvPicPr>
        <p:blipFill>
          <a:blip r:embed="rId3"/>
          <a:stretch>
            <a:fillRect/>
          </a:stretch>
        </p:blipFill>
        <p:spPr>
          <a:xfrm>
            <a:off x="656577" y="2333228"/>
            <a:ext cx="7570209" cy="4109135"/>
          </a:xfrm>
          <a:prstGeom prst="rect">
            <a:avLst/>
          </a:prstGeom>
        </p:spPr>
      </p:pic>
      <p:pic>
        <p:nvPicPr>
          <p:cNvPr id="5" name="Picture 2" descr="Image result for hyperpla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4688" y="728220"/>
            <a:ext cx="3713021" cy="354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902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Examples: perceptron performance</a:t>
            </a:r>
            <a:endParaRPr lang="en-CA" dirty="0"/>
          </a:p>
        </p:txBody>
      </p:sp>
      <p:pic>
        <p:nvPicPr>
          <p:cNvPr id="4" name="Picture 3"/>
          <p:cNvPicPr>
            <a:picLocks noChangeAspect="1"/>
          </p:cNvPicPr>
          <p:nvPr/>
        </p:nvPicPr>
        <p:blipFill>
          <a:blip r:embed="rId2"/>
          <a:stretch>
            <a:fillRect/>
          </a:stretch>
        </p:blipFill>
        <p:spPr>
          <a:xfrm>
            <a:off x="4336323" y="3032223"/>
            <a:ext cx="3759483" cy="2959238"/>
          </a:xfrm>
          <a:prstGeom prst="rect">
            <a:avLst/>
          </a:prstGeom>
        </p:spPr>
      </p:pic>
      <p:pic>
        <p:nvPicPr>
          <p:cNvPr id="5" name="Picture 4"/>
          <p:cNvPicPr>
            <a:picLocks noChangeAspect="1"/>
          </p:cNvPicPr>
          <p:nvPr/>
        </p:nvPicPr>
        <p:blipFill>
          <a:blip r:embed="rId3"/>
          <a:stretch>
            <a:fillRect/>
          </a:stretch>
        </p:blipFill>
        <p:spPr>
          <a:xfrm>
            <a:off x="263236" y="3015551"/>
            <a:ext cx="3726140" cy="2992582"/>
          </a:xfrm>
          <a:prstGeom prst="rect">
            <a:avLst/>
          </a:prstGeom>
        </p:spPr>
      </p:pic>
      <p:sp>
        <p:nvSpPr>
          <p:cNvPr id="6" name="TextBox 5"/>
          <p:cNvSpPr txBox="1"/>
          <p:nvPr/>
        </p:nvSpPr>
        <p:spPr>
          <a:xfrm>
            <a:off x="263236" y="2646219"/>
            <a:ext cx="1569725" cy="369332"/>
          </a:xfrm>
          <a:prstGeom prst="rect">
            <a:avLst/>
          </a:prstGeom>
          <a:noFill/>
        </p:spPr>
        <p:txBody>
          <a:bodyPr wrap="none" rtlCol="0">
            <a:spAutoFit/>
          </a:bodyPr>
          <a:lstStyle/>
          <a:p>
            <a:r>
              <a:rPr lang="en-CA" dirty="0" smtClean="0"/>
              <a:t>100% accuracy</a:t>
            </a:r>
            <a:endParaRPr lang="en-CA" dirty="0"/>
          </a:p>
        </p:txBody>
      </p:sp>
      <p:sp>
        <p:nvSpPr>
          <p:cNvPr id="7" name="TextBox 6"/>
          <p:cNvSpPr txBox="1"/>
          <p:nvPr/>
        </p:nvSpPr>
        <p:spPr>
          <a:xfrm>
            <a:off x="4987636" y="2646219"/>
            <a:ext cx="1452705" cy="369332"/>
          </a:xfrm>
          <a:prstGeom prst="rect">
            <a:avLst/>
          </a:prstGeom>
          <a:noFill/>
        </p:spPr>
        <p:txBody>
          <a:bodyPr wrap="none" rtlCol="0">
            <a:spAutoFit/>
          </a:bodyPr>
          <a:lstStyle/>
          <a:p>
            <a:r>
              <a:rPr lang="en-CA" dirty="0" smtClean="0"/>
              <a:t>85% accuracy</a:t>
            </a:r>
            <a:endParaRPr lang="en-CA" dirty="0"/>
          </a:p>
        </p:txBody>
      </p:sp>
      <p:pic>
        <p:nvPicPr>
          <p:cNvPr id="8" name="Picture 7"/>
          <p:cNvPicPr>
            <a:picLocks noChangeAspect="1"/>
          </p:cNvPicPr>
          <p:nvPr/>
        </p:nvPicPr>
        <p:blipFill>
          <a:blip r:embed="rId4"/>
          <a:stretch>
            <a:fillRect/>
          </a:stretch>
        </p:blipFill>
        <p:spPr>
          <a:xfrm>
            <a:off x="8442753" y="3050862"/>
            <a:ext cx="3749247" cy="2957271"/>
          </a:xfrm>
          <a:prstGeom prst="rect">
            <a:avLst/>
          </a:prstGeom>
        </p:spPr>
      </p:pic>
      <p:sp>
        <p:nvSpPr>
          <p:cNvPr id="9" name="TextBox 8"/>
          <p:cNvSpPr txBox="1"/>
          <p:nvPr/>
        </p:nvSpPr>
        <p:spPr>
          <a:xfrm>
            <a:off x="9901095" y="2646219"/>
            <a:ext cx="1452705" cy="369332"/>
          </a:xfrm>
          <a:prstGeom prst="rect">
            <a:avLst/>
          </a:prstGeom>
          <a:noFill/>
        </p:spPr>
        <p:txBody>
          <a:bodyPr wrap="none" rtlCol="0">
            <a:spAutoFit/>
          </a:bodyPr>
          <a:lstStyle/>
          <a:p>
            <a:r>
              <a:rPr lang="en-CA" dirty="0" smtClean="0"/>
              <a:t>50% accuracy</a:t>
            </a:r>
            <a:endParaRPr lang="en-CA" dirty="0"/>
          </a:p>
        </p:txBody>
      </p:sp>
    </p:spTree>
    <p:extLst>
      <p:ext uri="{BB962C8B-B14F-4D97-AF65-F5344CB8AC3E}">
        <p14:creationId xmlns:p14="http://schemas.microsoft.com/office/powerpoint/2010/main" val="2435512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1925" y="237258"/>
            <a:ext cx="7590386" cy="5553941"/>
          </a:xfrm>
          <a:prstGeom prst="rect">
            <a:avLst/>
          </a:prstGeom>
        </p:spPr>
      </p:pic>
      <p:sp>
        <p:nvSpPr>
          <p:cNvPr id="10" name="TextBox 9"/>
          <p:cNvSpPr txBox="1"/>
          <p:nvPr/>
        </p:nvSpPr>
        <p:spPr>
          <a:xfrm>
            <a:off x="5417127" y="3014228"/>
            <a:ext cx="5403273" cy="1200329"/>
          </a:xfrm>
          <a:prstGeom prst="rect">
            <a:avLst/>
          </a:prstGeom>
          <a:noFill/>
        </p:spPr>
        <p:txBody>
          <a:bodyPr wrap="square" rtlCol="0">
            <a:spAutoFit/>
          </a:bodyPr>
          <a:lstStyle/>
          <a:p>
            <a:r>
              <a:rPr lang="en-CA" dirty="0" smtClean="0"/>
              <a:t>“By the study of systems such as the perceptron, it is hoped that fundamental laws of organization which are common to all information handling systems, machines and people alike, may eventually be understood”</a:t>
            </a:r>
            <a:endParaRPr lang="en-CA" dirty="0"/>
          </a:p>
        </p:txBody>
      </p:sp>
      <p:sp>
        <p:nvSpPr>
          <p:cNvPr id="11" name="TextBox 10"/>
          <p:cNvSpPr txBox="1"/>
          <p:nvPr/>
        </p:nvSpPr>
        <p:spPr>
          <a:xfrm>
            <a:off x="5798820" y="6488668"/>
            <a:ext cx="3906982" cy="369332"/>
          </a:xfrm>
          <a:prstGeom prst="rect">
            <a:avLst/>
          </a:prstGeom>
          <a:noFill/>
        </p:spPr>
        <p:txBody>
          <a:bodyPr wrap="square" rtlCol="0">
            <a:spAutoFit/>
          </a:bodyPr>
          <a:lstStyle/>
          <a:p>
            <a:r>
              <a:rPr lang="en-CA" dirty="0" smtClean="0"/>
              <a:t>(full article available on </a:t>
            </a:r>
            <a:r>
              <a:rPr lang="en-CA" dirty="0"/>
              <a:t>M</a:t>
            </a:r>
            <a:r>
              <a:rPr lang="en-CA" dirty="0" smtClean="0"/>
              <a:t>oodle)</a:t>
            </a:r>
            <a:endParaRPr lang="en-CA" dirty="0"/>
          </a:p>
        </p:txBody>
      </p:sp>
    </p:spTree>
    <p:extLst>
      <p:ext uri="{BB962C8B-B14F-4D97-AF65-F5344CB8AC3E}">
        <p14:creationId xmlns:p14="http://schemas.microsoft.com/office/powerpoint/2010/main" val="436778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793</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CS405/505 Data Mining</vt:lpstr>
      <vt:lpstr>Logistic Regression recap</vt:lpstr>
      <vt:lpstr>Decision boundaries</vt:lpstr>
      <vt:lpstr>Linear classification using the Perceptron</vt:lpstr>
      <vt:lpstr>Perceptron learning rule</vt:lpstr>
      <vt:lpstr>Perceptron learning rule</vt:lpstr>
      <vt:lpstr>Perceptron</vt:lpstr>
      <vt:lpstr>Examples: perceptron performance</vt:lpstr>
      <vt:lpstr>PowerPoint Presentation</vt:lpstr>
      <vt:lpstr>Perceptrons and XOR</vt:lpstr>
      <vt:lpstr>Linear classification using Winnow</vt:lpstr>
      <vt:lpstr>Balanced Winnow</vt:lpstr>
      <vt:lpstr>Advantages of Winnow</vt:lpstr>
      <vt:lpstr>PowerPoint Presentation</vt:lpstr>
      <vt:lpstr>Winnow Applications</vt:lpstr>
      <vt:lpstr>Decision boundaries for different classifiers</vt:lpstr>
      <vt:lpstr>Python example: multi-layer perceptron</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CS405/505 Data Mining</dc:title>
  <dc:creator>Russell Butler</dc:creator>
  <cp:lastModifiedBy>Russell Butler</cp:lastModifiedBy>
  <cp:revision>81</cp:revision>
  <dcterms:created xsi:type="dcterms:W3CDTF">2019-09-21T21:30:12Z</dcterms:created>
  <dcterms:modified xsi:type="dcterms:W3CDTF">2019-09-22T20:54:09Z</dcterms:modified>
</cp:coreProperties>
</file>