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AE4-470F-4071-9F82-F85687EE3635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F18E-4198-44DD-8A23-83AB057FDD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4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AE4-470F-4071-9F82-F85687EE3635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F18E-4198-44DD-8A23-83AB057FDD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40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AE4-470F-4071-9F82-F85687EE3635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F18E-4198-44DD-8A23-83AB057FDD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10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AE4-470F-4071-9F82-F85687EE3635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F18E-4198-44DD-8A23-83AB057FDD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3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AE4-470F-4071-9F82-F85687EE3635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F18E-4198-44DD-8A23-83AB057FDD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88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AE4-470F-4071-9F82-F85687EE3635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F18E-4198-44DD-8A23-83AB057FDD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5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AE4-470F-4071-9F82-F85687EE3635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F18E-4198-44DD-8A23-83AB057FDD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57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AE4-470F-4071-9F82-F85687EE3635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F18E-4198-44DD-8A23-83AB057FDD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57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AE4-470F-4071-9F82-F85687EE3635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F18E-4198-44DD-8A23-83AB057FDD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27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AE4-470F-4071-9F82-F85687EE3635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F18E-4198-44DD-8A23-83AB057FDD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79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5AE4-470F-4071-9F82-F85687EE3635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F18E-4198-44DD-8A23-83AB057FDD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35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5AE4-470F-4071-9F82-F85687EE3635}" type="datetimeFigureOut">
              <a:rPr lang="en-CA" smtClean="0"/>
              <a:t>2019-09-27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8F18E-4198-44DD-8A23-83AB057FDD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79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plos.org/plosbiology/article?id=10.1371/journal.pbio.100210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 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0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en-CA" dirty="0" smtClean="0"/>
              <a:t>Confidence intervals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09492"/>
                <a:ext cx="12192000" cy="5948507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How to derive confidence intervals from example 1&amp;2 on previous slide?</a:t>
                </a:r>
              </a:p>
              <a:p>
                <a:r>
                  <a:rPr lang="en-CA" dirty="0" smtClean="0"/>
                  <a:t>Can </a:t>
                </a:r>
                <a:r>
                  <a:rPr lang="en-CA" dirty="0" smtClean="0"/>
                  <a:t>model this situation as a Bernoulli process (succession of independent events with binary succeed/fail outcomes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/>
                  <a:t>Reason as follows: we toss a biased coin (75% heads) and predict heads every time, our success rate is then 75</a:t>
                </a:r>
                <a:r>
                  <a:rPr lang="en-CA" dirty="0" smtClean="0"/>
                  <a:t>%</a:t>
                </a:r>
                <a:endParaRPr lang="en-CA" dirty="0" smtClean="0"/>
              </a:p>
              <a:p>
                <a:r>
                  <a:rPr lang="en-CA" dirty="0" smtClean="0"/>
                  <a:t>Single Bernoulli trial: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variance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en-CA" b="0" dirty="0" smtClean="0"/>
              </a:p>
              <a:p>
                <a:r>
                  <a:rPr lang="en-CA" dirty="0" smtClean="0"/>
                  <a:t>If N trials taken from Bernoulli process, expected success rate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f=S/N </a:t>
                </a:r>
                <a:r>
                  <a:rPr lang="en-CA" dirty="0" smtClean="0"/>
                  <a:t>is a random variable with mean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CA" dirty="0" smtClean="0"/>
                  <a:t>, and variance reduced by factor of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CA" dirty="0" smtClean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lvl="1"/>
                <a:r>
                  <a:rPr lang="en-CA" dirty="0"/>
                  <a:t>D</a:t>
                </a:r>
                <a:r>
                  <a:rPr lang="en-CA" dirty="0" smtClean="0"/>
                  <a:t>ivide </a:t>
                </a:r>
                <a:r>
                  <a:rPr lang="en-CA" dirty="0"/>
                  <a:t>by </a:t>
                </a:r>
                <a:r>
                  <a:rPr lang="en-CA" dirty="0" smtClean="0"/>
                  <a:t>N </a:t>
                </a:r>
                <a:r>
                  <a:rPr lang="en-CA" dirty="0"/>
                  <a:t>because as sample size increases, sample means cluster more closely around population mean</a:t>
                </a:r>
                <a:endParaRPr lang="en-CA" dirty="0" smtClean="0"/>
              </a:p>
              <a:p>
                <a:r>
                  <a:rPr lang="en-CA" dirty="0" smtClean="0"/>
                  <a:t>For large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CA" dirty="0" smtClean="0"/>
                  <a:t>, distribution of </a:t>
                </a:r>
                <a:r>
                  <a:rPr lang="en-C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f=S/N </a:t>
                </a:r>
                <a:r>
                  <a:rPr lang="en-CA" dirty="0" smtClean="0">
                    <a:ea typeface="Cambria Math" panose="02040503050406030204" pitchFamily="18" charset="0"/>
                  </a:rPr>
                  <a:t>approaches the normal </a:t>
                </a:r>
                <a:r>
                  <a:rPr lang="en-CA" dirty="0" smtClean="0">
                    <a:ea typeface="Cambria Math" panose="02040503050406030204" pitchFamily="18" charset="0"/>
                  </a:rPr>
                  <a:t>distribution</a:t>
                </a:r>
                <a:endParaRPr lang="en-CA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9492"/>
                <a:ext cx="12192000" cy="5948507"/>
              </a:xfrm>
              <a:blipFill>
                <a:blip r:embed="rId2"/>
                <a:stretch>
                  <a:fillRect l="-900" t="-1639" r="-16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76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en-CA" dirty="0" smtClean="0"/>
              <a:t>Confidence intervals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88" y="1522233"/>
            <a:ext cx="2189018" cy="4127863"/>
          </a:xfrm>
          <a:prstGeom prst="rect">
            <a:avLst/>
          </a:prstGeom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90" y="1162594"/>
            <a:ext cx="5860093" cy="512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79" y="1522232"/>
                <a:ext cx="4321629" cy="4447493"/>
              </a:xfrm>
            </p:spPr>
            <p:txBody>
              <a:bodyPr/>
              <a:lstStyle/>
              <a:p>
                <a:r>
                  <a:rPr lang="en-CA" dirty="0" smtClean="0">
                    <a:ea typeface="Cambria Math" panose="02040503050406030204" pitchFamily="18" charset="0"/>
                  </a:rPr>
                  <a:t>The probability that a random variable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</a:t>
                </a:r>
                <a:r>
                  <a:rPr lang="en-CA" dirty="0">
                    <a:ea typeface="Cambria Math" panose="02040503050406030204" pitchFamily="18" charset="0"/>
                  </a:rPr>
                  <a:t>with zero mean lies within a certain confidence range of width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2z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:r>
                  <a:rPr lang="en-CA" dirty="0" smtClean="0">
                    <a:ea typeface="Cambria Math" panose="02040503050406030204" pitchFamily="18" charset="0"/>
                  </a:rPr>
                  <a:t>is: </a:t>
                </a:r>
                <a:endParaRPr lang="en-CA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r>
                  <a:rPr lang="en-CA" dirty="0" smtClean="0"/>
                  <a:t>where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CA" dirty="0"/>
                  <a:t> is a random variable, z measured in units of standard deviation from mean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" y="1522232"/>
                <a:ext cx="4321629" cy="4447493"/>
              </a:xfrm>
              <a:blipFill>
                <a:blip r:embed="rId4"/>
                <a:stretch>
                  <a:fillRect l="-2821" t="-2332" r="-43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444447" y="938833"/>
            <a:ext cx="274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one-tailed probability table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0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71055"/>
                <a:ext cx="10002982" cy="63869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dirty="0" smtClean="0">
                    <a:ea typeface="Cambria Math" panose="02040503050406030204" pitchFamily="18" charset="0"/>
                  </a:rPr>
                  <a:t>To use the probability table:</a:t>
                </a:r>
                <a:endParaRPr lang="en-CA" dirty="0"/>
              </a:p>
              <a:p>
                <a:r>
                  <a:rPr lang="en-CA" dirty="0" smtClean="0"/>
                  <a:t>Normalize random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 smtClean="0"/>
                  <a:t> by subtracting mean and dividing by </a:t>
                </a:r>
                <a:r>
                  <a:rPr lang="en-CA" dirty="0" smtClean="0"/>
                  <a:t>standard deviation, so instead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CA" dirty="0" smtClean="0"/>
                  <a:t>, we have:</a:t>
                </a:r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type m:val="lin"/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CA" b="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b="0" i="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b="0" i="0" smtClean="0">
                                            <a:latin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CA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Now, the procedure for finding confidence limits: given a particular confidence figure c, consult the table for corresponding z value, then write the inequality in above expression as an equality and invert to find </a:t>
                </a:r>
                <a:r>
                  <a:rPr lang="en-CA" dirty="0" smtClean="0"/>
                  <a:t>p (involves solving quadratic equation):</a:t>
                </a:r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7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CA" sz="37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37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CA" sz="37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3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3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 sz="3700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a:rPr lang="en-CA" sz="37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37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CA" sz="37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r>
                          <a:rPr lang="en-CA" sz="37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3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ad>
                          <m:radPr>
                            <m:degHide m:val="on"/>
                            <m:ctrlPr>
                              <a:rPr lang="en-CA" sz="3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CA" sz="3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CA" sz="37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37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  <m:r>
                              <a:rPr lang="en-CA" sz="37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CA" sz="3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3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3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p>
                                    <m:r>
                                      <a:rPr lang="en-CA" sz="3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37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  <m:r>
                              <a:rPr lang="en-CA" sz="37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CA" sz="3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3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3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p>
                                    <m:r>
                                      <a:rPr lang="en-CA" sz="3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sz="37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CA" sz="3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CA" sz="3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CA" sz="37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num>
                      <m:den>
                        <m:r>
                          <a:rPr lang="en-CA" sz="3700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CA" sz="3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3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CA" sz="3700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p>
                                <m:r>
                                  <a:rPr lang="en-CA" sz="37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37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en-CA" sz="3700" dirty="0" smtClean="0"/>
              </a:p>
              <a:p>
                <a:r>
                  <a:rPr lang="en-CA" dirty="0" smtClean="0"/>
                  <a:t>The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CA" dirty="0" smtClean="0"/>
                  <a:t> gives two values for p, representing upper/lower confidence boundaries. </a:t>
                </a:r>
              </a:p>
              <a:p>
                <a:r>
                  <a:rPr lang="en-CA" dirty="0" smtClean="0"/>
                  <a:t>Can use formula to obtain values from earlier example: f=75%, N=1000, c=80% (so Z=1.28) leads to interval [0.732, 0.767] for p, and for N=100, [0.691, 0.801]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71055"/>
                <a:ext cx="10002982" cy="6386944"/>
              </a:xfrm>
              <a:blipFill>
                <a:blip r:embed="rId2"/>
                <a:stretch>
                  <a:fillRect l="-914" t="-2385" r="-14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515600" cy="471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Confidence intervals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982" y="2730136"/>
            <a:ext cx="2189018" cy="41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8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710" y="101455"/>
            <a:ext cx="11353800" cy="756949"/>
          </a:xfrm>
        </p:spPr>
        <p:txBody>
          <a:bodyPr/>
          <a:lstStyle/>
          <a:p>
            <a:r>
              <a:rPr lang="en-CA" b="1" dirty="0" smtClean="0"/>
              <a:t>5.3 Cross validation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4766397"/>
          </a:xfrm>
        </p:spPr>
        <p:txBody>
          <a:bodyPr/>
          <a:lstStyle/>
          <a:p>
            <a:r>
              <a:rPr lang="en-CA" dirty="0" smtClean="0"/>
              <a:t>What to do when the amount of data for training/testing is limited?</a:t>
            </a:r>
          </a:p>
          <a:p>
            <a:r>
              <a:rPr lang="en-CA" dirty="0" smtClean="0"/>
              <a:t>Holdout method reserves 1/3 of data for testing, trains on other 2/3</a:t>
            </a:r>
          </a:p>
          <a:p>
            <a:pPr lvl="1"/>
            <a:r>
              <a:rPr lang="en-CA" dirty="0" smtClean="0"/>
              <a:t>Make sure classes are equally represented in test/training sets (stratification)</a:t>
            </a:r>
          </a:p>
          <a:p>
            <a:r>
              <a:rPr lang="en-CA" dirty="0" smtClean="0"/>
              <a:t>3-fold cross validation: run the training algorithm three times, with a different 1/3 of the data as test set each time</a:t>
            </a:r>
          </a:p>
          <a:p>
            <a:r>
              <a:rPr lang="en-CA" dirty="0" smtClean="0"/>
              <a:t>Average the error rate across these 3 separate runs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759527" y="4946072"/>
            <a:ext cx="2105891" cy="5541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train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759527" y="5500254"/>
            <a:ext cx="2105891" cy="5541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train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759527" y="6054436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test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4184073" y="4946072"/>
            <a:ext cx="2105891" cy="5541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train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4184073" y="5500254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test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4184073" y="6054436"/>
            <a:ext cx="2105891" cy="5541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train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6608619" y="4946072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test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6608619" y="5500254"/>
            <a:ext cx="2105891" cy="5541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train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6608619" y="6054436"/>
            <a:ext cx="2105891" cy="5541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train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2161308" y="4576740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Error rate 1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4585854" y="4587842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Error rate 2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4576740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Error rate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18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Stratified 10-fold cross-validation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Data is divided randomly into 10 equal subsets, with each class represented equally in each subset (stratified)</a:t>
            </a:r>
          </a:p>
          <a:p>
            <a:r>
              <a:rPr lang="en-CA" dirty="0" smtClean="0"/>
              <a:t>Learning scheme is trained 10 separate times, and tested each time on a different 10% of the data, error rate is averaged across the 10 test sets</a:t>
            </a:r>
          </a:p>
          <a:p>
            <a:r>
              <a:rPr lang="en-CA" dirty="0" smtClean="0"/>
              <a:t>Why 10? Arbitrary, but has become the standard method</a:t>
            </a:r>
          </a:p>
          <a:p>
            <a:r>
              <a:rPr lang="en-CA" dirty="0" smtClean="0"/>
              <a:t>10 times 10-fold cross-validation: repeat 10-fold cross validation 10 times, average the error rate across all 100 trials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276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0220"/>
          </a:xfrm>
        </p:spPr>
        <p:txBody>
          <a:bodyPr/>
          <a:lstStyle/>
          <a:p>
            <a:r>
              <a:rPr lang="en-CA" dirty="0" smtClean="0"/>
              <a:t>Leave-one-out cross-validation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7526"/>
            <a:ext cx="12192000" cy="5140037"/>
          </a:xfrm>
        </p:spPr>
        <p:txBody>
          <a:bodyPr/>
          <a:lstStyle/>
          <a:p>
            <a:r>
              <a:rPr lang="en-CA" b="1" dirty="0" smtClean="0"/>
              <a:t>Leave-one-out cross-validation</a:t>
            </a:r>
            <a:r>
              <a:rPr lang="en-CA" dirty="0" smtClean="0"/>
              <a:t>: n-fold cross validation, where n is the number of instances in the dataset. </a:t>
            </a:r>
          </a:p>
          <a:p>
            <a:r>
              <a:rPr lang="en-CA" dirty="0" smtClean="0"/>
              <a:t>Each instance in turn is left out, and learning scheme is trained on all remaining instances.</a:t>
            </a:r>
          </a:p>
          <a:p>
            <a:r>
              <a:rPr lang="en-CA" dirty="0" smtClean="0"/>
              <a:t>Advantages:</a:t>
            </a:r>
          </a:p>
          <a:p>
            <a:pPr lvl="1"/>
            <a:r>
              <a:rPr lang="en-CA" dirty="0" smtClean="0"/>
              <a:t>Greatest possible amount of data used for training in each case</a:t>
            </a:r>
          </a:p>
          <a:p>
            <a:pPr lvl="1"/>
            <a:r>
              <a:rPr lang="en-CA" dirty="0" smtClean="0"/>
              <a:t>No random sampling involved (procedure is deterministic)</a:t>
            </a:r>
          </a:p>
          <a:p>
            <a:r>
              <a:rPr lang="en-CA" dirty="0" smtClean="0"/>
              <a:t>Disadvantages:</a:t>
            </a:r>
          </a:p>
          <a:p>
            <a:pPr lvl="1"/>
            <a:r>
              <a:rPr lang="en-CA" dirty="0" smtClean="0"/>
              <a:t>Computationally intensive </a:t>
            </a:r>
          </a:p>
          <a:p>
            <a:pPr lvl="1"/>
            <a:r>
              <a:rPr lang="en-CA" dirty="0" smtClean="0"/>
              <a:t>Cannot be stratified (why?)</a:t>
            </a:r>
          </a:p>
          <a:p>
            <a:pPr lvl="1"/>
            <a:endParaRPr lang="en-C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80" y="4073234"/>
            <a:ext cx="7855528" cy="2715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91" y="6386945"/>
            <a:ext cx="38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(Available on </a:t>
            </a:r>
            <a:r>
              <a:rPr lang="en-CA" dirty="0"/>
              <a:t>M</a:t>
            </a:r>
            <a:r>
              <a:rPr lang="en-CA" dirty="0" smtClean="0"/>
              <a:t>oodle)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459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9383"/>
          </a:xfrm>
        </p:spPr>
        <p:txBody>
          <a:bodyPr>
            <a:normAutofit/>
          </a:bodyPr>
          <a:lstStyle/>
          <a:p>
            <a:r>
              <a:rPr lang="en-CA" dirty="0" smtClean="0"/>
              <a:t>Bootstrap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29383"/>
                <a:ext cx="12192000" cy="61286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Sampling with replacement</a:t>
                </a:r>
              </a:p>
              <a:p>
                <a:r>
                  <a:rPr lang="en-CA" dirty="0" smtClean="0"/>
                  <a:t>Same instance can be sampled multiple times </a:t>
                </a:r>
              </a:p>
              <a:p>
                <a:r>
                  <a:rPr lang="en-CA" b="1" dirty="0" smtClean="0"/>
                  <a:t>0.632 bootstrap </a:t>
                </a:r>
                <a:r>
                  <a:rPr lang="en-CA" dirty="0" smtClean="0"/>
                  <a:t>– dataset containing n instances is sampled n times with replacement, to yield another dataset of n instances.</a:t>
                </a:r>
              </a:p>
              <a:p>
                <a:r>
                  <a:rPr lang="en-CA" dirty="0" smtClean="0"/>
                  <a:t>Chance a particular instance will be picked for training set:</a:t>
                </a:r>
              </a:p>
              <a:p>
                <a:pPr lvl="1"/>
                <a:r>
                  <a:rPr lang="en-CA" dirty="0" smtClean="0"/>
                  <a:t>Chance of being picked each time: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lvl="1"/>
                <a:r>
                  <a:rPr lang="en-CA" dirty="0" smtClean="0"/>
                  <a:t>Chance of not being picked each time: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/>
                  <a:t>For a reasonably large dataset: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0.368</m:t>
                    </m:r>
                  </m:oMath>
                </a14:m>
                <a:r>
                  <a:rPr lang="en-CA" dirty="0" smtClean="0"/>
                  <a:t>, the chance of a particular instance not being picked at all</a:t>
                </a:r>
              </a:p>
              <a:p>
                <a:r>
                  <a:rPr lang="en-CA" dirty="0" smtClean="0"/>
                  <a:t>Thus, for reasonably large dataset, test set will contain 36.8% of instances and training set will contain 63.2% of instances</a:t>
                </a:r>
              </a:p>
              <a:p>
                <a:r>
                  <a:rPr lang="en-CA" dirty="0" smtClean="0"/>
                  <a:t>Final error: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𝑒𝑟𝑟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=0.632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𝑒𝑟𝑟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𝑖𝑛𝑠𝑡𝑎𝑛𝑐𝑒𝑠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+0.368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𝑒𝑟𝑟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𝑖𝑛𝑠𝑡𝑎𝑛𝑐𝑒𝑠</m:t>
                        </m:r>
                      </m:sub>
                    </m:sSub>
                  </m:oMath>
                </a14:m>
                <a:r>
                  <a:rPr lang="en-CA" dirty="0" smtClean="0"/>
                  <a:t> (why?)</a:t>
                </a:r>
              </a:p>
              <a:p>
                <a:r>
                  <a:rPr lang="en-CA" dirty="0" smtClean="0"/>
                  <a:t>Works well for small datasets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29383"/>
                <a:ext cx="12192000" cy="6128617"/>
              </a:xfrm>
              <a:blipFill>
                <a:blip r:embed="rId2"/>
                <a:stretch>
                  <a:fillRect l="-900" t="-22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65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0220"/>
          </a:xfrm>
        </p:spPr>
        <p:txBody>
          <a:bodyPr/>
          <a:lstStyle/>
          <a:p>
            <a:r>
              <a:rPr lang="en-CA" b="1" dirty="0" smtClean="0"/>
              <a:t>5.5 Hyperparameter selection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0220"/>
            <a:ext cx="12192000" cy="6017780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Many learning algorithms have </a:t>
            </a:r>
            <a:r>
              <a:rPr lang="en-CA" b="1" dirty="0" smtClean="0"/>
              <a:t>hyperparameters</a:t>
            </a:r>
            <a:r>
              <a:rPr lang="en-CA" dirty="0" smtClean="0"/>
              <a:t> that can be tuned to optimize their behavior (different from normal parameters such as weights in linear regression)</a:t>
            </a:r>
          </a:p>
          <a:p>
            <a:r>
              <a:rPr lang="en-CA" dirty="0" smtClean="0"/>
              <a:t>Examples: ‘k’ from k-means clustering, or number of layers in a neural network, or number of coefficients in a polynomial </a:t>
            </a:r>
          </a:p>
          <a:p>
            <a:r>
              <a:rPr lang="en-CA" dirty="0" smtClean="0"/>
              <a:t>Best performance on test set is achieved by using hyperparameters that suit the characteristics of the data</a:t>
            </a:r>
          </a:p>
          <a:p>
            <a:r>
              <a:rPr lang="en-CA" dirty="0" smtClean="0"/>
              <a:t>Don’t cheat by using test set to select for hyperparameters </a:t>
            </a:r>
            <a:endParaRPr lang="en-CA" dirty="0" smtClean="0"/>
          </a:p>
          <a:p>
            <a:r>
              <a:rPr lang="en-CA" dirty="0" smtClean="0"/>
              <a:t>Instead</a:t>
            </a:r>
            <a:r>
              <a:rPr lang="en-CA" dirty="0" smtClean="0"/>
              <a:t>, use something called a </a:t>
            </a:r>
            <a:r>
              <a:rPr lang="en-CA" i="1" dirty="0" smtClean="0"/>
              <a:t>validation set</a:t>
            </a:r>
            <a:endParaRPr lang="en-CA" dirty="0" smtClean="0"/>
          </a:p>
          <a:p>
            <a:r>
              <a:rPr lang="en-CA" dirty="0"/>
              <a:t>R</a:t>
            </a:r>
            <a:r>
              <a:rPr lang="en-CA" dirty="0" smtClean="0"/>
              <a:t>un algorithm multiple times on training set with different hyperparameters values, evaluate resulting models on validation set (Hyperparameter tuning)</a:t>
            </a:r>
          </a:p>
          <a:p>
            <a:r>
              <a:rPr lang="en-CA" dirty="0" smtClean="0"/>
              <a:t>Choose best hyperparameter values, re-train model using best hyperparameter values on the full training set (validation + training set). </a:t>
            </a:r>
          </a:p>
          <a:p>
            <a:r>
              <a:rPr lang="en-CA" dirty="0" smtClean="0"/>
              <a:t>After fixing </a:t>
            </a:r>
            <a:r>
              <a:rPr lang="en-CA" dirty="0" smtClean="0"/>
              <a:t>hyperparameters for </a:t>
            </a:r>
            <a:r>
              <a:rPr lang="en-CA" dirty="0" smtClean="0"/>
              <a:t>final </a:t>
            </a:r>
            <a:r>
              <a:rPr lang="en-CA" dirty="0" smtClean="0"/>
              <a:t>model, estimate performance on test set</a:t>
            </a:r>
          </a:p>
          <a:p>
            <a:r>
              <a:rPr lang="en-CA" dirty="0" smtClean="0"/>
              <a:t>Hyper-parameter tuning is computationally expensive (grid search)</a:t>
            </a:r>
          </a:p>
          <a:p>
            <a:r>
              <a:rPr lang="en-CA" dirty="0" smtClean="0"/>
              <a:t>Final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295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" y="16221"/>
            <a:ext cx="10252364" cy="3912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508" y="3920969"/>
            <a:ext cx="3177453" cy="2202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33508" y="6123709"/>
            <a:ext cx="327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Yoshua</a:t>
            </a:r>
            <a:r>
              <a:rPr lang="en-CA" dirty="0" smtClean="0"/>
              <a:t> </a:t>
            </a:r>
            <a:r>
              <a:rPr lang="en-CA" dirty="0" err="1" smtClean="0"/>
              <a:t>Bengio</a:t>
            </a:r>
            <a:r>
              <a:rPr lang="en-CA" dirty="0" smtClean="0"/>
              <a:t> </a:t>
            </a:r>
          </a:p>
          <a:p>
            <a:r>
              <a:rPr lang="en-CA" dirty="0" smtClean="0"/>
              <a:t>2019 Turing Award Recipient 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288472" y="4655128"/>
            <a:ext cx="5818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“this paper shows empirically and theoretically that randomly chosen trials are more efficient for hyper-parameter optimization than trials on a grid…compared with neural networks configured by a pure grid search, we find random search over the same domain is able to find models as good or better in a fraction of the computation time”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77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7093"/>
          </a:xfrm>
        </p:spPr>
        <p:txBody>
          <a:bodyPr/>
          <a:lstStyle/>
          <a:p>
            <a:r>
              <a:rPr lang="en-CA" dirty="0" smtClean="0"/>
              <a:t>Comparing data mining schemes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306977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How to compare the results from two different algorithms on same dataset?</a:t>
            </a:r>
          </a:p>
          <a:p>
            <a:r>
              <a:rPr lang="en-CA" dirty="0" smtClean="0"/>
              <a:t>Simply choose the algorithm with highest success rate?</a:t>
            </a:r>
          </a:p>
          <a:p>
            <a:r>
              <a:rPr lang="en-CA" dirty="0" smtClean="0"/>
              <a:t>This problem occurs often in machine learning research, to publish you must show your algorithm achieves significantly better results than state of the art</a:t>
            </a:r>
          </a:p>
          <a:p>
            <a:r>
              <a:rPr lang="en-CA" dirty="0" smtClean="0"/>
              <a:t>Solution: use multiple datasets (or cross-validation on a single dataset) to generate a sample of success rates for each algorithm and perform a t-test to compare performance across </a:t>
            </a:r>
            <a:r>
              <a:rPr lang="en-CA" smtClean="0"/>
              <a:t>different </a:t>
            </a:r>
            <a:r>
              <a:rPr lang="en-CA" smtClean="0"/>
              <a:t>algorithms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914400" y="4395057"/>
            <a:ext cx="1288473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98%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549236" y="3799312"/>
            <a:ext cx="609600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65%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590800" y="5018512"/>
            <a:ext cx="1953491" cy="77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94%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3546764" y="4131821"/>
            <a:ext cx="831272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77%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428508" y="4395057"/>
            <a:ext cx="1288473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93%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8063344" y="3799312"/>
            <a:ext cx="609600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88%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8104908" y="5018512"/>
            <a:ext cx="1953491" cy="77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89%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9060872" y="4131821"/>
            <a:ext cx="831272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r>
              <a:rPr lang="en-CA" dirty="0" smtClean="0"/>
              <a:t>7%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5794366"/>
            <a:ext cx="467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Algorithm 1 performance on n=4 datasets</a:t>
            </a:r>
          </a:p>
          <a:p>
            <a:r>
              <a:rPr lang="en-CA" dirty="0" smtClean="0"/>
              <a:t>Mean success rate = (98+65+77+94)/4 = 83.5%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6428508" y="5794366"/>
            <a:ext cx="4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Algorithm 2 performance on same datasets</a:t>
            </a:r>
          </a:p>
          <a:p>
            <a:r>
              <a:rPr lang="en-CA" dirty="0" smtClean="0"/>
              <a:t>Mean success rate = (93+88+57+89)/4 = 81.8%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546763" y="6440697"/>
            <a:ext cx="524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Is Algorithm 1 significantly better than Algorithm 2?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56298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 = </a:t>
            </a:r>
            <a:r>
              <a:rPr lang="en-CA" dirty="0" smtClean="0"/>
              <a:t>Assignment 1 	(</a:t>
            </a:r>
            <a:r>
              <a:rPr lang="en-CA" dirty="0" smtClean="0"/>
              <a:t>1R, Naïve Bayes, Decision tree)</a:t>
            </a:r>
          </a:p>
          <a:p>
            <a:r>
              <a:rPr lang="en-CA" dirty="0" smtClean="0"/>
              <a:t>Similar dataset, similar questions</a:t>
            </a:r>
          </a:p>
          <a:p>
            <a:r>
              <a:rPr lang="en-CA" dirty="0" smtClean="0"/>
              <a:t>Practice exam </a:t>
            </a:r>
            <a:endParaRPr lang="en-CA" dirty="0" smtClean="0"/>
          </a:p>
          <a:p>
            <a:r>
              <a:rPr lang="en-CA" dirty="0" smtClean="0"/>
              <a:t>Marking </a:t>
            </a:r>
            <a:r>
              <a:rPr lang="en-CA" dirty="0" smtClean="0"/>
              <a:t>assignment should be done by Monday before exam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2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6029"/>
          </a:xfrm>
        </p:spPr>
        <p:txBody>
          <a:bodyPr/>
          <a:lstStyle/>
          <a:p>
            <a:r>
              <a:rPr lang="en-CA" dirty="0" smtClean="0"/>
              <a:t>Student’s T-test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06028"/>
                <a:ext cx="12192000" cy="6151971"/>
              </a:xfrm>
            </p:spPr>
            <p:txBody>
              <a:bodyPr/>
              <a:lstStyle/>
              <a:p>
                <a:r>
                  <a:rPr lang="en-CA" dirty="0" smtClean="0"/>
                  <a:t>Notation: </a:t>
                </a:r>
              </a:p>
              <a:p>
                <a:r>
                  <a:rPr lang="en-CA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 smtClean="0"/>
                  <a:t>be a set of samples obtained by successive 10-fold cross validation using algorithm 1</a:t>
                </a:r>
              </a:p>
              <a:p>
                <a:r>
                  <a:rPr lang="en-CA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 smtClean="0"/>
                  <a:t>be a set of samples obtained by successive 10-fold cross validation using algorithm 2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A" dirty="0" smtClean="0"/>
                  <a:t> be the mean of samples for algorithm 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A" dirty="0" smtClean="0"/>
                  <a:t> for algorithm 2</a:t>
                </a:r>
              </a:p>
              <a:p>
                <a:r>
                  <a:rPr lang="en-CA" dirty="0" smtClean="0"/>
                  <a:t>We want to determine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A" dirty="0"/>
                  <a:t> </a:t>
                </a:r>
                <a:r>
                  <a:rPr lang="en-CA" dirty="0" smtClean="0"/>
                  <a:t>is significantly different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A" dirty="0" smtClean="0"/>
                  <a:t> </a:t>
                </a:r>
              </a:p>
              <a:p>
                <a:r>
                  <a:rPr lang="en-CA" dirty="0" smtClean="0"/>
                  <a:t>We can use confidence intervals to do this, but we need the variance</a:t>
                </a:r>
              </a:p>
              <a:p>
                <a:r>
                  <a:rPr lang="en-CA" dirty="0" smtClean="0"/>
                  <a:t>Variance of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A" dirty="0" smtClean="0"/>
                  <a:t> given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dirty="0" smtClean="0"/>
                  <a:t> (we divide by k because as sample size increases, sample means cluster more closely around population mean)</a:t>
                </a:r>
              </a:p>
              <a:p>
                <a:r>
                  <a:rPr lang="en-CA" dirty="0" smtClean="0"/>
                  <a:t>Reduce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A" dirty="0"/>
                  <a:t> </a:t>
                </a:r>
                <a:r>
                  <a:rPr lang="en-CA" dirty="0" smtClean="0"/>
                  <a:t>to zero mean, unit variance using: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dirty="0" smtClean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06028"/>
                <a:ext cx="12192000" cy="6151971"/>
              </a:xfrm>
              <a:blipFill>
                <a:blip r:embed="rId2"/>
                <a:stretch>
                  <a:fillRect l="-900" t="-1685" r="-14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37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Student’s T-test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" y="666840"/>
                <a:ext cx="10894424" cy="6099719"/>
              </a:xfrm>
            </p:spPr>
            <p:txBody>
              <a:bodyPr/>
              <a:lstStyle/>
              <a:p>
                <a:r>
                  <a:rPr lang="en-CA" dirty="0" smtClean="0"/>
                  <a:t>To decide whether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A" dirty="0" smtClean="0"/>
                  <a:t>, each an average of k samples, are equal, we consider differences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</a:p>
              <a:p>
                <a:r>
                  <a:rPr lang="en-CA" dirty="0" smtClean="0"/>
                  <a:t>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is the same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CA" dirty="0"/>
              </a:p>
              <a:p>
                <a:r>
                  <a:rPr lang="en-CA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A" dirty="0" smtClean="0"/>
                  <a:t> are the same, the difference is zero (null hypothesis),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A" dirty="0" smtClean="0"/>
                  <a:t> are significantly different,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dirty="0" smtClean="0"/>
                  <a:t> will be significantly different from 0</a:t>
                </a:r>
              </a:p>
              <a:p>
                <a:r>
                  <a:rPr lang="en-CA" dirty="0" smtClean="0"/>
                  <a:t>For a given confidence level, check whether the actual difference exceeds the confidence limit.</a:t>
                </a:r>
              </a:p>
              <a:p>
                <a:r>
                  <a:rPr lang="en-CA" dirty="0" smtClean="0"/>
                  <a:t>First, reduce difference to zero mean, unit variance variable (t-statistic):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dirty="0" smtClean="0"/>
                  <a:t> 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CA" dirty="0" smtClean="0"/>
                  <a:t> is variance of difference samples.</a:t>
                </a:r>
              </a:p>
              <a:p>
                <a:r>
                  <a:rPr lang="en-CA" dirty="0" smtClean="0"/>
                  <a:t>Then decide confidence level (5% or 1% in practice) and check if the value for</a:t>
                </a:r>
                <a:r>
                  <a:rPr lang="en-CA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</a:t>
                </a:r>
                <a:r>
                  <a:rPr lang="en-CA" dirty="0" smtClean="0"/>
                  <a:t>is &gt;z or &lt;-z (table), and if so, conclude that one learning method is significantly better than the other (this is called paired t-test)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" y="666840"/>
                <a:ext cx="10894424" cy="6099719"/>
              </a:xfrm>
              <a:blipFill>
                <a:blip r:embed="rId2"/>
                <a:stretch>
                  <a:fillRect l="-1007" t="-1598" r="-783" b="-11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486" y="0"/>
            <a:ext cx="1284514" cy="21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5"/>
          </a:xfrm>
        </p:spPr>
        <p:txBody>
          <a:bodyPr/>
          <a:lstStyle/>
          <a:p>
            <a:r>
              <a:rPr lang="en-CA" dirty="0" smtClean="0"/>
              <a:t>P-hacking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4074"/>
            <a:ext cx="12192000" cy="5408181"/>
          </a:xfrm>
        </p:spPr>
        <p:txBody>
          <a:bodyPr/>
          <a:lstStyle/>
          <a:p>
            <a:r>
              <a:rPr lang="en-CA" dirty="0" smtClean="0"/>
              <a:t>P-value hacking, also known as </a:t>
            </a:r>
            <a:r>
              <a:rPr lang="en-CA" i="1" dirty="0" smtClean="0"/>
              <a:t>data dredging</a:t>
            </a:r>
            <a:r>
              <a:rPr lang="en-CA" dirty="0" smtClean="0"/>
              <a:t>, </a:t>
            </a:r>
            <a:r>
              <a:rPr lang="en-CA" i="1" dirty="0" smtClean="0"/>
              <a:t>data fishing</a:t>
            </a:r>
            <a:r>
              <a:rPr lang="en-CA" dirty="0" smtClean="0"/>
              <a:t>, and </a:t>
            </a:r>
            <a:r>
              <a:rPr lang="en-CA" i="1" dirty="0" smtClean="0"/>
              <a:t>data snooping </a:t>
            </a:r>
            <a:r>
              <a:rPr lang="en-CA" dirty="0" smtClean="0"/>
              <a:t>is the misuse of data analysis to find patterns in data that can be represented as statistically significant when in fact there is no real underlying effect</a:t>
            </a:r>
          </a:p>
          <a:p>
            <a:r>
              <a:rPr lang="en-CA" dirty="0" smtClean="0"/>
              <a:t>In statistical hypothesis testing, the </a:t>
            </a:r>
            <a:r>
              <a:rPr lang="en-CA" b="1" dirty="0" smtClean="0"/>
              <a:t>p-value</a:t>
            </a:r>
            <a:r>
              <a:rPr lang="en-CA" dirty="0" smtClean="0"/>
              <a:t> or probability value is the probability that, when the null hypothesis is true, the observed effect would be found.</a:t>
            </a:r>
          </a:p>
          <a:p>
            <a:pPr lvl="1"/>
            <a:r>
              <a:rPr lang="en-CA" dirty="0" smtClean="0"/>
              <a:t>Example: clinical trial observes reduction in symptoms post-treatment, but is it significant? P-value gives probability that reduction in symptoms happened by chance. </a:t>
            </a:r>
          </a:p>
          <a:p>
            <a:pPr lvl="1"/>
            <a:r>
              <a:rPr lang="en-CA" dirty="0" smtClean="0"/>
              <a:t>Typically, p&lt;0.05 is required for publication in academic journals</a:t>
            </a:r>
          </a:p>
          <a:p>
            <a:r>
              <a:rPr lang="en-CA" dirty="0" smtClean="0"/>
              <a:t>P-hacking epidemic in the biological/social sciences (reference below)</a:t>
            </a:r>
          </a:p>
          <a:p>
            <a:r>
              <a:rPr lang="en-CA" dirty="0" smtClean="0"/>
              <a:t>Relationship of p-hacking to training/test data: using the test set multiple times to rank different </a:t>
            </a:r>
            <a:r>
              <a:rPr lang="en-CA" dirty="0" smtClean="0"/>
              <a:t>classifiers and optimize hyperparameters </a:t>
            </a:r>
            <a:r>
              <a:rPr lang="en-CA" dirty="0" smtClean="0"/>
              <a:t>(test set ends up being used indirectly in creation of classifier)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10836" y="6156250"/>
            <a:ext cx="1140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“The extent and consequences of p-hacking in science”: </a:t>
            </a:r>
            <a:r>
              <a:rPr lang="en-CA" dirty="0">
                <a:hlinkClick r:id="rId2"/>
              </a:rPr>
              <a:t>https://journals.plos.org/plosbiology/article?id=10.1371/journal.pbio.1002106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87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7104"/>
          </a:xfrm>
        </p:spPr>
        <p:txBody>
          <a:bodyPr/>
          <a:lstStyle/>
          <a:p>
            <a:r>
              <a:rPr lang="en-CA" dirty="0" smtClean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61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Test set and training set are required if you want to estimate error rate on new data</a:t>
            </a:r>
            <a:endParaRPr lang="en-CA" dirty="0" smtClean="0"/>
          </a:p>
          <a:p>
            <a:r>
              <a:rPr lang="en-CA" dirty="0" smtClean="0"/>
              <a:t>Bootstra</a:t>
            </a:r>
            <a:r>
              <a:rPr lang="en-CA" dirty="0" smtClean="0"/>
              <a:t>p and cross validation allow to estimate error more robustly given small training set</a:t>
            </a:r>
          </a:p>
          <a:p>
            <a:r>
              <a:rPr lang="en-CA" dirty="0" err="1" smtClean="0"/>
              <a:t>Hyperparameter</a:t>
            </a:r>
            <a:r>
              <a:rPr lang="en-CA" dirty="0" smtClean="0"/>
              <a:t> optimization can improve results drastically, but avoid p-hacking/data snooping (don’t use test set for </a:t>
            </a:r>
            <a:r>
              <a:rPr lang="en-CA" dirty="0" err="1" smtClean="0"/>
              <a:t>hyperparameter</a:t>
            </a:r>
            <a:r>
              <a:rPr lang="en-CA" dirty="0" smtClean="0"/>
              <a:t> optimization)</a:t>
            </a:r>
          </a:p>
          <a:p>
            <a:r>
              <a:rPr lang="en-CA" dirty="0" smtClean="0"/>
              <a:t>Next </a:t>
            </a:r>
            <a:r>
              <a:rPr lang="en-CA" dirty="0" smtClean="0"/>
              <a:t>week: loss functions, MDL principle, finish chapter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32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Chapter 5: Credibility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The success of machine learning in practical applications depends on proper evaluation </a:t>
            </a:r>
          </a:p>
          <a:p>
            <a:r>
              <a:rPr lang="en-CA" dirty="0" smtClean="0"/>
              <a:t>We will discuss how the quality of predictions can be measured reliably</a:t>
            </a:r>
          </a:p>
          <a:p>
            <a:r>
              <a:rPr lang="en-CA" dirty="0" smtClean="0"/>
              <a:t>Today:</a:t>
            </a:r>
          </a:p>
          <a:p>
            <a:r>
              <a:rPr lang="en-CA" dirty="0" smtClean="0"/>
              <a:t>Basic train-test setup</a:t>
            </a:r>
          </a:p>
          <a:p>
            <a:r>
              <a:rPr lang="en-CA" dirty="0" smtClean="0"/>
              <a:t>Cross validation and bootstrap</a:t>
            </a:r>
          </a:p>
          <a:p>
            <a:r>
              <a:rPr lang="en-CA" dirty="0" smtClean="0"/>
              <a:t>Statistical significance tests for comparing performance of two algorithms</a:t>
            </a:r>
          </a:p>
        </p:txBody>
      </p:sp>
    </p:spTree>
    <p:extLst>
      <p:ext uri="{BB962C8B-B14F-4D97-AF65-F5344CB8AC3E}">
        <p14:creationId xmlns:p14="http://schemas.microsoft.com/office/powerpoint/2010/main" val="15929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Evaluation is the key to making real progress in data mining</a:t>
            </a:r>
          </a:p>
          <a:p>
            <a:r>
              <a:rPr lang="en-CA" dirty="0" smtClean="0"/>
              <a:t>Performance on training set rarely predicts performance on real-world test set</a:t>
            </a:r>
          </a:p>
          <a:p>
            <a:r>
              <a:rPr lang="en-CA" dirty="0" smtClean="0"/>
              <a:t>Quality, labeled data is often scarce </a:t>
            </a:r>
            <a:r>
              <a:rPr lang="en-CA" dirty="0" smtClean="0"/>
              <a:t>(example: tumor </a:t>
            </a:r>
            <a:r>
              <a:rPr lang="en-CA" dirty="0" smtClean="0"/>
              <a:t>segmentations)</a:t>
            </a:r>
          </a:p>
          <a:p>
            <a:r>
              <a:rPr lang="en-CA" dirty="0" smtClean="0"/>
              <a:t>We want to predict performance based on limited data</a:t>
            </a:r>
          </a:p>
        </p:txBody>
      </p:sp>
    </p:spTree>
    <p:extLst>
      <p:ext uri="{BB962C8B-B14F-4D97-AF65-F5344CB8AC3E}">
        <p14:creationId xmlns:p14="http://schemas.microsoft.com/office/powerpoint/2010/main" val="302876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5.1 Training and testing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5"/>
                <a:ext cx="12053455" cy="4351338"/>
              </a:xfrm>
            </p:spPr>
            <p:txBody>
              <a:bodyPr/>
              <a:lstStyle/>
              <a:p>
                <a:r>
                  <a:rPr lang="en-CA" dirty="0" smtClean="0"/>
                  <a:t>For classification problems, it is natural to measure a classifier’s performance in terms of the </a:t>
                </a:r>
                <a:r>
                  <a:rPr lang="en-CA" i="1" dirty="0" smtClean="0"/>
                  <a:t>error rate</a:t>
                </a:r>
              </a:p>
              <a:p>
                <a:r>
                  <a:rPr lang="en-CA" dirty="0" smtClean="0"/>
                  <a:t>Error rate is the proportion of errors made over all instances 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𝑖𝑛𝑐𝑜𝑟𝑟𝑒𝑐𝑡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CA" dirty="0"/>
              </a:p>
              <a:p>
                <a:r>
                  <a:rPr lang="en-CA" dirty="0" smtClean="0"/>
                  <a:t>Example: 10 predictions, 2 incorrect. Error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=20%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Is the error rate on old data likely to be the same on new data? </a:t>
                </a:r>
              </a:p>
              <a:p>
                <a:r>
                  <a:rPr lang="en-CA" dirty="0" smtClean="0"/>
                  <a:t>No, not if old data was used in learning process to train classifier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5"/>
                <a:ext cx="12053455" cy="4351338"/>
              </a:xfrm>
              <a:blipFill>
                <a:blip r:embed="rId2"/>
                <a:stretch>
                  <a:fillRect l="-910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4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4802"/>
          </a:xfrm>
        </p:spPr>
        <p:txBody>
          <a:bodyPr/>
          <a:lstStyle/>
          <a:p>
            <a:r>
              <a:rPr lang="en-CA" dirty="0" smtClean="0"/>
              <a:t>Predicting future stock market from </a:t>
            </a:r>
            <a:r>
              <a:rPr lang="en-CA" dirty="0" smtClean="0"/>
              <a:t>historical data?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46" y="1003049"/>
            <a:ext cx="11755582" cy="1775477"/>
          </a:xfrm>
        </p:spPr>
        <p:txBody>
          <a:bodyPr/>
          <a:lstStyle/>
          <a:p>
            <a:r>
              <a:rPr lang="en-CA" dirty="0" smtClean="0"/>
              <a:t>Error rate on training set </a:t>
            </a:r>
            <a:r>
              <a:rPr lang="en-CA" b="1" dirty="0" smtClean="0"/>
              <a:t>not</a:t>
            </a:r>
            <a:r>
              <a:rPr lang="en-CA" dirty="0" smtClean="0"/>
              <a:t> likely to be a good indicator of performance on future </a:t>
            </a:r>
            <a:r>
              <a:rPr lang="en-CA" dirty="0" smtClean="0"/>
              <a:t>data</a:t>
            </a:r>
          </a:p>
          <a:p>
            <a:r>
              <a:rPr lang="en-CA" dirty="0" smtClean="0"/>
              <a:t>This is w</a:t>
            </a:r>
            <a:r>
              <a:rPr lang="en-CA" dirty="0" smtClean="0"/>
              <a:t>hy most trading algorithms fail miserably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60" y="3131126"/>
            <a:ext cx="9909810" cy="3562350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5400000">
            <a:off x="3197753" y="3728603"/>
            <a:ext cx="387494" cy="33393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2656732" y="4835213"/>
            <a:ext cx="252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Training data?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07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06"/>
            <a:ext cx="10515600" cy="789017"/>
          </a:xfrm>
        </p:spPr>
        <p:txBody>
          <a:bodyPr/>
          <a:lstStyle/>
          <a:p>
            <a:r>
              <a:rPr lang="en-CA" dirty="0" smtClean="0"/>
              <a:t>Mars bar example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5" y="4250873"/>
            <a:ext cx="4628658" cy="1443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5" y="1689104"/>
            <a:ext cx="4733303" cy="1863505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603291" y="1536996"/>
            <a:ext cx="394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Mars bar in lighting condition 1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81890" y="3895829"/>
            <a:ext cx="394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Mars bar in lighting condition 2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4185852"/>
            <a:ext cx="444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These rules (learned on mars bar 1) would fail miserably on the same mars bar in slightly different lighting conditions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24" y="804423"/>
            <a:ext cx="7004389" cy="33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0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81" y="240435"/>
            <a:ext cx="10515600" cy="937202"/>
          </a:xfrm>
        </p:spPr>
        <p:txBody>
          <a:bodyPr/>
          <a:lstStyle/>
          <a:p>
            <a:r>
              <a:rPr lang="en-CA" dirty="0" smtClean="0"/>
              <a:t>Training dataset</a:t>
            </a:r>
            <a:r>
              <a:rPr lang="en-CA" dirty="0"/>
              <a:t> </a:t>
            </a:r>
            <a:r>
              <a:rPr lang="en-CA" dirty="0" smtClean="0"/>
              <a:t>and Test dataset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3843"/>
            <a:ext cx="12192000" cy="4963102"/>
          </a:xfrm>
        </p:spPr>
        <p:txBody>
          <a:bodyPr>
            <a:normAutofit/>
          </a:bodyPr>
          <a:lstStyle/>
          <a:p>
            <a:r>
              <a:rPr lang="en-CA" dirty="0" smtClean="0"/>
              <a:t>Error rate on training data called the </a:t>
            </a:r>
            <a:r>
              <a:rPr lang="en-CA" i="1" dirty="0" err="1" smtClean="0"/>
              <a:t>resubstitution</a:t>
            </a:r>
            <a:r>
              <a:rPr lang="en-CA" i="1" dirty="0" smtClean="0"/>
              <a:t> error </a:t>
            </a:r>
          </a:p>
          <a:p>
            <a:pPr lvl="1"/>
            <a:r>
              <a:rPr lang="en-CA" dirty="0" smtClean="0"/>
              <a:t>Calculated by resubstituting training instances into classifier constructed from them</a:t>
            </a:r>
          </a:p>
          <a:p>
            <a:r>
              <a:rPr lang="en-CA" dirty="0" smtClean="0"/>
              <a:t>To predict performance of classifier on new data, need to assess its error rate on a dataset that played no role in formation of classifier</a:t>
            </a:r>
          </a:p>
          <a:p>
            <a:pPr lvl="1"/>
            <a:r>
              <a:rPr lang="en-CA" dirty="0" smtClean="0"/>
              <a:t>Instance based learning is a different situation (why?)</a:t>
            </a:r>
          </a:p>
          <a:p>
            <a:r>
              <a:rPr lang="en-CA" dirty="0" smtClean="0"/>
              <a:t>Test data must not be used in any way to create the classifier </a:t>
            </a:r>
          </a:p>
          <a:p>
            <a:r>
              <a:rPr lang="en-CA" dirty="0" smtClean="0"/>
              <a:t>Training data, validation data, test data:</a:t>
            </a:r>
          </a:p>
          <a:p>
            <a:r>
              <a:rPr lang="en-CA" b="1" dirty="0" smtClean="0"/>
              <a:t>Training data </a:t>
            </a:r>
            <a:r>
              <a:rPr lang="en-CA" dirty="0" smtClean="0"/>
              <a:t>used to learn a classifier</a:t>
            </a:r>
          </a:p>
          <a:p>
            <a:r>
              <a:rPr lang="en-CA" b="1" dirty="0" smtClean="0"/>
              <a:t>Test data </a:t>
            </a:r>
            <a:r>
              <a:rPr lang="en-CA" dirty="0" smtClean="0"/>
              <a:t>used to calculate error rate of final, optimized method</a:t>
            </a:r>
          </a:p>
          <a:p>
            <a:r>
              <a:rPr lang="en-CA" b="1" dirty="0" smtClean="0"/>
              <a:t>Holdout method</a:t>
            </a:r>
            <a:r>
              <a:rPr lang="en-CA" dirty="0" smtClean="0"/>
              <a:t>: training on 2/3 of data, holding 1/3 of data for testing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485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7469"/>
          </a:xfrm>
        </p:spPr>
        <p:txBody>
          <a:bodyPr/>
          <a:lstStyle/>
          <a:p>
            <a:r>
              <a:rPr lang="en-CA" dirty="0" smtClean="0"/>
              <a:t>5.2 Predicting Performance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7469"/>
            <a:ext cx="12095018" cy="5786211"/>
          </a:xfrm>
        </p:spPr>
        <p:txBody>
          <a:bodyPr/>
          <a:lstStyle/>
          <a:p>
            <a:r>
              <a:rPr lang="en-CA" dirty="0" smtClean="0"/>
              <a:t>Suppose we measure error rate of classifier on a test set, get 75% success rate.</a:t>
            </a:r>
          </a:p>
          <a:p>
            <a:pPr lvl="1"/>
            <a:r>
              <a:rPr lang="en-CA" dirty="0" smtClean="0"/>
              <a:t>Success rate = 1-error rate</a:t>
            </a:r>
          </a:p>
          <a:p>
            <a:r>
              <a:rPr lang="en-CA" dirty="0" smtClean="0"/>
              <a:t> Is 75% the true success rate? </a:t>
            </a:r>
          </a:p>
          <a:p>
            <a:r>
              <a:rPr lang="en-CA" dirty="0" smtClean="0"/>
              <a:t>How confident are we? </a:t>
            </a:r>
          </a:p>
          <a:p>
            <a:r>
              <a:rPr lang="en-CA" dirty="0" smtClean="0"/>
              <a:t>Is the true success rate within 5% of our number? 10%?</a:t>
            </a:r>
          </a:p>
          <a:p>
            <a:r>
              <a:rPr lang="en-CA" dirty="0" smtClean="0"/>
              <a:t>Our confidence depends on size of test set (more instances = more confidence)</a:t>
            </a:r>
          </a:p>
          <a:p>
            <a:r>
              <a:rPr lang="en-CA" dirty="0" smtClean="0"/>
              <a:t>Test set of 10,000 instances vs test set of 100 instances, how much more confident when we have 10,000 vs 100 instances?</a:t>
            </a:r>
          </a:p>
          <a:p>
            <a:r>
              <a:rPr lang="en-CA" i="1" dirty="0" smtClean="0"/>
              <a:t>Example 1</a:t>
            </a:r>
            <a:r>
              <a:rPr lang="en-CA" dirty="0" smtClean="0"/>
              <a:t>: with 750 successes in 1000 trials, we are 80% confident the true success rate lies between 73.2% and 76.7%</a:t>
            </a:r>
          </a:p>
          <a:p>
            <a:r>
              <a:rPr lang="en-CA" i="1" dirty="0" smtClean="0"/>
              <a:t>Example 2</a:t>
            </a:r>
            <a:r>
              <a:rPr lang="en-CA" dirty="0" smtClean="0"/>
              <a:t>: with 75 successes in 100 trials, we are 80% confident the true success rate lies between 69.1% and 80.1%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19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1492</Words>
  <Application>Microsoft Office PowerPoint</Application>
  <PresentationFormat>Widescreen</PresentationFormat>
  <Paragraphs>182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CS 405/505 Data Mining</vt:lpstr>
      <vt:lpstr>Administration</vt:lpstr>
      <vt:lpstr>Chapter 5: Credibility</vt:lpstr>
      <vt:lpstr>Introduction</vt:lpstr>
      <vt:lpstr>5.1 Training and testing</vt:lpstr>
      <vt:lpstr>Predicting future stock market from historical data?</vt:lpstr>
      <vt:lpstr>Mars bar example</vt:lpstr>
      <vt:lpstr>Training dataset and Test dataset</vt:lpstr>
      <vt:lpstr>5.2 Predicting Performance</vt:lpstr>
      <vt:lpstr>Confidence intervals</vt:lpstr>
      <vt:lpstr>Confidence intervals</vt:lpstr>
      <vt:lpstr>PowerPoint Presentation</vt:lpstr>
      <vt:lpstr>5.3 Cross validation</vt:lpstr>
      <vt:lpstr>Stratified 10-fold cross-validation</vt:lpstr>
      <vt:lpstr>Leave-one-out cross-validation</vt:lpstr>
      <vt:lpstr>Bootstrap</vt:lpstr>
      <vt:lpstr>5.5 Hyperparameter selection</vt:lpstr>
      <vt:lpstr>PowerPoint Presentation</vt:lpstr>
      <vt:lpstr>Comparing data mining schemes</vt:lpstr>
      <vt:lpstr>Student’s T-test</vt:lpstr>
      <vt:lpstr>Student’s T-test</vt:lpstr>
      <vt:lpstr>P-hacking</vt:lpstr>
      <vt:lpstr>Recap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405/505 Data Mining</dc:title>
  <dc:creator>Russell Butler</dc:creator>
  <cp:lastModifiedBy>Russell Butler</cp:lastModifiedBy>
  <cp:revision>128</cp:revision>
  <dcterms:created xsi:type="dcterms:W3CDTF">2019-09-25T17:42:49Z</dcterms:created>
  <dcterms:modified xsi:type="dcterms:W3CDTF">2019-09-27T15:11:24Z</dcterms:modified>
</cp:coreProperties>
</file>