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7" r:id="rId12"/>
    <p:sldId id="268" r:id="rId13"/>
    <p:sldId id="275" r:id="rId14"/>
    <p:sldId id="27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2" autoAdjust="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6131-6D4A-DB49-A522-87E12DEED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2EF49-AA72-EF41-93F4-8BF7D7D29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1412-D39B-934B-8857-FA18C7F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5BE3-508C-A644-8E2A-DC2146BA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A26C-0535-AA4F-82E2-BB589EC0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4E57-BD82-F74C-900A-D5A52297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C46DA-30BA-B442-A787-71BD9F9B1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A85C-A4BA-3D4F-8E8B-CD35064D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CAAE-AF49-D24D-8B62-57210554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B555-2F85-3349-8374-643AF1F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B2B30-3CDE-E94B-9B72-4C454C7E4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F475-47AB-134D-8E34-1A462E7E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13C0-D412-BD4E-848F-2905F218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DB54-7C01-A94B-BCCF-34DAA63B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0561-FB9E-464C-BE5A-049E4809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C13A-E24C-8349-A796-49304BC7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E482-B800-8A45-8879-C90CAF54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C224-1D5F-524A-9A09-FFA9ED85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BB0BB-B599-F641-AAFC-A7E03DEE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08BF-A6B8-8643-84A1-179805A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2718-7AA8-324F-A11D-8AA1CCAB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9138-069F-1549-8BE4-E31E441F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F9CD-F062-DC46-982A-E06A7E21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24D1-F69B-BF43-BF4E-48654E80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6B93-87B4-8644-A233-FD90F647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1985-A4E1-7B41-8C23-496710D7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0AC4-1487-1A44-81CD-D6DE11F3B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222BD-3F6D-7040-B1C7-4C6F35EAB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0D512-D64E-6E41-BB45-AADE52DE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B96E2-39FD-FE47-8CBE-3E2E82CA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A6CD1-E3A9-EE4B-B1BA-365E654A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D84F-3BCB-7E42-8FFA-146FE4DE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518F-9520-474C-9AA2-BFCE98E2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13DAD-B3B6-8F49-A6EB-BD3041E9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2A5B7-5EB3-764E-B8D2-FEC700DE4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CD12D-4946-8048-B1C2-F0AA6ECFB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BBA04-72B7-2040-A7AF-BE5309B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95D7A-73D2-6745-8BC8-D37DF9D5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241DA-9ED0-C84D-9734-9E134976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3825-269D-6449-AF9D-C58C5707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B0117-2D75-BD43-AC13-4D646A99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51C42-C202-5C4A-95C0-63CFD22C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B3A18-F714-4041-B033-E945F865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1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68119-F078-EA4D-A8AA-01CD33D3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C8A6D-9975-E24F-A07C-A393ADC2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78CD8-DF96-FC4E-9F6A-9835FA7E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6C03-7A99-4D4B-9400-B90822AF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CDA3-0A69-554A-A4E0-65DA0098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6652-04E9-1F4E-875B-59B8297B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0A23-D770-7449-8153-0C12D730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376E-BF6B-9E4F-8BFE-112404E8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B965D-5545-C242-99B3-BF2ABAE5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6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7451-5A59-2940-B7D0-34B70D54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7EE96-95D2-1B4A-B691-02B2A78D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53D7B-2C92-FD43-A6D4-C787BE22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4249B-F7B5-9248-ADB4-08E0926E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7FD6B-395C-844F-97FE-756644F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CC51-84A3-CF46-9C22-372B767F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BCFD3-5F80-9B49-BE91-D19081D5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E9D6-24DE-5B49-A66B-F8DDA8C2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86CC-6F2D-A841-B59C-8EC062382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D48E-BA47-D345-B3DF-62CCB7BFF74A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13C2-7F2E-8C40-82EE-39C6493E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51D43-753C-7443-8813-76A3275E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0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Kernel_metho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FED4-1F1A-7545-9CB1-D2A9C8F64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817EE-D6E6-6547-B9AF-AB7DF9E2E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18</a:t>
            </a:r>
          </a:p>
        </p:txBody>
      </p:sp>
    </p:spTree>
    <p:extLst>
      <p:ext uri="{BB962C8B-B14F-4D97-AF65-F5344CB8AC3E}">
        <p14:creationId xmlns:p14="http://schemas.microsoft.com/office/powerpoint/2010/main" val="305559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Hyperplane separating two classes can be written: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Equation defining maximum margin hyperplane can be written in another form, in terms of the support 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𝑠𝑢𝑝𝑝𝑜𝑟𝑡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𝑣𝑒𝑐𝑡𝑜𝑟𝑠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class value of training instance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(-1=no, 1=yes)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test 	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numeric parameters determined by learning algorithm</a:t>
                </a:r>
                <a:br>
                  <a:rPr lang="en-US" dirty="0"/>
                </a:br>
                <a:r>
                  <a:rPr lang="en-US" dirty="0"/>
                  <a:t>	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support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dot product of test instance with 	support vector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to find support vectors and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 given dataset?</a:t>
                </a:r>
              </a:p>
              <a:p>
                <a:r>
                  <a:rPr lang="en-US" dirty="0"/>
                  <a:t>Constrained quadratic optimization problem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833" t="-1674" r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08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Nonlinear class boundaries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/>
              <a:lstStyle/>
              <a:p>
                <a:r>
                  <a:rPr lang="en-US" dirty="0"/>
                  <a:t>SVM can model nonlinear class boundaries, but so far we’ve only seen linear case</a:t>
                </a:r>
              </a:p>
              <a:p>
                <a:r>
                  <a:rPr lang="en-US" dirty="0"/>
                  <a:t>Remember one problem with transforming attributes is overfitting</a:t>
                </a:r>
              </a:p>
              <a:p>
                <a:r>
                  <a:rPr lang="en-US" dirty="0"/>
                  <a:t>SVM reduce overfitting because maximum margin hyperplane is stable, only moving when support vectors are added/removed (ignoring all other instances)</a:t>
                </a:r>
              </a:p>
              <a:p>
                <a:r>
                  <a:rPr lang="en-US" dirty="0"/>
                  <a:t>What about problem 2 (computational complexity of high dimensional data)?</a:t>
                </a:r>
              </a:p>
              <a:p>
                <a:r>
                  <a:rPr lang="en-US" dirty="0"/>
                  <a:t>New instances are classified by dot product with all support vectors, expensive in the case of high dimensional support vectors</a:t>
                </a:r>
              </a:p>
              <a:p>
                <a:r>
                  <a:rPr lang="en-US" dirty="0"/>
                  <a:t>Fortunately, we can calculate dot product before the nonlinear transformation: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where n is number of factors in transformation</a:t>
                </a:r>
              </a:p>
              <a:p>
                <a:r>
                  <a:rPr lang="en-US" dirty="0"/>
                  <a:t>Dot products are computed in low dimensional space, problem becomes feasible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called a polynomial kernel. Start with a value of n=1 (linear model) and increase it until estimated error ceases to improve, usually small n suffices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833" t="-1674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Kernel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(polynomial kernel) </a:t>
                </a:r>
              </a:p>
              <a:p>
                <a:r>
                  <a:rPr lang="en-US" dirty="0"/>
                  <a:t>Other kernel functions can be used to implement different nonlinear mappings</a:t>
                </a:r>
              </a:p>
              <a:p>
                <a:r>
                  <a:rPr lang="en-US" dirty="0"/>
                  <a:t>Two common ones are:</a:t>
                </a:r>
              </a:p>
              <a:p>
                <a:r>
                  <a:rPr lang="en-US" dirty="0"/>
                  <a:t>1) radial basis function (RBF) kernel</a:t>
                </a:r>
              </a:p>
              <a:p>
                <a:r>
                  <a:rPr lang="en-US" dirty="0"/>
                  <a:t>2) sigmoid kernel</a:t>
                </a:r>
              </a:p>
              <a:p>
                <a:r>
                  <a:rPr lang="en-US" dirty="0"/>
                  <a:t>SVM with RBF kernel corresponds to a neural network called RBF network</a:t>
                </a:r>
              </a:p>
              <a:p>
                <a:r>
                  <a:rPr lang="en-US" dirty="0"/>
                  <a:t>SVM with sigmoid kernel corresponds to multilayer perceptron (1 hidden layer)</a:t>
                </a:r>
              </a:p>
              <a:p>
                <a:r>
                  <a:rPr lang="en-US" dirty="0"/>
                  <a:t>Mathematically, any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kernel function if it can be written as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function mapping an instance 			into a potentially high dimensional features space</a:t>
                </a:r>
              </a:p>
              <a:p>
                <a:r>
                  <a:rPr lang="en-US" dirty="0"/>
                  <a:t>we have assumed training data is linearly separable (in feature space, or higher dimensional space), but SVM can be generalized to non-linearly separable cases</a:t>
                </a:r>
              </a:p>
              <a:p>
                <a:r>
                  <a:rPr lang="en-US" dirty="0"/>
                  <a:t>SVMs are slow compared to other classifiers but can produce very accurate result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833" t="-2301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5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18914"/>
            <a:ext cx="11513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hlinkClick r:id="rId2"/>
              </a:rPr>
              <a:t>https://en.wikipedia.org/wiki/Kernel_method</a:t>
            </a:r>
            <a:endParaRPr lang="en-CA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3" y="222971"/>
            <a:ext cx="9801225" cy="4638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67345" y="5140036"/>
                <a:ext cx="74814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45" y="5140036"/>
                <a:ext cx="748145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3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9" y="174480"/>
            <a:ext cx="10726882" cy="65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Support vector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3103150"/>
              </a:xfrm>
            </p:spPr>
            <p:txBody>
              <a:bodyPr/>
              <a:lstStyle/>
              <a:p>
                <a:r>
                  <a:rPr lang="en-US" dirty="0"/>
                  <a:t>Concept of maximum margin hyperplane only applies to classification</a:t>
                </a:r>
              </a:p>
              <a:p>
                <a:r>
                  <a:rPr lang="en-US" dirty="0"/>
                  <a:t>SVM-type algorithms can also be applied for numeric prediction</a:t>
                </a:r>
              </a:p>
              <a:p>
                <a:r>
                  <a:rPr lang="en-US" dirty="0"/>
                  <a:t>As with linear regression, we want to find a function approximating training points well while minimizing prediction error</a:t>
                </a:r>
              </a:p>
              <a:p>
                <a:r>
                  <a:rPr lang="en-US" dirty="0"/>
                  <a:t>The difference is that we ignore errors within a certain user-specified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describes diameter of cylinder enclosing all training instances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3103150"/>
              </a:xfrm>
              <a:blipFill>
                <a:blip r:embed="rId2"/>
                <a:stretch>
                  <a:fillRect l="-833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85" y="3776222"/>
            <a:ext cx="33337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Support vector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5"/>
                <a:ext cx="12192000" cy="31031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Too large a value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will produce a meaningless predictor (B)</a:t>
                </a:r>
              </a:p>
              <a:p>
                <a:r>
                  <a:rPr lang="en-US" dirty="0"/>
                  <a:t>For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there will be no cylinder that completely encloses the data, and some training points will have nonzero error (C)</a:t>
                </a:r>
              </a:p>
              <a:p>
                <a:pPr lvl="1"/>
                <a:r>
                  <a:rPr lang="en-US" dirty="0"/>
                  <a:t>In that case there will be a tradeoff between prediction error and tube’s flatness</a:t>
                </a:r>
              </a:p>
              <a:p>
                <a:r>
                  <a:rPr lang="en-US" dirty="0"/>
                  <a:t>For linear case, support vector regression function is written: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𝑣𝑒𝑐𝑡𝑜𝑟𝑠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replace dot product with kernel function for nonlinear problems</a:t>
                </a:r>
              </a:p>
              <a:p>
                <a:r>
                  <a:rPr lang="en-US" dirty="0"/>
                  <a:t>The support vectors are all points that do not fall within cylinder, delete all other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5"/>
                <a:ext cx="12192000" cy="3103149"/>
              </a:xfrm>
              <a:blipFill>
                <a:blip r:embed="rId2"/>
                <a:stretch>
                  <a:fillRect l="-729" t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1" y="3714750"/>
            <a:ext cx="333375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218" y="3714750"/>
            <a:ext cx="3305175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230" y="3706091"/>
            <a:ext cx="34575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4"/>
            <a:ext cx="10515600" cy="795855"/>
          </a:xfrm>
        </p:spPr>
        <p:txBody>
          <a:bodyPr/>
          <a:lstStyle/>
          <a:p>
            <a:r>
              <a:rPr lang="en-US" dirty="0"/>
              <a:t>Kernel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 chapter 4 we saw classic least squares regression for numeric prediction</a:t>
                </a:r>
              </a:p>
              <a:p>
                <a:r>
                  <a:rPr lang="en-US" dirty="0"/>
                  <a:t>We just saw how SVM can be applied to regression, and how nonlinear problems can be handled using kernels</a:t>
                </a:r>
              </a:p>
              <a:p>
                <a:r>
                  <a:rPr lang="en-US" dirty="0"/>
                  <a:t>Kernel regression combines kernel with the simplicity of standard least squares</a:t>
                </a:r>
              </a:p>
              <a:p>
                <a:r>
                  <a:rPr lang="en-US" dirty="0"/>
                  <a:t>Kernel regression:</a:t>
                </a:r>
              </a:p>
              <a:p>
                <a:r>
                  <a:rPr lang="en-US" dirty="0"/>
                  <a:t>Instead of expressing model’s predicted value as weighted sum of attribute values, express it as weighted sum over dot product of each training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and the test instance in question:</a:t>
                </a:r>
                <a:br>
                  <a:rPr lang="en-US" dirty="0"/>
                </a:br>
                <a:r>
                  <a:rPr lang="en-US" dirty="0"/>
                  <a:t>		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nary>
                  </m:oMath>
                </a14:m>
                <a:r>
                  <a:rPr lang="en-US" dirty="0"/>
                  <a:t>    (assuming no intercept)</a:t>
                </a:r>
              </a:p>
              <a:p>
                <a:r>
                  <a:rPr lang="en-US" dirty="0"/>
                  <a:t>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each training instance</a:t>
                </a:r>
              </a:p>
              <a:p>
                <a:r>
                  <a:rPr lang="en-US" dirty="0"/>
                  <a:t>Sum of squared errors of model’s predictions on training data given by: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CA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b="0" i="0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b="0" dirty="0"/>
                  <a:t> </a:t>
                </a:r>
              </a:p>
              <a:p>
                <a:r>
                  <a:rPr lang="en-CA" dirty="0"/>
                  <a:t>This is squared loss we seek to minimize by choosing appropriate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CA" b="0" dirty="0"/>
                  <a:t>, but now there is a coefficient for each training instance, not just each attribute</a:t>
                </a:r>
              </a:p>
              <a:p>
                <a:pPr marL="0" indent="0">
                  <a:buNone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900" t="-2314" r="-650" b="-10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Kernel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CA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This is squared loss we seek to minimize by choosing appropriate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CA" dirty="0"/>
                  <a:t>, but now there is a coefficient for each training instance, not just each attribute. </a:t>
                </a:r>
              </a:p>
              <a:p>
                <a:r>
                  <a:rPr lang="en-CA" dirty="0"/>
                  <a:t>Leads to risk of overfitting when kernel function is used instead of dot product, to obtain a nonlinear model</a:t>
                </a:r>
              </a:p>
              <a:p>
                <a:r>
                  <a:rPr lang="en-CA" dirty="0"/>
                  <a:t>The </a:t>
                </a:r>
                <a:r>
                  <a:rPr lang="en-CA" i="1" dirty="0"/>
                  <a:t>ridge </a:t>
                </a:r>
                <a:r>
                  <a:rPr lang="en-CA" dirty="0"/>
                  <a:t>part of ridge regression introduces a penalty term:</a:t>
                </a:r>
                <a:br>
                  <a:rPr lang="en-CA" dirty="0"/>
                </a:br>
                <a:r>
                  <a:rPr lang="en-CA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CA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CA" dirty="0"/>
              </a:p>
              <a:p>
                <a:r>
                  <a:rPr lang="en-US" dirty="0"/>
                  <a:t>The second sum penalizes large coefficients, preventing the model from placing too much emphasis on individual training instances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controls tradeoff between goodness of fit and model complexity</a:t>
                </a:r>
              </a:p>
              <a:p>
                <a:r>
                  <a:rPr lang="en-US" dirty="0"/>
                  <a:t>Has advantage of computational simplicity, but lacks sparsity (unlike SVM)</a:t>
                </a:r>
              </a:p>
              <a:p>
                <a:r>
                  <a:rPr lang="en-US" dirty="0"/>
                  <a:t>Use kernel ridge regression if nonlinear fit is desired or #attributes &gt; #instances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900" r="-14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6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691"/>
          </a:xfrm>
        </p:spPr>
        <p:txBody>
          <a:bodyPr/>
          <a:lstStyle/>
          <a:p>
            <a:r>
              <a:rPr lang="en-CA" dirty="0"/>
              <a:t>Kernel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6692"/>
            <a:ext cx="12192000" cy="2299854"/>
          </a:xfrm>
        </p:spPr>
        <p:txBody>
          <a:bodyPr/>
          <a:lstStyle/>
          <a:p>
            <a:r>
              <a:rPr lang="en-CA" dirty="0"/>
              <a:t>Chapter 4 we saw the perceptron which could not handle </a:t>
            </a:r>
            <a:r>
              <a:rPr lang="en-CA" dirty="0" err="1"/>
              <a:t>xor</a:t>
            </a:r>
            <a:r>
              <a:rPr lang="en-CA" dirty="0"/>
              <a:t> function (or any classification problem with non-linear class boundary)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41" y="2810551"/>
            <a:ext cx="3759483" cy="2959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2793879"/>
            <a:ext cx="3726140" cy="29925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254" y="2424547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100% accuracy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0654" y="2424547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85% accuracy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71" y="2829190"/>
            <a:ext cx="3749247" cy="29572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04113" y="2424547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50% accuracy</a:t>
            </a:r>
          </a:p>
        </p:txBody>
      </p:sp>
    </p:spTree>
    <p:extLst>
      <p:ext uri="{BB962C8B-B14F-4D97-AF65-F5344CB8AC3E}">
        <p14:creationId xmlns:p14="http://schemas.microsoft.com/office/powerpoint/2010/main" val="192656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70" y="2606814"/>
            <a:ext cx="2841293" cy="24890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Overview:</a:t>
            </a:r>
          </a:p>
          <a:p>
            <a:r>
              <a:rPr lang="en-US" dirty="0"/>
              <a:t>Instance based learning and linear models are classic techniques used for decades to solve prediction tasks in statistics</a:t>
            </a:r>
          </a:p>
          <a:p>
            <a:r>
              <a:rPr lang="en-US" dirty="0"/>
              <a:t>We will extend these basic methods to tackle more challenging tasks</a:t>
            </a:r>
          </a:p>
          <a:p>
            <a:r>
              <a:rPr lang="en-US" b="1" dirty="0"/>
              <a:t>Instance based learning:</a:t>
            </a:r>
          </a:p>
          <a:p>
            <a:pPr lvl="2"/>
            <a:r>
              <a:rPr lang="en-US" dirty="0"/>
              <a:t>Sensitive to noise and irrelevant attributes</a:t>
            </a:r>
          </a:p>
          <a:p>
            <a:pPr lvl="2"/>
            <a:r>
              <a:rPr lang="en-US" dirty="0"/>
              <a:t>Sensitive to choice of distance function</a:t>
            </a:r>
          </a:p>
          <a:p>
            <a:pPr lvl="2"/>
            <a:r>
              <a:rPr lang="en-US" dirty="0"/>
              <a:t>Requires entire training dataset to be stored</a:t>
            </a:r>
          </a:p>
          <a:p>
            <a:pPr lvl="2"/>
            <a:r>
              <a:rPr lang="en-US" dirty="0"/>
              <a:t>Provides no insight into what has been ‘learned’</a:t>
            </a:r>
          </a:p>
          <a:p>
            <a:r>
              <a:rPr lang="en-US" b="1" dirty="0"/>
              <a:t>Linear models:</a:t>
            </a:r>
          </a:p>
          <a:p>
            <a:pPr lvl="1"/>
            <a:r>
              <a:rPr lang="en-US" dirty="0"/>
              <a:t>Extend applicability to cases where output is not a linear function of attributes</a:t>
            </a:r>
          </a:p>
          <a:p>
            <a:pPr lvl="2"/>
            <a:r>
              <a:rPr lang="en-US" dirty="0"/>
              <a:t>The ‘kernel trick’ resolves this issue, used in SVM, kernel regression, and kernel perceptron</a:t>
            </a:r>
          </a:p>
          <a:p>
            <a:pPr lvl="2"/>
            <a:r>
              <a:rPr lang="en-US" dirty="0"/>
              <a:t>Neural networks apply nonlinear transformation to output of linear models (multilayer perceptron)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5855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7: extending instance-based and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32842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691"/>
          </a:xfrm>
        </p:spPr>
        <p:txBody>
          <a:bodyPr/>
          <a:lstStyle/>
          <a:p>
            <a:r>
              <a:rPr lang="en-CA" dirty="0"/>
              <a:t>Kernel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86691"/>
                <a:ext cx="12192000" cy="5971309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Perceptron makes prediction based on whether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/>
                  <a:t> is &gt;0 or &lt;0</a:t>
                </a:r>
              </a:p>
              <a:p>
                <a:r>
                  <a:rPr lang="en-CA" dirty="0"/>
                  <a:t>Instead, we could use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CA" sz="3600" dirty="0"/>
                  <a:t> </a:t>
                </a:r>
                <a:r>
                  <a:rPr lang="en-CA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CA" dirty="0"/>
                  <a:t>is the </a:t>
                </a:r>
                <a:r>
                  <a:rPr lang="en-CA" dirty="0" err="1"/>
                  <a:t>j</a:t>
                </a:r>
                <a:r>
                  <a:rPr lang="en-CA" baseline="30000" dirty="0" err="1"/>
                  <a:t>th</a:t>
                </a:r>
                <a:r>
                  <a:rPr lang="en-CA" dirty="0"/>
                  <a:t> misclassified instance,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its </a:t>
                </a:r>
                <a:r>
                  <a:rPr lang="en-CA" dirty="0" err="1"/>
                  <a:t>i</a:t>
                </a:r>
                <a:r>
                  <a:rPr lang="en-CA" baseline="30000" dirty="0" err="1"/>
                  <a:t>th</a:t>
                </a:r>
                <a:r>
                  <a:rPr lang="en-CA" dirty="0"/>
                  <a:t> attribute value,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its class value (-1 or 1).</a:t>
                </a:r>
              </a:p>
              <a:p>
                <a:r>
                  <a:rPr lang="en-CA" dirty="0"/>
                  <a:t>To implement this, no longer keep track of weight vector, instead store misclassified instances and use above expression to make prediction</a:t>
                </a:r>
              </a:p>
              <a:p>
                <a:r>
                  <a:rPr lang="en-CA" dirty="0"/>
                  <a:t>It appears as if this gains us nothing – in fact, algorithm is slower because it iterates through all misclassified training instances each time prediction is made</a:t>
                </a:r>
              </a:p>
              <a:p>
                <a:r>
                  <a:rPr lang="en-CA" dirty="0"/>
                  <a:t>However, formula can be expressed in terms of dot product between instances:</a:t>
                </a:r>
              </a:p>
              <a:p>
                <a:r>
                  <a:rPr lang="en-CA" dirty="0"/>
                  <a:t>First swap summation signs to give: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CA" dirty="0"/>
                  <a:t> ,the second sum is a dot product between two instances and can be written: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nary>
                  </m:oMath>
                </a14:m>
                <a:r>
                  <a:rPr lang="en-CA" dirty="0"/>
                  <a:t> , which looks similar to what we saw with SVM, enabling use of kernels.</a:t>
                </a:r>
              </a:p>
              <a:p>
                <a:r>
                  <a:rPr lang="en-CA" dirty="0"/>
                  <a:t>Can do same thing here, using kernel instead of dot product: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6691"/>
                <a:ext cx="12192000" cy="5971309"/>
              </a:xfrm>
              <a:blipFill>
                <a:blip r:embed="rId2"/>
                <a:stretch>
                  <a:fillRect l="-900" t="-1633" r="-16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4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691"/>
          </a:xfrm>
        </p:spPr>
        <p:txBody>
          <a:bodyPr/>
          <a:lstStyle/>
          <a:p>
            <a:r>
              <a:rPr lang="en-CA" dirty="0"/>
              <a:t>Kernel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86691"/>
                <a:ext cx="12192000" cy="59713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54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5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5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CA" sz="5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5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sz="5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5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CA" sz="5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5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5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CA" sz="5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5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CA" sz="5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5400" dirty="0"/>
              </a:p>
              <a:p>
                <a:r>
                  <a:rPr lang="en-CA" dirty="0"/>
                  <a:t>In this way, perceptron algorithm can learn a nonlinear classifier simply by keeping track of misclassified instances during training process and using above expression to form each prediction</a:t>
                </a:r>
              </a:p>
              <a:p>
                <a:r>
                  <a:rPr lang="en-CA" dirty="0"/>
                  <a:t>If separating hyperplane exists in high-dimensional space implicitly created by kernel function, this algorithm will learn it</a:t>
                </a:r>
              </a:p>
              <a:p>
                <a:r>
                  <a:rPr lang="en-CA" dirty="0"/>
                  <a:t>However, it won’t learn the maximum margin hyperplane found by SVM, so classification will typically be worse</a:t>
                </a:r>
              </a:p>
              <a:p>
                <a:r>
                  <a:rPr lang="en-CA" dirty="0"/>
                  <a:t>This classifier is called the </a:t>
                </a:r>
                <a:r>
                  <a:rPr lang="en-CA" i="1" dirty="0"/>
                  <a:t>kernel perceptron</a:t>
                </a:r>
              </a:p>
              <a:p>
                <a:r>
                  <a:rPr lang="en-CA" dirty="0"/>
                  <a:t>All sorts of algorithms for learning linear models can be upgraded with kernel trick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6691"/>
                <a:ext cx="12192000" cy="5971309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6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295"/>
            <a:ext cx="10515600" cy="4725668"/>
          </a:xfrm>
        </p:spPr>
        <p:txBody>
          <a:bodyPr>
            <a:normAutofit/>
          </a:bodyPr>
          <a:lstStyle/>
          <a:p>
            <a:r>
              <a:rPr lang="en-CA" dirty="0"/>
              <a:t>Instance based learning </a:t>
            </a:r>
          </a:p>
          <a:p>
            <a:pPr lvl="1"/>
            <a:r>
              <a:rPr lang="en-CA" dirty="0"/>
              <a:t>Weighing attributes</a:t>
            </a:r>
          </a:p>
          <a:p>
            <a:pPr lvl="1"/>
            <a:r>
              <a:rPr lang="en-CA" dirty="0"/>
              <a:t>Generalizing exemplars</a:t>
            </a:r>
          </a:p>
          <a:p>
            <a:r>
              <a:rPr lang="en-CA" dirty="0"/>
              <a:t>Kernel functions</a:t>
            </a:r>
          </a:p>
          <a:p>
            <a:pPr lvl="1"/>
            <a:r>
              <a:rPr lang="en-CA" dirty="0"/>
              <a:t>Used by SVM to learn nonlinear decision boundaries</a:t>
            </a:r>
          </a:p>
          <a:p>
            <a:r>
              <a:rPr lang="en-CA" dirty="0"/>
              <a:t>Kernel trick</a:t>
            </a:r>
          </a:p>
          <a:p>
            <a:pPr lvl="1"/>
            <a:r>
              <a:rPr lang="en-CA" dirty="0"/>
              <a:t>Calculating dot product before nonlinear transformation</a:t>
            </a:r>
          </a:p>
          <a:p>
            <a:r>
              <a:rPr lang="en-CA" dirty="0"/>
              <a:t>Support vector regression, kernel ridge regression, </a:t>
            </a:r>
            <a:r>
              <a:rPr lang="en-CA"/>
              <a:t>kernel perceptron</a:t>
            </a:r>
            <a:endParaRPr lang="en-CA" dirty="0"/>
          </a:p>
          <a:p>
            <a:r>
              <a:rPr lang="en-CA" b="1" dirty="0"/>
              <a:t>Next class: </a:t>
            </a:r>
            <a:r>
              <a:rPr lang="en-CA" dirty="0"/>
              <a:t>multilayer </a:t>
            </a:r>
            <a:r>
              <a:rPr lang="en-CA" dirty="0" err="1"/>
              <a:t>perceptrons</a:t>
            </a:r>
            <a:r>
              <a:rPr lang="en-CA" dirty="0"/>
              <a:t>, backpropagation, and stochastic gradient descent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623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Nearest neighbor rule can be used for basic instance-based learning</a:t>
            </a:r>
          </a:p>
          <a:p>
            <a:r>
              <a:rPr lang="en-US" dirty="0"/>
              <a:t>Simple nearest neighbor suffers from some shortcoming:</a:t>
            </a:r>
          </a:p>
          <a:p>
            <a:pPr lvl="1"/>
            <a:r>
              <a:rPr lang="en-US" dirty="0"/>
              <a:t>1) Slow for large training sets (too many exemplars)</a:t>
            </a:r>
          </a:p>
          <a:p>
            <a:pPr lvl="1"/>
            <a:r>
              <a:rPr lang="en-US" dirty="0"/>
              <a:t>2) Performs poorly on noisy data </a:t>
            </a:r>
          </a:p>
          <a:p>
            <a:pPr lvl="1"/>
            <a:r>
              <a:rPr lang="en-US" dirty="0"/>
              <a:t>3) Performs poorly when distance function takes irrelevant attributes into account</a:t>
            </a:r>
          </a:p>
          <a:p>
            <a:pPr lvl="1"/>
            <a:r>
              <a:rPr lang="en-US" dirty="0"/>
              <a:t>4) Does not provide structural description</a:t>
            </a:r>
          </a:p>
          <a:p>
            <a:r>
              <a:rPr lang="en-US" dirty="0"/>
              <a:t>1) reducing number of exemplars:</a:t>
            </a:r>
          </a:p>
          <a:p>
            <a:pPr lvl="1"/>
            <a:r>
              <a:rPr lang="en-US" dirty="0"/>
              <a:t>(exemplar refers to already-seen instance used for classification)</a:t>
            </a:r>
          </a:p>
          <a:p>
            <a:r>
              <a:rPr lang="en-US" dirty="0"/>
              <a:t>One solution: only update dataset when a misclassification occurs</a:t>
            </a:r>
          </a:p>
          <a:p>
            <a:r>
              <a:rPr lang="en-US" dirty="0"/>
              <a:t>Ideally, only a single exemplar stored for each important region of instance space</a:t>
            </a:r>
          </a:p>
          <a:p>
            <a:r>
              <a:rPr lang="en-US" dirty="0"/>
              <a:t>This does not work well in the case of noisy exemplars (we only update instance space when misclassification occurs, noisy instances lead to misclassification)</a:t>
            </a:r>
          </a:p>
          <a:p>
            <a:r>
              <a:rPr lang="en-US" dirty="0"/>
              <a:t>Set of stored exemplars will accumulate least useful exemplars (noisy ones)</a:t>
            </a:r>
          </a:p>
        </p:txBody>
      </p:sp>
    </p:spTree>
    <p:extLst>
      <p:ext uri="{BB962C8B-B14F-4D97-AF65-F5344CB8AC3E}">
        <p14:creationId xmlns:p14="http://schemas.microsoft.com/office/powerpoint/2010/main" val="3482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b="1" dirty="0"/>
              <a:t>Pruning noisy exemplars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Noisy exemplars lower performance of any nearest neighbor scheme because they cause new instances to be misclassified</a:t>
            </a:r>
          </a:p>
          <a:p>
            <a:r>
              <a:rPr lang="en-US" dirty="0"/>
              <a:t>Two ways of dealing with this:</a:t>
            </a:r>
          </a:p>
          <a:p>
            <a:r>
              <a:rPr lang="en-US" b="1" dirty="0"/>
              <a:t>1) average over k-nearest neighbors, and take majority class</a:t>
            </a:r>
          </a:p>
          <a:p>
            <a:pPr lvl="1"/>
            <a:r>
              <a:rPr lang="en-US" dirty="0"/>
              <a:t>Need to choose ‘k’, more noise=&gt; greater value of k</a:t>
            </a:r>
          </a:p>
          <a:p>
            <a:r>
              <a:rPr lang="en-US" b="1" dirty="0"/>
              <a:t>2) monitor performance of stored exemplars, discard poor performers</a:t>
            </a:r>
          </a:p>
          <a:p>
            <a:r>
              <a:rPr lang="en-US" dirty="0"/>
              <a:t>Set two thresholds: lower and upper performance bounds</a:t>
            </a:r>
          </a:p>
          <a:p>
            <a:r>
              <a:rPr lang="en-US" dirty="0"/>
              <a:t>If exemplar’s performance drops below lower bound, discard it</a:t>
            </a:r>
          </a:p>
          <a:p>
            <a:r>
              <a:rPr lang="en-US" dirty="0"/>
              <a:t>If performance rises above upper bound, use it to predict new instances</a:t>
            </a:r>
          </a:p>
          <a:p>
            <a:r>
              <a:rPr lang="en-US" dirty="0"/>
              <a:t>IB3 instance based learner version 3 uses confidence limits to set these bounds</a:t>
            </a:r>
          </a:p>
          <a:p>
            <a:pPr lvl="1"/>
            <a:r>
              <a:rPr lang="en-US" dirty="0"/>
              <a:t>Confidence level of 5% used to determine acceptance (95% sure its good)</a:t>
            </a:r>
          </a:p>
          <a:p>
            <a:pPr lvl="1"/>
            <a:r>
              <a:rPr lang="en-US" dirty="0"/>
              <a:t>Confidence level of 12.5% used to determine rejection (87.5% sure its bad)</a:t>
            </a:r>
          </a:p>
        </p:txBody>
      </p:sp>
    </p:spTree>
    <p:extLst>
      <p:ext uri="{BB962C8B-B14F-4D97-AF65-F5344CB8AC3E}">
        <p14:creationId xmlns:p14="http://schemas.microsoft.com/office/powerpoint/2010/main" val="215467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Weighting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Euclidean distance works well when all attributes are equally relevant to outcome</a:t>
                </a:r>
              </a:p>
              <a:p>
                <a:pPr lvl="1"/>
                <a:r>
                  <a:rPr lang="en-US" dirty="0"/>
                  <a:t>This situation is rare however, typically some attributes are more important than others</a:t>
                </a:r>
              </a:p>
              <a:p>
                <a:r>
                  <a:rPr lang="en-US" dirty="0"/>
                  <a:t>We can further improve instance-based learning by weighing different attributes</a:t>
                </a:r>
              </a:p>
              <a:p>
                <a:r>
                  <a:rPr lang="en-US" dirty="0"/>
                  <a:t>Weighted Euclidean distance metric incorporates feature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	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All attribute weights updated after each training instance is classified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new training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most similar exemplar</a:t>
                </a:r>
              </a:p>
              <a:p>
                <a:pPr lvl="1"/>
                <a:r>
                  <a:rPr lang="en-US" dirty="0"/>
                  <a:t>For each attribute </a:t>
                </a:r>
                <a:r>
                  <a:rPr lang="en-US" dirty="0" err="1"/>
                  <a:t>i</a:t>
                </a:r>
                <a:r>
                  <a:rPr lang="en-US" dirty="0"/>
                  <a:t>, difference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measure of attribute’s contribution to decision</a:t>
                </a:r>
              </a:p>
              <a:p>
                <a:pPr lvl="1"/>
                <a:r>
                  <a:rPr lang="en-US" dirty="0"/>
                  <a:t>If classification is correct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small, weight of attribute </a:t>
                </a:r>
                <a:r>
                  <a:rPr lang="en-US" dirty="0" err="1"/>
                  <a:t>i</a:t>
                </a:r>
                <a:r>
                  <a:rPr lang="en-US" dirty="0"/>
                  <a:t> is increased</a:t>
                </a:r>
              </a:p>
              <a:p>
                <a:pPr lvl="1"/>
                <a:r>
                  <a:rPr lang="en-US" dirty="0"/>
                  <a:t>If classification is correct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large, weight of attribute </a:t>
                </a:r>
                <a:r>
                  <a:rPr lang="en-US" dirty="0" err="1"/>
                  <a:t>i</a:t>
                </a:r>
                <a:r>
                  <a:rPr lang="en-US" dirty="0"/>
                  <a:t> is decreased</a:t>
                </a:r>
              </a:p>
              <a:p>
                <a:pPr lvl="1"/>
                <a:r>
                  <a:rPr lang="en-US" dirty="0"/>
                  <a:t>Vice versa for incorrect classifications</a:t>
                </a:r>
              </a:p>
              <a:p>
                <a:r>
                  <a:rPr lang="en-US" dirty="0"/>
                  <a:t>Can test performance of attribute weighting scheme by adding random attributes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900" t="-1710" r="-800" b="-26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0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b="1" dirty="0"/>
              <a:t>Generalizing Exemplars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Generalized exemplars are rectangular regions of instance space (hyperrectangles)</a:t>
            </a:r>
          </a:p>
          <a:p>
            <a:r>
              <a:rPr lang="en-US" dirty="0"/>
              <a:t>When new exemplar is classified correctly, generalize it by merging it with the nearest exemplar of the same class, creating a hyperrectangle</a:t>
            </a:r>
          </a:p>
          <a:p>
            <a:r>
              <a:rPr lang="en-US" dirty="0"/>
              <a:t>If nearest exemplar is itself a hyperrectangle, expand its boundaries to include the new instance</a:t>
            </a:r>
          </a:p>
          <a:p>
            <a:r>
              <a:rPr lang="en-US" dirty="0"/>
              <a:t>If new exemplar is incorrectly classified by hyperrectangle, shrink the boundary</a:t>
            </a:r>
          </a:p>
          <a:p>
            <a:r>
              <a:rPr lang="en-US" b="1" dirty="0"/>
              <a:t>Distance functions for generalized exemplars:</a:t>
            </a:r>
          </a:p>
          <a:p>
            <a:r>
              <a:rPr lang="en-US" dirty="0" err="1"/>
              <a:t>dist</a:t>
            </a:r>
            <a:r>
              <a:rPr lang="en-US" dirty="0"/>
              <a:t>(instance, hyperrectangle) = 0 if instance lies within hyperrectangle</a:t>
            </a:r>
          </a:p>
          <a:p>
            <a:r>
              <a:rPr lang="en-US" dirty="0"/>
              <a:t>Otherwise, use the distance to nearest part of hyperrectangle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9074"/>
            <a:ext cx="6709025" cy="5018925"/>
          </a:xfrm>
        </p:spPr>
        <p:txBody>
          <a:bodyPr/>
          <a:lstStyle/>
          <a:p>
            <a:r>
              <a:rPr lang="en-US" dirty="0"/>
              <a:t>Implicit boundaries are formed between two rectangular classes if distance function measures distance to nearest point on rect.</a:t>
            </a:r>
          </a:p>
          <a:p>
            <a:r>
              <a:rPr lang="en-US" dirty="0"/>
              <a:t>Boundary is complicated, but generated implicitly by the nearest-neighbor calculation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EBF0F-7FB6-C543-9170-1C0B2ACF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91" y="0"/>
            <a:ext cx="556490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15227" cy="795855"/>
          </a:xfrm>
        </p:spPr>
        <p:txBody>
          <a:bodyPr/>
          <a:lstStyle/>
          <a:p>
            <a:r>
              <a:rPr lang="en-US" dirty="0"/>
              <a:t>Hyperrectangle distance function</a:t>
            </a:r>
          </a:p>
        </p:txBody>
      </p:sp>
    </p:spTree>
    <p:extLst>
      <p:ext uri="{BB962C8B-B14F-4D97-AF65-F5344CB8AC3E}">
        <p14:creationId xmlns:p14="http://schemas.microsoft.com/office/powerpoint/2010/main" val="20768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b="1" dirty="0"/>
              <a:t>7.2 Extending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Biggest disadvantage of linear models is they can only represent linear boundaries between classes, too simplistic for many practical applications</a:t>
                </a:r>
              </a:p>
              <a:p>
                <a:r>
                  <a:rPr lang="en-US" b="1" dirty="0"/>
                  <a:t>Support vector machines (SVM) </a:t>
                </a:r>
                <a:r>
                  <a:rPr lang="en-US" dirty="0"/>
                  <a:t>use linear models to implement nonlinear class boundaries. </a:t>
                </a:r>
              </a:p>
              <a:p>
                <a:r>
                  <a:rPr lang="en-US" dirty="0"/>
                  <a:t>How? By transforming the input using a nonlinear mapping </a:t>
                </a:r>
              </a:p>
              <a:p>
                <a:r>
                  <a:rPr lang="en-US" dirty="0"/>
                  <a:t>Transform instance space into new space where classes are linearly separable</a:t>
                </a:r>
              </a:p>
              <a:p>
                <a:r>
                  <a:rPr lang="en-US" dirty="0"/>
                  <a:t>Original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(two attributes)</a:t>
                </a:r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using all 3 factor products that can be constructed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new training instance is transformed to the new attribute space by combining the attribute values like above</a:t>
                </a:r>
              </a:p>
              <a:p>
                <a:r>
                  <a:rPr lang="en-US" dirty="0"/>
                  <a:t>Polynomials of sufficiently high degree can approximate arbitrary decision boundaries</a:t>
                </a:r>
              </a:p>
              <a:p>
                <a:r>
                  <a:rPr lang="en-US" dirty="0"/>
                  <a:t>Problem with this approach: too many attributes</a:t>
                </a:r>
              </a:p>
              <a:p>
                <a:pPr lvl="1"/>
                <a:r>
                  <a:rPr lang="en-US" dirty="0"/>
                  <a:t>Takes too long to train (linear regression time complexity is cubic)</a:t>
                </a:r>
              </a:p>
              <a:p>
                <a:pPr lvl="1"/>
                <a:r>
                  <a:rPr lang="en-US" dirty="0"/>
                  <a:t>Causes overfitting (including all 5 product factors in 10 attribute dataset gives &gt;2000 weights)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729" t="-1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022" y="0"/>
            <a:ext cx="1236978" cy="14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The maximum margin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95854"/>
            <a:ext cx="6644651" cy="60621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SVMs address the overfitting/high training time problems introduced by combining attributes and adding more weights</a:t>
            </a:r>
          </a:p>
          <a:p>
            <a:r>
              <a:rPr lang="en-US" dirty="0"/>
              <a:t>SVM based on an algorithm finding a special kind of linear model: the </a:t>
            </a:r>
            <a:r>
              <a:rPr lang="en-US" b="1" dirty="0"/>
              <a:t>maximum margin hyperplane</a:t>
            </a:r>
            <a:endParaRPr lang="en-US" dirty="0"/>
          </a:p>
          <a:p>
            <a:r>
              <a:rPr lang="en-US" dirty="0"/>
              <a:t>Assuming classes are linearly separable, maximum margin hyperplane is the hyperplane that gives greatest separation between classes</a:t>
            </a:r>
          </a:p>
          <a:p>
            <a:pPr lvl="1"/>
            <a:r>
              <a:rPr lang="en-US" dirty="0"/>
              <a:t>Maximum margin hyperplane is the perpendicular bisector of shortest line connecting the convex hull of two classes</a:t>
            </a:r>
          </a:p>
          <a:p>
            <a:r>
              <a:rPr lang="en-US" dirty="0"/>
              <a:t>Instances closest to maximum margin hyperplane are called support vectors</a:t>
            </a:r>
          </a:p>
          <a:p>
            <a:pPr lvl="1"/>
            <a:r>
              <a:rPr lang="en-US" dirty="0"/>
              <a:t>Always at least 1 per class, usually more</a:t>
            </a:r>
          </a:p>
          <a:p>
            <a:r>
              <a:rPr lang="en-US" dirty="0"/>
              <a:t>All other training instances are irrelevant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B65E2-91E4-DD4E-826E-0342FE84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50" y="1417832"/>
            <a:ext cx="5547350" cy="43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1597</Words>
  <Application>Microsoft Macintosh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CS405/505 Data Mining</vt:lpstr>
      <vt:lpstr>Chapter 7: extending instance-based and linear models</vt:lpstr>
      <vt:lpstr>Instance-based learning</vt:lpstr>
      <vt:lpstr>Pruning noisy exemplars</vt:lpstr>
      <vt:lpstr>Weighting attributes</vt:lpstr>
      <vt:lpstr>Generalizing Exemplars</vt:lpstr>
      <vt:lpstr>Hyperrectangle distance function</vt:lpstr>
      <vt:lpstr>7.2 Extending Linear Models</vt:lpstr>
      <vt:lpstr>The maximum margin hyperplane</vt:lpstr>
      <vt:lpstr>Support vector machine</vt:lpstr>
      <vt:lpstr>Nonlinear class boundaries</vt:lpstr>
      <vt:lpstr>Kernel functions</vt:lpstr>
      <vt:lpstr>PowerPoint Presentation</vt:lpstr>
      <vt:lpstr>PowerPoint Presentation</vt:lpstr>
      <vt:lpstr>Support vector regression</vt:lpstr>
      <vt:lpstr>Support vector regression</vt:lpstr>
      <vt:lpstr>Kernel ridge regression</vt:lpstr>
      <vt:lpstr>Kernel ridge regression</vt:lpstr>
      <vt:lpstr>Kernel perceptron</vt:lpstr>
      <vt:lpstr>Kernel perceptron</vt:lpstr>
      <vt:lpstr>Kernel perceptron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Microsoft Office User</dc:creator>
  <cp:lastModifiedBy>Microsoft Office User</cp:lastModifiedBy>
  <cp:revision>61</cp:revision>
  <dcterms:created xsi:type="dcterms:W3CDTF">2019-10-17T12:45:50Z</dcterms:created>
  <dcterms:modified xsi:type="dcterms:W3CDTF">2019-10-18T15:19:58Z</dcterms:modified>
</cp:coreProperties>
</file>