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9" r:id="rId22"/>
    <p:sldId id="278"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09"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FB7E9-84DB-4126-8467-0BEDCDE15C55}" type="datetimeFigureOut">
              <a:rPr lang="en-CA" smtClean="0"/>
              <a:t>2019-08-22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32B13-5FD9-423F-B9F6-928EB19038B7}" type="slidenum">
              <a:rPr lang="en-CA" smtClean="0"/>
              <a:t>‹#›</a:t>
            </a:fld>
            <a:endParaRPr lang="en-CA"/>
          </a:p>
        </p:txBody>
      </p:sp>
    </p:spTree>
    <p:extLst>
      <p:ext uri="{BB962C8B-B14F-4D97-AF65-F5344CB8AC3E}">
        <p14:creationId xmlns:p14="http://schemas.microsoft.com/office/powerpoint/2010/main" val="412700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Talk about different algorithms</a:t>
            </a:r>
          </a:p>
          <a:p>
            <a:endParaRPr lang="en-CA" dirty="0"/>
          </a:p>
        </p:txBody>
      </p:sp>
      <p:sp>
        <p:nvSpPr>
          <p:cNvPr id="4" name="Slide Number Placeholder 3"/>
          <p:cNvSpPr>
            <a:spLocks noGrp="1"/>
          </p:cNvSpPr>
          <p:nvPr>
            <p:ph type="sldNum" sz="quarter" idx="10"/>
          </p:nvPr>
        </p:nvSpPr>
        <p:spPr/>
        <p:txBody>
          <a:bodyPr/>
          <a:lstStyle/>
          <a:p>
            <a:fld id="{B6D32B13-5FD9-423F-B9F6-928EB19038B7}" type="slidenum">
              <a:rPr lang="en-CA" smtClean="0"/>
              <a:t>2</a:t>
            </a:fld>
            <a:endParaRPr lang="en-CA"/>
          </a:p>
        </p:txBody>
      </p:sp>
    </p:spTree>
    <p:extLst>
      <p:ext uri="{BB962C8B-B14F-4D97-AF65-F5344CB8AC3E}">
        <p14:creationId xmlns:p14="http://schemas.microsoft.com/office/powerpoint/2010/main" val="83022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Kd</a:t>
            </a:r>
            <a:r>
              <a:rPr lang="en-CA" dirty="0" smtClean="0"/>
              <a:t> trees are good data structures for finding nearest neighbours efficiently</a:t>
            </a:r>
            <a:endParaRPr lang="en-CA" dirty="0"/>
          </a:p>
        </p:txBody>
      </p:sp>
      <p:sp>
        <p:nvSpPr>
          <p:cNvPr id="4" name="Slide Number Placeholder 3"/>
          <p:cNvSpPr>
            <a:spLocks noGrp="1"/>
          </p:cNvSpPr>
          <p:nvPr>
            <p:ph type="sldNum" sz="quarter" idx="10"/>
          </p:nvPr>
        </p:nvSpPr>
        <p:spPr/>
        <p:txBody>
          <a:bodyPr/>
          <a:lstStyle/>
          <a:p>
            <a:fld id="{B6D32B13-5FD9-423F-B9F6-928EB19038B7}" type="slidenum">
              <a:rPr lang="en-CA" smtClean="0"/>
              <a:t>41</a:t>
            </a:fld>
            <a:endParaRPr lang="en-CA"/>
          </a:p>
        </p:txBody>
      </p:sp>
    </p:spTree>
    <p:extLst>
      <p:ext uri="{BB962C8B-B14F-4D97-AF65-F5344CB8AC3E}">
        <p14:creationId xmlns:p14="http://schemas.microsoft.com/office/powerpoint/2010/main" val="255788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86133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54049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16766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67148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F15665-46F5-41AD-BDB9-EF073834DAA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42956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AF15665-46F5-41AD-BDB9-EF073834DAA9}"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0822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AF15665-46F5-41AD-BDB9-EF073834DAA9}" type="datetimeFigureOut">
              <a:rPr lang="en-CA" smtClean="0"/>
              <a:t>2019-08-22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11721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AF15665-46F5-41AD-BDB9-EF073834DAA9}" type="datetimeFigureOut">
              <a:rPr lang="en-CA" smtClean="0"/>
              <a:t>2019-08-22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23713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15665-46F5-41AD-BDB9-EF073834DAA9}" type="datetimeFigureOut">
              <a:rPr lang="en-CA" smtClean="0"/>
              <a:t>2019-08-22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12562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15665-46F5-41AD-BDB9-EF073834DAA9}"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06720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15665-46F5-41AD-BDB9-EF073834DAA9}"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40812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15665-46F5-41AD-BDB9-EF073834DAA9}" type="datetimeFigureOut">
              <a:rPr lang="en-CA" smtClean="0"/>
              <a:t>2019-08-22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AE392-6380-485C-A0C8-3E6994E2AAC7}" type="slidenum">
              <a:rPr lang="en-CA" smtClean="0"/>
              <a:t>‹#›</a:t>
            </a:fld>
            <a:endParaRPr lang="en-CA"/>
          </a:p>
        </p:txBody>
      </p:sp>
    </p:spTree>
    <p:extLst>
      <p:ext uri="{BB962C8B-B14F-4D97-AF65-F5344CB8AC3E}">
        <p14:creationId xmlns:p14="http://schemas.microsoft.com/office/powerpoint/2010/main" val="57796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a:t>
            </a:r>
            <a:r>
              <a:rPr lang="en-CA" dirty="0" smtClean="0"/>
              <a:t>lgorithms</a:t>
            </a:r>
            <a:endParaRPr lang="en-CA" dirty="0"/>
          </a:p>
        </p:txBody>
      </p:sp>
      <p:sp>
        <p:nvSpPr>
          <p:cNvPr id="3" name="Subtitle 2"/>
          <p:cNvSpPr>
            <a:spLocks noGrp="1"/>
          </p:cNvSpPr>
          <p:nvPr>
            <p:ph type="subTitle" idx="1"/>
          </p:nvPr>
        </p:nvSpPr>
        <p:spPr/>
        <p:txBody>
          <a:bodyPr/>
          <a:lstStyle/>
          <a:p>
            <a:r>
              <a:rPr lang="en-CA" dirty="0" smtClean="0"/>
              <a:t>The basic methods</a:t>
            </a:r>
            <a:endParaRPr lang="en-CA" dirty="0"/>
          </a:p>
        </p:txBody>
      </p:sp>
    </p:spTree>
    <p:extLst>
      <p:ext uri="{BB962C8B-B14F-4D97-AF65-F5344CB8AC3E}">
        <p14:creationId xmlns:p14="http://schemas.microsoft.com/office/powerpoint/2010/main" val="2585517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Divide and conquer: constructing decision trees pg105</a:t>
            </a:r>
            <a:endParaRPr lang="en-CA" dirty="0"/>
          </a:p>
        </p:txBody>
      </p:sp>
      <p:sp>
        <p:nvSpPr>
          <p:cNvPr id="3" name="Content Placeholder 2"/>
          <p:cNvSpPr>
            <a:spLocks noGrp="1"/>
          </p:cNvSpPr>
          <p:nvPr>
            <p:ph idx="1"/>
          </p:nvPr>
        </p:nvSpPr>
        <p:spPr/>
        <p:txBody>
          <a:bodyPr/>
          <a:lstStyle/>
          <a:p>
            <a:r>
              <a:rPr lang="en-CA" dirty="0" smtClean="0"/>
              <a:t>1) select attribute to place at root node and create branch for each value of attribute</a:t>
            </a:r>
          </a:p>
          <a:p>
            <a:r>
              <a:rPr lang="en-CA" dirty="0" smtClean="0"/>
              <a:t>Repeat this process recursively for each branch, using only the instances that reached the branch</a:t>
            </a:r>
          </a:p>
          <a:p>
            <a:r>
              <a:rPr lang="en-CA" dirty="0" smtClean="0"/>
              <a:t>Any leaf with only one class (Yes/no) will not be split further (we want this!)</a:t>
            </a:r>
          </a:p>
          <a:p>
            <a:r>
              <a:rPr lang="en-CA" dirty="0" smtClean="0"/>
              <a:t>Question: How can we make the tree as small as possible?</a:t>
            </a:r>
          </a:p>
          <a:p>
            <a:r>
              <a:rPr lang="en-CA" dirty="0" smtClean="0"/>
              <a:t>Answer: Use information gain</a:t>
            </a:r>
            <a:endParaRPr lang="en-CA" dirty="0"/>
          </a:p>
        </p:txBody>
      </p:sp>
    </p:spTree>
    <p:extLst>
      <p:ext uri="{BB962C8B-B14F-4D97-AF65-F5344CB8AC3E}">
        <p14:creationId xmlns:p14="http://schemas.microsoft.com/office/powerpoint/2010/main" val="902583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Calculating information pg108</a:t>
            </a:r>
            <a:endParaRPr lang="en-CA" dirty="0"/>
          </a:p>
        </p:txBody>
      </p:sp>
      <p:sp>
        <p:nvSpPr>
          <p:cNvPr id="3" name="Content Placeholder 2"/>
          <p:cNvSpPr>
            <a:spLocks noGrp="1"/>
          </p:cNvSpPr>
          <p:nvPr>
            <p:ph idx="1"/>
          </p:nvPr>
        </p:nvSpPr>
        <p:spPr/>
        <p:txBody>
          <a:bodyPr>
            <a:normAutofit lnSpcReduction="10000"/>
          </a:bodyPr>
          <a:lstStyle/>
          <a:p>
            <a:r>
              <a:rPr lang="en-CA" dirty="0" smtClean="0"/>
              <a:t>How to calculate information measures used as basis for evaluating different splits?</a:t>
            </a:r>
          </a:p>
          <a:p>
            <a:r>
              <a:rPr lang="en-CA" dirty="0" smtClean="0"/>
              <a:t>We expect this quantity to have following properties:</a:t>
            </a:r>
          </a:p>
          <a:p>
            <a:pPr lvl="1"/>
            <a:r>
              <a:rPr lang="en-CA" dirty="0" smtClean="0"/>
              <a:t>When number of either yes’s or no’s is zero, information=zero</a:t>
            </a:r>
          </a:p>
          <a:p>
            <a:pPr lvl="1"/>
            <a:r>
              <a:rPr lang="en-CA" dirty="0" smtClean="0"/>
              <a:t>When the number of yes’s = number of no’s, information=max</a:t>
            </a:r>
          </a:p>
          <a:p>
            <a:r>
              <a:rPr lang="en-CA" dirty="0" smtClean="0"/>
              <a:t>Decisions can be made in single or multiple stages, and the amount of information is the same in both cases</a:t>
            </a:r>
          </a:p>
          <a:p>
            <a:pPr lvl="1"/>
            <a:r>
              <a:rPr lang="en-CA" dirty="0" smtClean="0"/>
              <a:t>Thus, information should also obey multistage property</a:t>
            </a:r>
          </a:p>
          <a:p>
            <a:r>
              <a:rPr lang="en-CA" dirty="0" smtClean="0"/>
              <a:t>Entropy function satisfies these properties (entropy example)</a:t>
            </a:r>
          </a:p>
          <a:p>
            <a:r>
              <a:rPr lang="en-CA" dirty="0" smtClean="0"/>
              <a:t>PRML entropy example</a:t>
            </a:r>
          </a:p>
          <a:p>
            <a:pPr lvl="1"/>
            <a:endParaRPr lang="en-CA" dirty="0" smtClean="0"/>
          </a:p>
        </p:txBody>
      </p:sp>
    </p:spTree>
    <p:extLst>
      <p:ext uri="{BB962C8B-B14F-4D97-AF65-F5344CB8AC3E}">
        <p14:creationId xmlns:p14="http://schemas.microsoft.com/office/powerpoint/2010/main" val="182875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branching attributes pg111</a:t>
            </a:r>
            <a:endParaRPr lang="en-US" dirty="0"/>
          </a:p>
        </p:txBody>
      </p:sp>
      <p:sp>
        <p:nvSpPr>
          <p:cNvPr id="3" name="Content Placeholder 2"/>
          <p:cNvSpPr>
            <a:spLocks noGrp="1"/>
          </p:cNvSpPr>
          <p:nvPr>
            <p:ph idx="1"/>
          </p:nvPr>
        </p:nvSpPr>
        <p:spPr/>
        <p:txBody>
          <a:bodyPr/>
          <a:lstStyle/>
          <a:p>
            <a:r>
              <a:rPr lang="en-CA" dirty="0" smtClean="0"/>
              <a:t>Problem: when some attributes have a large number of possible values, giving rise to multiway branch with many child nodes</a:t>
            </a:r>
          </a:p>
          <a:p>
            <a:r>
              <a:rPr lang="en-CA" dirty="0" smtClean="0"/>
              <a:t>Entropy=0 when branching on ID code of each instance, which is useless</a:t>
            </a:r>
          </a:p>
          <a:p>
            <a:r>
              <a:rPr lang="en-CA" dirty="0" smtClean="0"/>
              <a:t>Raw information gain prefers attributes with large number of values</a:t>
            </a:r>
          </a:p>
          <a:p>
            <a:r>
              <a:rPr lang="en-CA" dirty="0" smtClean="0"/>
              <a:t>Gain ratio can be used to compensate for this</a:t>
            </a:r>
          </a:p>
          <a:p>
            <a:pPr lvl="1"/>
            <a:r>
              <a:rPr lang="en-CA" dirty="0" smtClean="0"/>
              <a:t>Takes into account number and size of daughter nodes into which an attribute splits the dataset</a:t>
            </a:r>
          </a:p>
          <a:p>
            <a:pPr lvl="1"/>
            <a:r>
              <a:rPr lang="en-CA" dirty="0" smtClean="0"/>
              <a:t>Takes into account the number of bits to determine which branch each instance is assigned (more branches = more info required)</a:t>
            </a:r>
          </a:p>
          <a:p>
            <a:endParaRPr lang="en-CA" dirty="0" smtClean="0"/>
          </a:p>
          <a:p>
            <a:endParaRPr lang="en-CA" dirty="0"/>
          </a:p>
        </p:txBody>
      </p:sp>
    </p:spTree>
    <p:extLst>
      <p:ext uri="{BB962C8B-B14F-4D97-AF65-F5344CB8AC3E}">
        <p14:creationId xmlns:p14="http://schemas.microsoft.com/office/powerpoint/2010/main" val="560622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Covering algorithms: constructing rules pg112</a:t>
            </a:r>
            <a:endParaRPr lang="en-CA" dirty="0"/>
          </a:p>
        </p:txBody>
      </p:sp>
      <p:sp>
        <p:nvSpPr>
          <p:cNvPr id="3" name="Content Placeholder 2"/>
          <p:cNvSpPr>
            <a:spLocks noGrp="1"/>
          </p:cNvSpPr>
          <p:nvPr>
            <p:ph idx="1"/>
          </p:nvPr>
        </p:nvSpPr>
        <p:spPr/>
        <p:txBody>
          <a:bodyPr/>
          <a:lstStyle/>
          <a:p>
            <a:r>
              <a:rPr lang="en-CA" dirty="0" smtClean="0"/>
              <a:t>Decision trees can produce rules, but it will generate many rules and it is not trivial to produce effective rules from a decision tree</a:t>
            </a:r>
          </a:p>
          <a:p>
            <a:r>
              <a:rPr lang="en-CA" dirty="0" smtClean="0"/>
              <a:t>Alternative approach: take each class in turn, and seek a way of covering all instances in it, at the same time excluding instances not in the class</a:t>
            </a:r>
            <a:endParaRPr lang="en-CA" dirty="0"/>
          </a:p>
        </p:txBody>
      </p:sp>
    </p:spTree>
    <p:extLst>
      <p:ext uri="{BB962C8B-B14F-4D97-AF65-F5344CB8AC3E}">
        <p14:creationId xmlns:p14="http://schemas.microsoft.com/office/powerpoint/2010/main" val="375941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simple covering algorithm pg114</a:t>
            </a:r>
            <a:endParaRPr lang="en-CA" dirty="0"/>
          </a:p>
        </p:txBody>
      </p:sp>
      <p:sp>
        <p:nvSpPr>
          <p:cNvPr id="3" name="Content Placeholder 2"/>
          <p:cNvSpPr>
            <a:spLocks noGrp="1"/>
          </p:cNvSpPr>
          <p:nvPr>
            <p:ph idx="1"/>
          </p:nvPr>
        </p:nvSpPr>
        <p:spPr/>
        <p:txBody>
          <a:bodyPr>
            <a:normAutofit fontScale="70000" lnSpcReduction="20000"/>
          </a:bodyPr>
          <a:lstStyle/>
          <a:p>
            <a:r>
              <a:rPr lang="en-CA" dirty="0"/>
              <a:t>In some instances, top-down divide and conquer produce results similar to covering </a:t>
            </a:r>
            <a:r>
              <a:rPr lang="en-CA" dirty="0" smtClean="0"/>
              <a:t>rules, however </a:t>
            </a:r>
            <a:r>
              <a:rPr lang="en-CA" dirty="0"/>
              <a:t>in some cases trees can be much larger than an equivalent set of </a:t>
            </a:r>
            <a:r>
              <a:rPr lang="en-CA" dirty="0" smtClean="0"/>
              <a:t>rules</a:t>
            </a:r>
          </a:p>
          <a:p>
            <a:r>
              <a:rPr lang="en-CA" dirty="0" smtClean="0"/>
              <a:t>Divide and conquer algorithms choose an attribute to maximize information gain, covering algorithms choose an attribute-value pair to maximize probability of desired classification</a:t>
            </a:r>
          </a:p>
          <a:p>
            <a:r>
              <a:rPr lang="en-CA" dirty="0" smtClean="0"/>
              <a:t>Suppose rule covers t instances, where p are positive examples of the class, and t-p is the number of errors. We will maximize ratio p/t</a:t>
            </a:r>
          </a:p>
          <a:p>
            <a:r>
              <a:rPr lang="en-CA" dirty="0" smtClean="0"/>
              <a:t>Start by seeking a rule: if ? Then recommendation = hard</a:t>
            </a:r>
          </a:p>
          <a:p>
            <a:r>
              <a:rPr lang="en-CA" dirty="0" smtClean="0"/>
              <a:t>Then, search all attributes and select most correct</a:t>
            </a:r>
          </a:p>
          <a:p>
            <a:r>
              <a:rPr lang="en-CA" dirty="0" smtClean="0"/>
              <a:t>Then, add another term to the rule: if astigmatism=yes and ? Then recommendation=hard</a:t>
            </a:r>
          </a:p>
          <a:p>
            <a:r>
              <a:rPr lang="en-CA" dirty="0" smtClean="0"/>
              <a:t>In the event of a tie (in accuracy), choose the attribute with more coverage</a:t>
            </a:r>
          </a:p>
          <a:p>
            <a:r>
              <a:rPr lang="en-CA" dirty="0" smtClean="0"/>
              <a:t>Then, delete the instances and start again with reduced data set, repeat until all instances have been classed</a:t>
            </a:r>
          </a:p>
          <a:p>
            <a:r>
              <a:rPr lang="en-CA" dirty="0" smtClean="0"/>
              <a:t>This is the PRISM method for constructing rules</a:t>
            </a:r>
            <a:endParaRPr lang="en-CA" dirty="0"/>
          </a:p>
          <a:p>
            <a:endParaRPr lang="en-CA" dirty="0"/>
          </a:p>
        </p:txBody>
      </p:sp>
    </p:spTree>
    <p:extLst>
      <p:ext uri="{BB962C8B-B14F-4D97-AF65-F5344CB8AC3E}">
        <p14:creationId xmlns:p14="http://schemas.microsoft.com/office/powerpoint/2010/main" val="2144679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vs decision lists pg118</a:t>
            </a:r>
            <a:endParaRPr lang="en-CA" dirty="0"/>
          </a:p>
        </p:txBody>
      </p:sp>
      <p:sp>
        <p:nvSpPr>
          <p:cNvPr id="3" name="Content Placeholder 2"/>
          <p:cNvSpPr>
            <a:spLocks noGrp="1"/>
          </p:cNvSpPr>
          <p:nvPr>
            <p:ph idx="1"/>
          </p:nvPr>
        </p:nvSpPr>
        <p:spPr/>
        <p:txBody>
          <a:bodyPr>
            <a:normAutofit lnSpcReduction="10000"/>
          </a:bodyPr>
          <a:lstStyle/>
          <a:p>
            <a:r>
              <a:rPr lang="en-CA" dirty="0" smtClean="0"/>
              <a:t>Though it appears from the resulting rules of PRISM that we must interpret the rules in order, this is not the case</a:t>
            </a:r>
          </a:p>
          <a:p>
            <a:r>
              <a:rPr lang="en-CA" dirty="0" smtClean="0"/>
              <a:t>The rules that are produced by PRISM can be executed in any order</a:t>
            </a:r>
          </a:p>
          <a:p>
            <a:r>
              <a:rPr lang="en-CA" dirty="0" smtClean="0"/>
              <a:t>However, sometimes a test example may receive multiple classifications in which case it is not clear what to do</a:t>
            </a:r>
          </a:p>
          <a:p>
            <a:r>
              <a:rPr lang="en-CA" dirty="0" smtClean="0"/>
              <a:t>Decision lists do not suffer from this problem as they stop executing once a rule has been found, and always have a default class</a:t>
            </a:r>
          </a:p>
          <a:p>
            <a:r>
              <a:rPr lang="en-CA" dirty="0" smtClean="0"/>
              <a:t>Separate and conquer  vs divide and conquer</a:t>
            </a:r>
          </a:p>
          <a:p>
            <a:pPr lvl="1"/>
            <a:r>
              <a:rPr lang="en-CA" dirty="0" smtClean="0"/>
              <a:t>PRISM separates out instances that have already been covered</a:t>
            </a:r>
          </a:p>
          <a:p>
            <a:pPr lvl="1"/>
            <a:r>
              <a:rPr lang="en-CA" dirty="0" smtClean="0"/>
              <a:t>Decision trees divide the instances based on information gain</a:t>
            </a:r>
            <a:endParaRPr lang="en-CA" dirty="0"/>
          </a:p>
        </p:txBody>
      </p:sp>
    </p:spTree>
    <p:extLst>
      <p:ext uri="{BB962C8B-B14F-4D97-AF65-F5344CB8AC3E}">
        <p14:creationId xmlns:p14="http://schemas.microsoft.com/office/powerpoint/2010/main" val="264985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Mining association rules </a:t>
            </a:r>
            <a:r>
              <a:rPr lang="en-CA" dirty="0" err="1" smtClean="0"/>
              <a:t>pg</a:t>
            </a:r>
            <a:r>
              <a:rPr lang="en-CA" dirty="0" smtClean="0"/>
              <a:t> 119</a:t>
            </a:r>
            <a:endParaRPr lang="en-CA" dirty="0"/>
          </a:p>
        </p:txBody>
      </p:sp>
      <p:sp>
        <p:nvSpPr>
          <p:cNvPr id="3" name="Content Placeholder 2"/>
          <p:cNvSpPr>
            <a:spLocks noGrp="1"/>
          </p:cNvSpPr>
          <p:nvPr>
            <p:ph idx="1"/>
          </p:nvPr>
        </p:nvSpPr>
        <p:spPr/>
        <p:txBody>
          <a:bodyPr/>
          <a:lstStyle/>
          <a:p>
            <a:r>
              <a:rPr lang="en-CA" dirty="0" smtClean="0"/>
              <a:t>Association rules are like classification rules and can be found in the same way, using separate-and-conquer rule induction procedure for each possible expression that could occur on the right hand side</a:t>
            </a:r>
          </a:p>
          <a:p>
            <a:r>
              <a:rPr lang="en-CA" dirty="0" smtClean="0"/>
              <a:t>However, if we don’t limit the right hand side to a class, we would have to execute the rule induction procedure once for every possible combination of attributes, with every possible combination of values, on the right hand side.</a:t>
            </a:r>
          </a:p>
          <a:p>
            <a:r>
              <a:rPr lang="en-CA" dirty="0" smtClean="0"/>
              <a:t>Instead we capitalize on the fact we are only interested in association rules with high coverage, seeking combinations of attribute-value pairs with a </a:t>
            </a:r>
            <a:r>
              <a:rPr lang="en-CA" dirty="0" err="1" smtClean="0"/>
              <a:t>prespecified</a:t>
            </a:r>
            <a:r>
              <a:rPr lang="en-CA" dirty="0" smtClean="0"/>
              <a:t> minimum coverage or ‘frequent item sets’</a:t>
            </a:r>
            <a:endParaRPr lang="en-CA" dirty="0"/>
          </a:p>
        </p:txBody>
      </p:sp>
    </p:spTree>
    <p:extLst>
      <p:ext uri="{BB962C8B-B14F-4D97-AF65-F5344CB8AC3E}">
        <p14:creationId xmlns:p14="http://schemas.microsoft.com/office/powerpoint/2010/main" val="111628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Item sets pg119</a:t>
            </a:r>
            <a:endParaRPr lang="en-CA" dirty="0"/>
          </a:p>
        </p:txBody>
      </p:sp>
      <p:sp>
        <p:nvSpPr>
          <p:cNvPr id="3" name="Content Placeholder 2"/>
          <p:cNvSpPr>
            <a:spLocks noGrp="1"/>
          </p:cNvSpPr>
          <p:nvPr>
            <p:ph idx="1"/>
          </p:nvPr>
        </p:nvSpPr>
        <p:spPr/>
        <p:txBody>
          <a:bodyPr/>
          <a:lstStyle/>
          <a:p>
            <a:r>
              <a:rPr lang="en-CA" dirty="0" smtClean="0"/>
              <a:t>List the individual items (attribute-value pairs), then generate two-item sets by making pairs of one-item sets. Discard sets with &lt;min coverage, and generate 3 items sets from the remaining sets. Repeat.</a:t>
            </a:r>
          </a:p>
          <a:p>
            <a:r>
              <a:rPr lang="en-CA" dirty="0" smtClean="0"/>
              <a:t>Association rules: once all item sets with required coverage have been generated, the next step is to turn the item sets into a rule or set of rules with a </a:t>
            </a:r>
            <a:r>
              <a:rPr lang="en-CA" dirty="0" err="1" smtClean="0"/>
              <a:t>prespecified</a:t>
            </a:r>
            <a:r>
              <a:rPr lang="en-CA" dirty="0" smtClean="0"/>
              <a:t> minimum accuracy</a:t>
            </a:r>
          </a:p>
          <a:p>
            <a:r>
              <a:rPr lang="en-CA" dirty="0" smtClean="0"/>
              <a:t>A three item set with a coverage of 4: humidity=normal, windy=false, play=yes gives 7 potential rules</a:t>
            </a:r>
          </a:p>
          <a:p>
            <a:endParaRPr lang="en-CA" dirty="0" smtClean="0"/>
          </a:p>
          <a:p>
            <a:endParaRPr lang="en-CA" dirty="0"/>
          </a:p>
        </p:txBody>
      </p:sp>
    </p:spTree>
    <p:extLst>
      <p:ext uri="{BB962C8B-B14F-4D97-AF65-F5344CB8AC3E}">
        <p14:creationId xmlns:p14="http://schemas.microsoft.com/office/powerpoint/2010/main" val="4273175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pg122</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Two steps: 1) generating item sets with specified minimum coverage  and 2) from each item set determining rules with specified minimum accuracy</a:t>
            </a:r>
          </a:p>
          <a:p>
            <a:r>
              <a:rPr lang="en-CA" dirty="0" smtClean="0"/>
              <a:t>1) generate all 1-item sets with specified minimum coverage, and then use this to generate 2-item, 3-item, </a:t>
            </a:r>
            <a:r>
              <a:rPr lang="en-CA" dirty="0" err="1" smtClean="0"/>
              <a:t>etc</a:t>
            </a:r>
            <a:r>
              <a:rPr lang="en-CA" dirty="0" smtClean="0"/>
              <a:t> sets. </a:t>
            </a:r>
          </a:p>
          <a:p>
            <a:r>
              <a:rPr lang="en-CA" dirty="0" smtClean="0"/>
              <a:t>Each operation involves a pass through the dataset to count the items in each set and store surviving item sets in a hash table</a:t>
            </a:r>
          </a:p>
          <a:p>
            <a:r>
              <a:rPr lang="en-CA" dirty="0" smtClean="0"/>
              <a:t>Example: suppose we have five 3-item sets: ABC, ABD, ACD, ACE, and BCD, where a is a feature such as outlook=sunny. </a:t>
            </a:r>
          </a:p>
          <a:p>
            <a:pPr lvl="1"/>
            <a:r>
              <a:rPr lang="en-CA" dirty="0" smtClean="0"/>
              <a:t>Union of ABC, ABD = ABCD is a candidate 4-item set because its other 3-item sets ACD and BCD have &gt;min coverage. </a:t>
            </a:r>
          </a:p>
          <a:p>
            <a:pPr lvl="1"/>
            <a:r>
              <a:rPr lang="en-CA" dirty="0" smtClean="0"/>
              <a:t>If the 3-item sets are sorted into lexical order, as they are here, we need only consider pairs whose first two members are the same. </a:t>
            </a:r>
          </a:p>
          <a:p>
            <a:pPr lvl="1"/>
            <a:r>
              <a:rPr lang="en-CA" dirty="0" smtClean="0"/>
              <a:t>The hash table assists with the check, simply remove each item from the set in turn, and check that remaining 3-item set is indeed present in the hash table</a:t>
            </a:r>
            <a:endParaRPr lang="en-CA" dirty="0"/>
          </a:p>
        </p:txBody>
      </p:sp>
    </p:spTree>
    <p:extLst>
      <p:ext uri="{BB962C8B-B14F-4D97-AF65-F5344CB8AC3E}">
        <p14:creationId xmlns:p14="http://schemas.microsoft.com/office/powerpoint/2010/main" val="181488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2 pg125</a:t>
            </a:r>
            <a:endParaRPr lang="en-CA" dirty="0"/>
          </a:p>
        </p:txBody>
      </p:sp>
      <p:sp>
        <p:nvSpPr>
          <p:cNvPr id="3" name="Content Placeholder 2"/>
          <p:cNvSpPr>
            <a:spLocks noGrp="1"/>
          </p:cNvSpPr>
          <p:nvPr>
            <p:ph idx="1"/>
          </p:nvPr>
        </p:nvSpPr>
        <p:spPr/>
        <p:txBody>
          <a:bodyPr/>
          <a:lstStyle/>
          <a:p>
            <a:r>
              <a:rPr lang="en-CA" dirty="0" smtClean="0"/>
              <a:t>Take each item set and generate rules from it, checking that they have the minimum accuracy</a:t>
            </a:r>
          </a:p>
          <a:p>
            <a:r>
              <a:rPr lang="en-CA" dirty="0" smtClean="0"/>
              <a:t>Need to place each subset of n-item set as consequent, a brute force procedure that is computationally intensive, because number of possible subsets grows exponentially with size of set</a:t>
            </a:r>
          </a:p>
          <a:p>
            <a:r>
              <a:rPr lang="en-CA" dirty="0" smtClean="0"/>
              <a:t>A better way: if double consequent rule holds, then both single consequent rules must also hold, and, if one or the other single consequent rules does not hold the double consequent will not hold</a:t>
            </a:r>
          </a:p>
          <a:p>
            <a:pPr lvl="1"/>
            <a:r>
              <a:rPr lang="en-CA" dirty="0" smtClean="0"/>
              <a:t>This gives a way of building up from single-consequent rules to candidate double consequent ones, from double to triple, etc.</a:t>
            </a:r>
            <a:endParaRPr lang="en-CA" dirty="0"/>
          </a:p>
        </p:txBody>
      </p:sp>
    </p:spTree>
    <p:extLst>
      <p:ext uri="{BB962C8B-B14F-4D97-AF65-F5344CB8AC3E}">
        <p14:creationId xmlns:p14="http://schemas.microsoft.com/office/powerpoint/2010/main" val="332911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Algorithms pg91</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Single-attribute based prediction</a:t>
            </a:r>
          </a:p>
          <a:p>
            <a:r>
              <a:rPr lang="en-CA" dirty="0" smtClean="0"/>
              <a:t>Naïve </a:t>
            </a:r>
            <a:r>
              <a:rPr lang="en-CA" dirty="0" err="1" smtClean="0"/>
              <a:t>bayes</a:t>
            </a:r>
            <a:endParaRPr lang="en-CA" dirty="0" smtClean="0"/>
          </a:p>
          <a:p>
            <a:r>
              <a:rPr lang="en-CA" dirty="0" smtClean="0"/>
              <a:t>Divide and conquer for learning decision trees</a:t>
            </a:r>
          </a:p>
          <a:p>
            <a:r>
              <a:rPr lang="en-CA" dirty="0" smtClean="0"/>
              <a:t>Separate and conquer for learning decision rules</a:t>
            </a:r>
          </a:p>
          <a:p>
            <a:r>
              <a:rPr lang="en-CA" dirty="0" err="1" smtClean="0"/>
              <a:t>Apriori</a:t>
            </a:r>
            <a:r>
              <a:rPr lang="en-CA" dirty="0" smtClean="0"/>
              <a:t> algorithm for mining association rules</a:t>
            </a:r>
          </a:p>
          <a:p>
            <a:r>
              <a:rPr lang="en-CA" dirty="0" smtClean="0"/>
              <a:t>Linear methods:</a:t>
            </a:r>
          </a:p>
          <a:p>
            <a:pPr lvl="1"/>
            <a:r>
              <a:rPr lang="en-CA" dirty="0" smtClean="0"/>
              <a:t>Linear regression</a:t>
            </a:r>
          </a:p>
          <a:p>
            <a:pPr lvl="1"/>
            <a:r>
              <a:rPr lang="en-CA" dirty="0" smtClean="0"/>
              <a:t>Logistic regression</a:t>
            </a:r>
          </a:p>
          <a:p>
            <a:pPr lvl="1"/>
            <a:r>
              <a:rPr lang="en-CA" dirty="0" smtClean="0"/>
              <a:t>Perceptron</a:t>
            </a:r>
          </a:p>
          <a:p>
            <a:pPr lvl="1"/>
            <a:r>
              <a:rPr lang="en-CA" dirty="0" smtClean="0"/>
              <a:t>Winnow method</a:t>
            </a:r>
          </a:p>
          <a:p>
            <a:r>
              <a:rPr lang="en-CA" dirty="0" smtClean="0"/>
              <a:t>Instance based methods and clustering</a:t>
            </a:r>
          </a:p>
          <a:p>
            <a:pPr lvl="1"/>
            <a:r>
              <a:rPr lang="en-CA" dirty="0" smtClean="0"/>
              <a:t>Data structures for fast nearest-neighbour search</a:t>
            </a:r>
          </a:p>
          <a:p>
            <a:pPr lvl="1"/>
            <a:r>
              <a:rPr lang="en-CA" dirty="0" smtClean="0"/>
              <a:t>K-means</a:t>
            </a:r>
          </a:p>
          <a:p>
            <a:pPr lvl="1"/>
            <a:r>
              <a:rPr lang="en-CA" dirty="0" smtClean="0"/>
              <a:t>Hierarchical clustering</a:t>
            </a:r>
          </a:p>
          <a:p>
            <a:endParaRPr lang="en-CA" dirty="0" smtClean="0"/>
          </a:p>
          <a:p>
            <a:endParaRPr lang="en-CA" dirty="0"/>
          </a:p>
        </p:txBody>
      </p:sp>
    </p:spTree>
    <p:extLst>
      <p:ext uri="{BB962C8B-B14F-4D97-AF65-F5344CB8AC3E}">
        <p14:creationId xmlns:p14="http://schemas.microsoft.com/office/powerpoint/2010/main" val="3858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pseudocode pg126</a:t>
            </a:r>
            <a:endParaRPr lang="en-CA" dirty="0"/>
          </a:p>
        </p:txBody>
      </p:sp>
      <p:sp>
        <p:nvSpPr>
          <p:cNvPr id="3" name="Content Placeholder 2"/>
          <p:cNvSpPr>
            <a:spLocks noGrp="1"/>
          </p:cNvSpPr>
          <p:nvPr>
            <p:ph idx="1"/>
          </p:nvPr>
        </p:nvSpPr>
        <p:spPr/>
        <p:txBody>
          <a:bodyPr/>
          <a:lstStyle/>
          <a:p>
            <a:r>
              <a:rPr lang="en-CA" dirty="0" smtClean="0"/>
              <a:t>Minimum coverage and accuracy set by the user</a:t>
            </a:r>
            <a:endParaRPr lang="en-CA" dirty="0"/>
          </a:p>
        </p:txBody>
      </p:sp>
    </p:spTree>
    <p:extLst>
      <p:ext uri="{BB962C8B-B14F-4D97-AF65-F5344CB8AC3E}">
        <p14:creationId xmlns:p14="http://schemas.microsoft.com/office/powerpoint/2010/main" val="190368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CA" dirty="0" smtClean="0"/>
              <a:t>Set K=1, coverage = C</a:t>
            </a:r>
            <a:r>
              <a:rPr lang="en-CA" i="1" dirty="0" smtClean="0"/>
              <a:t> //user defined</a:t>
            </a:r>
          </a:p>
          <a:p>
            <a:r>
              <a:rPr lang="en-CA" dirty="0" smtClean="0"/>
              <a:t>Find all k-item sets (attribute values) with (number of instances) &gt; C, add to #(K==1) </a:t>
            </a:r>
          </a:p>
          <a:p>
            <a:r>
              <a:rPr lang="en-CA" dirty="0" smtClean="0"/>
              <a:t>While there exist K-item sets with (number of instances) &gt; C,</a:t>
            </a:r>
          </a:p>
          <a:p>
            <a:pPr lvl="1"/>
            <a:r>
              <a:rPr lang="en-CA" dirty="0" smtClean="0"/>
              <a:t>K=K+1</a:t>
            </a:r>
          </a:p>
          <a:p>
            <a:pPr lvl="1"/>
            <a:r>
              <a:rPr lang="en-CA" dirty="0" smtClean="0"/>
              <a:t>For each pair of (K-1)-item sets in #(K-1) differing only in last item</a:t>
            </a:r>
          </a:p>
          <a:p>
            <a:pPr lvl="1"/>
            <a:r>
              <a:rPr lang="en-CA" dirty="0" smtClean="0"/>
              <a:t>Create K-item set for each pair by combining the two (K-1)-item sets that are paired</a:t>
            </a:r>
          </a:p>
          <a:p>
            <a:pPr lvl="1"/>
            <a:r>
              <a:rPr lang="en-CA" dirty="0" smtClean="0"/>
              <a:t>Remove all K-item sets that contain (K-1)-item sets not in #(K-1) </a:t>
            </a:r>
            <a:r>
              <a:rPr lang="en-CA" i="1" dirty="0" smtClean="0"/>
              <a:t>//subset coverage</a:t>
            </a:r>
          </a:p>
          <a:p>
            <a:pPr lvl="1"/>
            <a:r>
              <a:rPr lang="en-CA" dirty="0" smtClean="0"/>
              <a:t>Remove all K-item sets that do not have sufficient coverage </a:t>
            </a:r>
            <a:r>
              <a:rPr lang="en-CA" i="1" dirty="0" smtClean="0"/>
              <a:t>//new set coverage</a:t>
            </a:r>
          </a:p>
          <a:p>
            <a:pPr lvl="1"/>
            <a:r>
              <a:rPr lang="en-CA" dirty="0" smtClean="0"/>
              <a:t>Store remaining K-item sets and their coverage in #K, sorting sets in lexical order</a:t>
            </a:r>
            <a:endParaRPr lang="en-CA" dirty="0"/>
          </a:p>
          <a:p>
            <a:endParaRPr lang="en-CA"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Find all K-item sets with sufficient coverage pg126</a:t>
            </a:r>
            <a:endParaRPr lang="en-CA" dirty="0"/>
          </a:p>
        </p:txBody>
      </p:sp>
    </p:spTree>
    <p:extLst>
      <p:ext uri="{BB962C8B-B14F-4D97-AF65-F5344CB8AC3E}">
        <p14:creationId xmlns:p14="http://schemas.microsoft.com/office/powerpoint/2010/main" val="2083684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CA" dirty="0" smtClean="0"/>
              <a:t>Set n=1, accuracy=a</a:t>
            </a:r>
          </a:p>
          <a:p>
            <a:r>
              <a:rPr lang="en-CA" dirty="0" smtClean="0"/>
              <a:t>Find all sufficiently accurate n-consequent rules for the k-item set and store in #1, computing accuracy using the hash tables found for the item sets</a:t>
            </a:r>
          </a:p>
          <a:p>
            <a:r>
              <a:rPr lang="en-CA" dirty="0" smtClean="0"/>
              <a:t>While there exist some sufficiently accurate n-consequent rules:</a:t>
            </a:r>
          </a:p>
          <a:p>
            <a:pPr lvl="1"/>
            <a:r>
              <a:rPr lang="en-CA" dirty="0" smtClean="0"/>
              <a:t>n=n+1</a:t>
            </a:r>
          </a:p>
          <a:p>
            <a:pPr lvl="1"/>
            <a:r>
              <a:rPr lang="en-CA" dirty="0" smtClean="0"/>
              <a:t>Find all pairs of (n-1)-consequent rules in #(n-1) whose consequents differ only in last item</a:t>
            </a:r>
          </a:p>
          <a:p>
            <a:pPr lvl="1"/>
            <a:r>
              <a:rPr lang="en-CA" dirty="0" smtClean="0"/>
              <a:t>Create n-consequent rule for each pair by combining (n-1)-consequents</a:t>
            </a:r>
          </a:p>
          <a:p>
            <a:pPr lvl="1"/>
            <a:r>
              <a:rPr lang="en-CA" dirty="0" smtClean="0"/>
              <a:t>Remove all n-consequent rules where accuracy&lt;a, computing accuracy using hash tables found for item sets</a:t>
            </a:r>
          </a:p>
          <a:p>
            <a:pPr lvl="1"/>
            <a:r>
              <a:rPr lang="en-CA" dirty="0" smtClean="0"/>
              <a:t>Store remaining n-consequent rules and their accuracy in hash table #k, sorting items for each consequent in lexical order</a:t>
            </a:r>
          </a:p>
          <a:p>
            <a:pPr lvl="1"/>
            <a:endParaRPr lang="en-CA" dirty="0" smtClean="0"/>
          </a:p>
        </p:txBody>
      </p:sp>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mtClean="0"/>
              <a:t>Find all sufficiently accurate association rules for a k-item set pg126</a:t>
            </a:r>
            <a:endParaRPr lang="en-CA" dirty="0"/>
          </a:p>
        </p:txBody>
      </p:sp>
    </p:spTree>
    <p:extLst>
      <p:ext uri="{BB962C8B-B14F-4D97-AF65-F5344CB8AC3E}">
        <p14:creationId xmlns:p14="http://schemas.microsoft.com/office/powerpoint/2010/main" val="1877542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4.6 Linear Models pg127	</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728885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Models</a:t>
            </a:r>
            <a:endParaRPr lang="en-CA" dirty="0"/>
          </a:p>
        </p:txBody>
      </p:sp>
      <p:sp>
        <p:nvSpPr>
          <p:cNvPr id="3" name="Content Placeholder 2"/>
          <p:cNvSpPr>
            <a:spLocks noGrp="1"/>
          </p:cNvSpPr>
          <p:nvPr>
            <p:ph idx="1"/>
          </p:nvPr>
        </p:nvSpPr>
        <p:spPr/>
        <p:txBody>
          <a:bodyPr/>
          <a:lstStyle/>
          <a:p>
            <a:r>
              <a:rPr lang="en-CA" dirty="0" smtClean="0"/>
              <a:t>Methods previously considered (decision trees, rules) worked naturally with nominal values</a:t>
            </a:r>
          </a:p>
          <a:p>
            <a:r>
              <a:rPr lang="en-CA" dirty="0" smtClean="0"/>
              <a:t>There are methods that work more naturally with numerical values</a:t>
            </a:r>
            <a:endParaRPr lang="en-CA" dirty="0"/>
          </a:p>
        </p:txBody>
      </p:sp>
    </p:spTree>
    <p:extLst>
      <p:ext uri="{BB962C8B-B14F-4D97-AF65-F5344CB8AC3E}">
        <p14:creationId xmlns:p14="http://schemas.microsoft.com/office/powerpoint/2010/main" val="4188975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Numeric Prediction: Linear Regression pg127</a:t>
            </a:r>
            <a:endParaRPr lang="en-CA" dirty="0"/>
          </a:p>
        </p:txBody>
      </p:sp>
      <p:sp>
        <p:nvSpPr>
          <p:cNvPr id="3" name="Content Placeholder 2"/>
          <p:cNvSpPr>
            <a:spLocks noGrp="1"/>
          </p:cNvSpPr>
          <p:nvPr>
            <p:ph idx="1"/>
          </p:nvPr>
        </p:nvSpPr>
        <p:spPr/>
        <p:txBody>
          <a:bodyPr/>
          <a:lstStyle/>
          <a:p>
            <a:r>
              <a:rPr lang="en-CA" dirty="0" smtClean="0"/>
              <a:t>Common in statistics</a:t>
            </a:r>
          </a:p>
          <a:p>
            <a:r>
              <a:rPr lang="en-CA" dirty="0" smtClean="0"/>
              <a:t>Express class as a linear combination of attributes using predetermined </a:t>
            </a:r>
            <a:r>
              <a:rPr lang="en-CA" i="1" dirty="0" smtClean="0"/>
              <a:t>weights</a:t>
            </a:r>
          </a:p>
          <a:p>
            <a:r>
              <a:rPr lang="en-CA" dirty="0" smtClean="0"/>
              <a:t>x=w0 + w1a1 + w2a2 + … + </a:t>
            </a:r>
            <a:r>
              <a:rPr lang="en-CA" dirty="0" err="1" smtClean="0"/>
              <a:t>wkak</a:t>
            </a:r>
            <a:endParaRPr lang="en-CA" dirty="0" smtClean="0"/>
          </a:p>
          <a:p>
            <a:r>
              <a:rPr lang="en-CA" dirty="0" smtClean="0"/>
              <a:t>Where x is the class, a the attribute values, and w the weights</a:t>
            </a:r>
          </a:p>
          <a:p>
            <a:r>
              <a:rPr lang="en-CA" dirty="0" smtClean="0"/>
              <a:t>Weights are calculated from training data</a:t>
            </a:r>
          </a:p>
          <a:p>
            <a:r>
              <a:rPr lang="en-CA" dirty="0" smtClean="0"/>
              <a:t>Consider class x(1), its predicted value is </a:t>
            </a:r>
          </a:p>
          <a:p>
            <a:r>
              <a:rPr lang="en-CA" dirty="0" smtClean="0"/>
              <a:t>x(1) = w0a0(1) + w1a1(1) + … + </a:t>
            </a:r>
            <a:r>
              <a:rPr lang="en-CA" dirty="0" err="1" smtClean="0"/>
              <a:t>wkak</a:t>
            </a:r>
            <a:r>
              <a:rPr lang="en-CA" dirty="0" smtClean="0"/>
              <a:t>(1)</a:t>
            </a:r>
          </a:p>
        </p:txBody>
      </p:sp>
    </p:spTree>
    <p:extLst>
      <p:ext uri="{BB962C8B-B14F-4D97-AF65-F5344CB8AC3E}">
        <p14:creationId xmlns:p14="http://schemas.microsoft.com/office/powerpoint/2010/main" val="3778380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Least square regression pg128</a:t>
            </a:r>
            <a:endParaRPr lang="en-CA" dirty="0"/>
          </a:p>
        </p:txBody>
      </p:sp>
      <p:sp>
        <p:nvSpPr>
          <p:cNvPr id="3" name="Content Placeholder 2"/>
          <p:cNvSpPr>
            <a:spLocks noGrp="1"/>
          </p:cNvSpPr>
          <p:nvPr>
            <p:ph idx="1"/>
          </p:nvPr>
        </p:nvSpPr>
        <p:spPr/>
        <p:txBody>
          <a:bodyPr/>
          <a:lstStyle/>
          <a:p>
            <a:r>
              <a:rPr lang="en-CA" dirty="0" smtClean="0"/>
              <a:t>Choose weights </a:t>
            </a:r>
            <a:r>
              <a:rPr lang="en-CA" dirty="0" err="1" smtClean="0"/>
              <a:t>wk</a:t>
            </a:r>
            <a:r>
              <a:rPr lang="en-CA" dirty="0" smtClean="0"/>
              <a:t> to minimize sum of square of differences across all training instances</a:t>
            </a:r>
          </a:p>
          <a:p>
            <a:r>
              <a:rPr lang="en-CA" dirty="0" smtClean="0"/>
              <a:t>Consider n training instances, then sum of square of differences is:</a:t>
            </a:r>
          </a:p>
          <a:p>
            <a:r>
              <a:rPr lang="en-CA" dirty="0" smtClean="0"/>
              <a:t>Formula pg128</a:t>
            </a:r>
          </a:p>
          <a:p>
            <a:r>
              <a:rPr lang="en-CA" dirty="0" smtClean="0"/>
              <a:t>Matrix inversion formula</a:t>
            </a:r>
          </a:p>
          <a:p>
            <a:r>
              <a:rPr lang="en-CA" dirty="0" smtClean="0"/>
              <a:t>Interpreting weight matrix </a:t>
            </a:r>
            <a:r>
              <a:rPr lang="en-CA" dirty="0" err="1" smtClean="0"/>
              <a:t>neuroimage</a:t>
            </a:r>
            <a:r>
              <a:rPr lang="en-CA" dirty="0" smtClean="0"/>
              <a:t> best paper award</a:t>
            </a:r>
          </a:p>
          <a:p>
            <a:r>
              <a:rPr lang="en-CA" dirty="0" smtClean="0"/>
              <a:t>Result of least square regression is a set of numeric weights which can be used to predict the class of the next instance</a:t>
            </a:r>
          </a:p>
          <a:p>
            <a:endParaRPr lang="en-CA" dirty="0"/>
          </a:p>
        </p:txBody>
      </p:sp>
    </p:spTree>
    <p:extLst>
      <p:ext uri="{BB962C8B-B14F-4D97-AF65-F5344CB8AC3E}">
        <p14:creationId xmlns:p14="http://schemas.microsoft.com/office/powerpoint/2010/main" val="3964761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CPU test performance pg129</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045142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Multiresponse</a:t>
            </a:r>
            <a:r>
              <a:rPr lang="en-CA" dirty="0" smtClean="0"/>
              <a:t> linear regression pg129</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Perform a regression for each class</a:t>
            </a:r>
          </a:p>
          <a:p>
            <a:r>
              <a:rPr lang="en-CA" dirty="0" err="1" smtClean="0"/>
              <a:t>Multiresponse</a:t>
            </a:r>
            <a:r>
              <a:rPr lang="en-CA" dirty="0" smtClean="0"/>
              <a:t> linear regression – perform a regression for each class, setting the output=1 for instances that are part of the class and output=0 for those that are not</a:t>
            </a:r>
          </a:p>
          <a:p>
            <a:pPr lvl="1"/>
            <a:r>
              <a:rPr lang="en-CA" dirty="0" smtClean="0"/>
              <a:t>The result is a linear expression for the class</a:t>
            </a:r>
          </a:p>
          <a:p>
            <a:r>
              <a:rPr lang="en-CA" dirty="0" smtClean="0"/>
              <a:t>Then given a test example, calculate the value of the linear expression for each class and choose the largest</a:t>
            </a:r>
          </a:p>
          <a:p>
            <a:r>
              <a:rPr lang="en-CA" dirty="0" smtClean="0"/>
              <a:t>Look at it as approximating a numeric </a:t>
            </a:r>
            <a:r>
              <a:rPr lang="en-CA" i="1" dirty="0" smtClean="0"/>
              <a:t>membership function </a:t>
            </a:r>
            <a:r>
              <a:rPr lang="en-CA" dirty="0" smtClean="0"/>
              <a:t>for each class</a:t>
            </a:r>
          </a:p>
          <a:p>
            <a:r>
              <a:rPr lang="en-CA" dirty="0" smtClean="0"/>
              <a:t>Drawbacks</a:t>
            </a:r>
          </a:p>
          <a:p>
            <a:pPr lvl="1"/>
            <a:r>
              <a:rPr lang="en-CA" dirty="0" smtClean="0"/>
              <a:t>1) does not give probabilities</a:t>
            </a:r>
          </a:p>
          <a:p>
            <a:pPr lvl="1"/>
            <a:r>
              <a:rPr lang="en-CA" dirty="0" smtClean="0"/>
              <a:t>2) LSR assumes errors are statistically independent and normally distributed with the same </a:t>
            </a:r>
            <a:r>
              <a:rPr lang="en-CA" dirty="0" err="1" smtClean="0"/>
              <a:t>std</a:t>
            </a:r>
            <a:r>
              <a:rPr lang="en-CA" dirty="0" smtClean="0"/>
              <a:t>, an assumption violated in classification problems because observations are only ever 0 or 1</a:t>
            </a:r>
            <a:endParaRPr lang="en-CA" dirty="0"/>
          </a:p>
        </p:txBody>
      </p:sp>
    </p:spTree>
    <p:extLst>
      <p:ext uri="{BB962C8B-B14F-4D97-AF65-F5344CB8AC3E}">
        <p14:creationId xmlns:p14="http://schemas.microsoft.com/office/powerpoint/2010/main" val="1718167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Logistic Regression pg129</a:t>
            </a:r>
            <a:endParaRPr lang="en-CA" dirty="0"/>
          </a:p>
        </p:txBody>
      </p:sp>
      <p:sp>
        <p:nvSpPr>
          <p:cNvPr id="3" name="Content Placeholder 2"/>
          <p:cNvSpPr>
            <a:spLocks noGrp="1"/>
          </p:cNvSpPr>
          <p:nvPr>
            <p:ph idx="1"/>
          </p:nvPr>
        </p:nvSpPr>
        <p:spPr/>
        <p:txBody>
          <a:bodyPr/>
          <a:lstStyle/>
          <a:p>
            <a:r>
              <a:rPr lang="en-CA" dirty="0" smtClean="0"/>
              <a:t>Instead of approximating 0 and 1 values directly, logistic regression builds a linear model based on a transformed target variable</a:t>
            </a:r>
          </a:p>
          <a:p>
            <a:r>
              <a:rPr lang="en-CA" dirty="0" smtClean="0"/>
              <a:t>Consider a 2-class problem (0/1) </a:t>
            </a:r>
          </a:p>
          <a:p>
            <a:r>
              <a:rPr lang="en-CA" dirty="0" smtClean="0"/>
              <a:t>We want to know p(1 | a1,a2,…</a:t>
            </a:r>
            <a:r>
              <a:rPr lang="en-CA" dirty="0" err="1" smtClean="0"/>
              <a:t>ak</a:t>
            </a:r>
            <a:r>
              <a:rPr lang="en-CA" dirty="0" smtClean="0"/>
              <a:t>) (target variable)</a:t>
            </a:r>
          </a:p>
          <a:p>
            <a:r>
              <a:rPr lang="en-CA" dirty="0" smtClean="0"/>
              <a:t>Logistic regression replaces target variable with</a:t>
            </a:r>
          </a:p>
          <a:p>
            <a:r>
              <a:rPr lang="en-CA" dirty="0" smtClean="0"/>
              <a:t>Log(p(1|a1,a2,…</a:t>
            </a:r>
            <a:r>
              <a:rPr lang="en-CA" dirty="0" err="1" smtClean="0"/>
              <a:t>ak</a:t>
            </a:r>
            <a:r>
              <a:rPr lang="en-CA" dirty="0" smtClean="0"/>
              <a:t>))/(1-p(1|a1,a2,…</a:t>
            </a:r>
            <a:r>
              <a:rPr lang="en-CA" dirty="0" err="1" smtClean="0"/>
              <a:t>ak</a:t>
            </a:r>
            <a:r>
              <a:rPr lang="en-CA" dirty="0" smtClean="0"/>
              <a:t>)) </a:t>
            </a:r>
          </a:p>
          <a:p>
            <a:r>
              <a:rPr lang="en-CA" dirty="0" smtClean="0"/>
              <a:t>Figure 4.1a the logit transformation</a:t>
            </a:r>
          </a:p>
          <a:p>
            <a:r>
              <a:rPr lang="en-CA" dirty="0" smtClean="0"/>
              <a:t>Resulting model is p(a1|a1,a2,…</a:t>
            </a:r>
            <a:r>
              <a:rPr lang="en-CA" dirty="0" err="1" smtClean="0"/>
              <a:t>ak</a:t>
            </a:r>
            <a:r>
              <a:rPr lang="en-CA" dirty="0" smtClean="0"/>
              <a:t>) = 1/(1+exp(-w0-w1a1-…-</a:t>
            </a:r>
            <a:r>
              <a:rPr lang="en-CA" dirty="0" err="1" smtClean="0"/>
              <a:t>wkak</a:t>
            </a:r>
            <a:r>
              <a:rPr lang="en-CA" dirty="0" smtClean="0"/>
              <a:t>))</a:t>
            </a:r>
          </a:p>
          <a:p>
            <a:endParaRPr lang="en-CA" dirty="0"/>
          </a:p>
        </p:txBody>
      </p:sp>
    </p:spTree>
    <p:extLst>
      <p:ext uri="{BB962C8B-B14F-4D97-AF65-F5344CB8AC3E}">
        <p14:creationId xmlns:p14="http://schemas.microsoft.com/office/powerpoint/2010/main" val="198866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pg91</a:t>
            </a:r>
            <a:endParaRPr lang="en-CA" dirty="0"/>
          </a:p>
        </p:txBody>
      </p:sp>
      <p:sp>
        <p:nvSpPr>
          <p:cNvPr id="3" name="Content Placeholder 2"/>
          <p:cNvSpPr>
            <a:spLocks noGrp="1"/>
          </p:cNvSpPr>
          <p:nvPr>
            <p:ph idx="1"/>
          </p:nvPr>
        </p:nvSpPr>
        <p:spPr/>
        <p:txBody>
          <a:bodyPr/>
          <a:lstStyle/>
          <a:p>
            <a:r>
              <a:rPr lang="en-CA" dirty="0" smtClean="0"/>
              <a:t>Simplicity-first emphasis</a:t>
            </a:r>
          </a:p>
          <a:p>
            <a:r>
              <a:rPr lang="en-CA" dirty="0" smtClean="0"/>
              <a:t>Detectible patterns depend on method used</a:t>
            </a:r>
            <a:endParaRPr lang="en-CA" dirty="0"/>
          </a:p>
        </p:txBody>
      </p:sp>
    </p:spTree>
    <p:extLst>
      <p:ext uri="{BB962C8B-B14F-4D97-AF65-F5344CB8AC3E}">
        <p14:creationId xmlns:p14="http://schemas.microsoft.com/office/powerpoint/2010/main" val="1678652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 likelihood pg130</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Linear regression measures goodness of fit using squared error, logistic regression uses log-likelihood</a:t>
            </a:r>
          </a:p>
          <a:p>
            <a:r>
              <a:rPr lang="en-CA" dirty="0" smtClean="0"/>
              <a:t>Formulate for log-likelihood</a:t>
            </a:r>
          </a:p>
          <a:p>
            <a:r>
              <a:rPr lang="en-CA" dirty="0" smtClean="0"/>
              <a:t>Weights </a:t>
            </a:r>
            <a:r>
              <a:rPr lang="en-CA" dirty="0" err="1" smtClean="0"/>
              <a:t>wi</a:t>
            </a:r>
            <a:r>
              <a:rPr lang="en-CA" dirty="0" smtClean="0"/>
              <a:t> are chosen to maximize the log-likelihood</a:t>
            </a:r>
          </a:p>
          <a:p>
            <a:r>
              <a:rPr lang="en-CA" dirty="0" smtClean="0"/>
              <a:t>How to solve this maximization problem? Iteratively solve a sequence of weighted least-squares regression problems until the log-likelihood converges to a maximum</a:t>
            </a:r>
          </a:p>
          <a:p>
            <a:r>
              <a:rPr lang="en-CA" dirty="0" smtClean="0"/>
              <a:t>Decision boundary for 2-class logistic regression lies where the prediction probability is 0.5, which occurs when exponent is zero</a:t>
            </a:r>
          </a:p>
          <a:p>
            <a:r>
              <a:rPr lang="en-CA" dirty="0" smtClean="0"/>
              <a:t>(example of hyperplane from linear algebra)</a:t>
            </a:r>
          </a:p>
          <a:p>
            <a:r>
              <a:rPr lang="en-CA" dirty="0" smtClean="0"/>
              <a:t>(example of maximum likelihood)</a:t>
            </a:r>
            <a:endParaRPr lang="en-CA" dirty="0"/>
          </a:p>
        </p:txBody>
      </p:sp>
    </p:spTree>
    <p:extLst>
      <p:ext uri="{BB962C8B-B14F-4D97-AF65-F5344CB8AC3E}">
        <p14:creationId xmlns:p14="http://schemas.microsoft.com/office/powerpoint/2010/main" val="95157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the perceptron pg131</a:t>
            </a:r>
            <a:endParaRPr lang="en-CA" dirty="0"/>
          </a:p>
        </p:txBody>
      </p:sp>
      <p:sp>
        <p:nvSpPr>
          <p:cNvPr id="3" name="Content Placeholder 2"/>
          <p:cNvSpPr>
            <a:spLocks noGrp="1"/>
          </p:cNvSpPr>
          <p:nvPr>
            <p:ph idx="1"/>
          </p:nvPr>
        </p:nvSpPr>
        <p:spPr/>
        <p:txBody>
          <a:bodyPr>
            <a:normAutofit lnSpcReduction="10000"/>
          </a:bodyPr>
          <a:lstStyle/>
          <a:p>
            <a:r>
              <a:rPr lang="en-CA" dirty="0" smtClean="0"/>
              <a:t>It is not necessary to perform probability estimations if the sole purpose of the model is to predict class labels</a:t>
            </a:r>
          </a:p>
          <a:p>
            <a:r>
              <a:rPr lang="en-CA" dirty="0" smtClean="0"/>
              <a:t>If data can be separated into two groups using a hyperplane, it is said to be linearly separable</a:t>
            </a:r>
          </a:p>
          <a:p>
            <a:r>
              <a:rPr lang="en-CA" dirty="0" smtClean="0"/>
              <a:t>IF the data is linearly separable, there is a simple algorithm for finding the separating hyperplane</a:t>
            </a:r>
          </a:p>
          <a:p>
            <a:r>
              <a:rPr lang="en-CA" dirty="0" smtClean="0"/>
              <a:t>First we examine the hyperplane equation:</a:t>
            </a:r>
          </a:p>
          <a:p>
            <a:r>
              <a:rPr lang="en-CA" dirty="0" smtClean="0"/>
              <a:t>w0a0 + w1a1 + … + </a:t>
            </a:r>
            <a:r>
              <a:rPr lang="en-CA" dirty="0" err="1" smtClean="0"/>
              <a:t>wkak</a:t>
            </a:r>
            <a:r>
              <a:rPr lang="en-CA" dirty="0" smtClean="0"/>
              <a:t> = 0 </a:t>
            </a:r>
          </a:p>
          <a:p>
            <a:r>
              <a:rPr lang="en-CA" dirty="0" smtClean="0"/>
              <a:t>a0 always = 1 (data augmentation), we want to find values for w so that the training examples are properly classified by the hyperplane</a:t>
            </a:r>
          </a:p>
          <a:p>
            <a:endParaRPr lang="en-CA" dirty="0" smtClean="0"/>
          </a:p>
          <a:p>
            <a:endParaRPr lang="en-CA" dirty="0"/>
          </a:p>
        </p:txBody>
      </p:sp>
    </p:spTree>
    <p:extLst>
      <p:ext uri="{BB962C8B-B14F-4D97-AF65-F5344CB8AC3E}">
        <p14:creationId xmlns:p14="http://schemas.microsoft.com/office/powerpoint/2010/main" val="138947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Perceptron learning rule pg132</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Set all weights to zero</a:t>
            </a:r>
          </a:p>
          <a:p>
            <a:r>
              <a:rPr lang="en-CA" dirty="0" smtClean="0"/>
              <a:t>Until all instances in training data are correctly classified:</a:t>
            </a:r>
          </a:p>
          <a:p>
            <a:pPr lvl="1"/>
            <a:r>
              <a:rPr lang="en-CA" sz="2800" dirty="0" smtClean="0"/>
              <a:t>For each instance I in the training data</a:t>
            </a:r>
          </a:p>
          <a:p>
            <a:pPr lvl="2"/>
            <a:r>
              <a:rPr lang="en-CA" sz="2800" dirty="0" smtClean="0"/>
              <a:t>If I is classified incorrectly by the perceptron</a:t>
            </a:r>
          </a:p>
          <a:p>
            <a:pPr lvl="3"/>
            <a:r>
              <a:rPr lang="en-CA" sz="2800" dirty="0" smtClean="0"/>
              <a:t>If I belongs to the first class add it to the weight vector</a:t>
            </a:r>
          </a:p>
          <a:p>
            <a:pPr lvl="3"/>
            <a:r>
              <a:rPr lang="en-CA" sz="2800" dirty="0" smtClean="0"/>
              <a:t>Else subtract I from the weight vector</a:t>
            </a:r>
          </a:p>
          <a:p>
            <a:r>
              <a:rPr lang="en-CA" dirty="0" smtClean="0"/>
              <a:t>Each iteration goes through all the training instances</a:t>
            </a:r>
          </a:p>
          <a:p>
            <a:r>
              <a:rPr lang="en-CA" dirty="0" smtClean="0"/>
              <a:t>If a misclassified instances is encountered, the parameters of the hyperplane are changed so that the misclassified instance moves closer to or across the hyperplane</a:t>
            </a:r>
          </a:p>
          <a:p>
            <a:r>
              <a:rPr lang="en-CA" dirty="0" smtClean="0"/>
              <a:t>If the instance belongs to the first class this is done by adding its attributes to the weight vector, otherwise we subtract the attributes from weight vector</a:t>
            </a:r>
          </a:p>
          <a:p>
            <a:r>
              <a:rPr lang="en-CA" dirty="0" smtClean="0"/>
              <a:t>Why does this work? </a:t>
            </a:r>
            <a:r>
              <a:rPr lang="en-CA" dirty="0" err="1" smtClean="0"/>
              <a:t>Pg</a:t>
            </a:r>
            <a:r>
              <a:rPr lang="en-CA" dirty="0" smtClean="0"/>
              <a:t> 133</a:t>
            </a:r>
            <a:endParaRPr lang="en-CA" dirty="0"/>
          </a:p>
        </p:txBody>
      </p:sp>
    </p:spTree>
    <p:extLst>
      <p:ext uri="{BB962C8B-B14F-4D97-AF65-F5344CB8AC3E}">
        <p14:creationId xmlns:p14="http://schemas.microsoft.com/office/powerpoint/2010/main" val="1896818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Winnow pg134</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Perceptron is not only algorithm guaranteed to find separating hyperplane for linearly separable problem</a:t>
            </a:r>
          </a:p>
          <a:p>
            <a:r>
              <a:rPr lang="en-CA" dirty="0" smtClean="0"/>
              <a:t>Winnow is an alternative, for datasets with binary attributes</a:t>
            </a:r>
          </a:p>
          <a:p>
            <a:r>
              <a:rPr lang="en-CA" dirty="0" smtClean="0"/>
              <a:t>Mistake driven</a:t>
            </a:r>
          </a:p>
          <a:p>
            <a:r>
              <a:rPr lang="en-CA" dirty="0" smtClean="0"/>
              <a:t>Winnow employs multiplicative updates and alters weights individually by multiplying them by a user-specified parameter alpha</a:t>
            </a:r>
          </a:p>
          <a:p>
            <a:r>
              <a:rPr lang="en-CA" dirty="0" smtClean="0"/>
              <a:t>Balanced vs unbalanced Winnow – balanced winnow allows for negative weights, using a weight vector for each class</a:t>
            </a:r>
          </a:p>
          <a:p>
            <a:r>
              <a:rPr lang="en-CA" dirty="0" smtClean="0"/>
              <a:t>An instance is belonging to class 1 if: </a:t>
            </a:r>
          </a:p>
          <a:p>
            <a:pPr lvl="1"/>
            <a:r>
              <a:rPr lang="en-CA" dirty="0" smtClean="0"/>
              <a:t>(w0+ - w0-)a0 + (w1+ - w1-)a1 + … + (</a:t>
            </a:r>
            <a:r>
              <a:rPr lang="en-CA" dirty="0" err="1" smtClean="0"/>
              <a:t>wk</a:t>
            </a:r>
            <a:r>
              <a:rPr lang="en-CA" dirty="0" smtClean="0"/>
              <a:t>+ - </a:t>
            </a:r>
            <a:r>
              <a:rPr lang="en-CA" dirty="0" err="1" smtClean="0"/>
              <a:t>wk</a:t>
            </a:r>
            <a:r>
              <a:rPr lang="en-CA" dirty="0" smtClean="0"/>
              <a:t>-)</a:t>
            </a:r>
            <a:r>
              <a:rPr lang="en-CA" dirty="0" err="1" smtClean="0"/>
              <a:t>ak</a:t>
            </a:r>
            <a:r>
              <a:rPr lang="en-CA" dirty="0" smtClean="0"/>
              <a:t> &gt; theta</a:t>
            </a:r>
          </a:p>
          <a:p>
            <a:pPr lvl="1"/>
            <a:r>
              <a:rPr lang="en-CA" dirty="0" smtClean="0"/>
              <a:t>Where theta is a user-specified threshold parameter</a:t>
            </a:r>
          </a:p>
          <a:p>
            <a:r>
              <a:rPr lang="en-CA" dirty="0" smtClean="0"/>
              <a:t>Winnow is an attribute-efficient learner which means in hones in on </a:t>
            </a:r>
            <a:r>
              <a:rPr lang="en-CA" dirty="0" err="1" smtClean="0"/>
              <a:t>relevent</a:t>
            </a:r>
            <a:r>
              <a:rPr lang="en-CA" dirty="0" smtClean="0"/>
              <a:t> features in a dataset – good if algorithm has many binary features most of which are irrelevant</a:t>
            </a:r>
            <a:endParaRPr lang="en-CA" dirty="0"/>
          </a:p>
        </p:txBody>
      </p:sp>
    </p:spTree>
    <p:extLst>
      <p:ext uri="{BB962C8B-B14F-4D97-AF65-F5344CB8AC3E}">
        <p14:creationId xmlns:p14="http://schemas.microsoft.com/office/powerpoint/2010/main" val="497761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Unbalanced winnow algorithm pg134</a:t>
            </a:r>
            <a:endParaRPr lang="en-CA" dirty="0"/>
          </a:p>
        </p:txBody>
      </p:sp>
      <p:sp>
        <p:nvSpPr>
          <p:cNvPr id="3" name="Content Placeholder 2"/>
          <p:cNvSpPr>
            <a:spLocks noGrp="1"/>
          </p:cNvSpPr>
          <p:nvPr>
            <p:ph idx="1"/>
          </p:nvPr>
        </p:nvSpPr>
        <p:spPr/>
        <p:txBody>
          <a:bodyPr/>
          <a:lstStyle/>
          <a:p>
            <a:r>
              <a:rPr lang="en-CA" dirty="0" smtClean="0"/>
              <a:t>While some instances are misclassified</a:t>
            </a:r>
          </a:p>
          <a:p>
            <a:pPr lvl="1"/>
            <a:r>
              <a:rPr lang="en-CA" dirty="0" smtClean="0"/>
              <a:t>For every instance a</a:t>
            </a:r>
          </a:p>
          <a:p>
            <a:pPr lvl="2"/>
            <a:r>
              <a:rPr lang="en-CA" sz="2400" dirty="0" smtClean="0"/>
              <a:t>Classify a using the current weights</a:t>
            </a:r>
          </a:p>
          <a:p>
            <a:pPr lvl="2"/>
            <a:r>
              <a:rPr lang="en-CA" sz="2400" dirty="0" smtClean="0"/>
              <a:t>If the predicted class is incorrect</a:t>
            </a:r>
          </a:p>
          <a:p>
            <a:pPr lvl="3"/>
            <a:r>
              <a:rPr lang="en-CA" sz="2400" dirty="0" smtClean="0"/>
              <a:t>If a belongs to the first class</a:t>
            </a:r>
          </a:p>
          <a:p>
            <a:pPr lvl="4"/>
            <a:r>
              <a:rPr lang="en-CA" sz="2400" dirty="0" smtClean="0"/>
              <a:t>For each </a:t>
            </a:r>
            <a:r>
              <a:rPr lang="en-CA" sz="2400" dirty="0" err="1" smtClean="0"/>
              <a:t>ai</a:t>
            </a:r>
            <a:r>
              <a:rPr lang="en-CA" sz="2400" dirty="0"/>
              <a:t>=</a:t>
            </a:r>
            <a:r>
              <a:rPr lang="en-CA" sz="2400" dirty="0" smtClean="0"/>
              <a:t>1, multiply </a:t>
            </a:r>
            <a:r>
              <a:rPr lang="en-CA" sz="2400" dirty="0" err="1" smtClean="0"/>
              <a:t>wi</a:t>
            </a:r>
            <a:r>
              <a:rPr lang="en-CA" sz="2400" dirty="0" smtClean="0"/>
              <a:t> by alpha</a:t>
            </a:r>
          </a:p>
          <a:p>
            <a:pPr lvl="4"/>
            <a:r>
              <a:rPr lang="en-CA" sz="2400" dirty="0" smtClean="0"/>
              <a:t>(if </a:t>
            </a:r>
            <a:r>
              <a:rPr lang="en-CA" sz="2400" dirty="0" err="1" smtClean="0"/>
              <a:t>ai</a:t>
            </a:r>
            <a:r>
              <a:rPr lang="en-CA" sz="2400" dirty="0" smtClean="0"/>
              <a:t>=0, leave </a:t>
            </a:r>
            <a:r>
              <a:rPr lang="en-CA" sz="2400" dirty="0" err="1" smtClean="0"/>
              <a:t>wi</a:t>
            </a:r>
            <a:r>
              <a:rPr lang="en-CA" sz="2400" dirty="0" smtClean="0"/>
              <a:t> unchanged)</a:t>
            </a:r>
          </a:p>
          <a:p>
            <a:pPr lvl="3"/>
            <a:r>
              <a:rPr lang="en-CA" sz="2400" dirty="0" smtClean="0"/>
              <a:t>Otherwise</a:t>
            </a:r>
          </a:p>
          <a:p>
            <a:pPr lvl="4"/>
            <a:r>
              <a:rPr lang="en-CA" sz="2400" dirty="0" smtClean="0"/>
              <a:t>For each </a:t>
            </a:r>
            <a:r>
              <a:rPr lang="en-CA" sz="2400" dirty="0" err="1" smtClean="0"/>
              <a:t>ai</a:t>
            </a:r>
            <a:r>
              <a:rPr lang="en-CA" sz="2400" dirty="0"/>
              <a:t>=</a:t>
            </a:r>
            <a:r>
              <a:rPr lang="en-CA" sz="2400" dirty="0" smtClean="0"/>
              <a:t>1, divide </a:t>
            </a:r>
            <a:r>
              <a:rPr lang="en-CA" sz="2400" dirty="0" err="1" smtClean="0"/>
              <a:t>wi</a:t>
            </a:r>
            <a:r>
              <a:rPr lang="en-CA" sz="2400" dirty="0" smtClean="0"/>
              <a:t> by alpha</a:t>
            </a:r>
          </a:p>
          <a:p>
            <a:pPr lvl="4"/>
            <a:r>
              <a:rPr lang="en-CA" sz="2400" dirty="0" smtClean="0"/>
              <a:t>(if </a:t>
            </a:r>
            <a:r>
              <a:rPr lang="en-CA" sz="2400" dirty="0" err="1" smtClean="0"/>
              <a:t>ai</a:t>
            </a:r>
            <a:r>
              <a:rPr lang="en-CA" sz="2400" dirty="0" smtClean="0"/>
              <a:t>=0, leave </a:t>
            </a:r>
            <a:r>
              <a:rPr lang="en-CA" sz="2400" dirty="0" err="1" smtClean="0"/>
              <a:t>wi</a:t>
            </a:r>
            <a:r>
              <a:rPr lang="en-CA" sz="2400" dirty="0" smtClean="0"/>
              <a:t> unchanged)</a:t>
            </a:r>
            <a:endParaRPr lang="en-CA" sz="2400" dirty="0"/>
          </a:p>
        </p:txBody>
      </p:sp>
    </p:spTree>
    <p:extLst>
      <p:ext uri="{BB962C8B-B14F-4D97-AF65-F5344CB8AC3E}">
        <p14:creationId xmlns:p14="http://schemas.microsoft.com/office/powerpoint/2010/main" val="836567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Balanced Winnow algorithm pg134</a:t>
            </a:r>
            <a:endParaRPr lang="en-CA" dirty="0"/>
          </a:p>
        </p:txBody>
      </p:sp>
      <p:sp>
        <p:nvSpPr>
          <p:cNvPr id="3" name="Content Placeholder 2"/>
          <p:cNvSpPr>
            <a:spLocks noGrp="1"/>
          </p:cNvSpPr>
          <p:nvPr>
            <p:ph idx="1"/>
          </p:nvPr>
        </p:nvSpPr>
        <p:spPr>
          <a:xfrm>
            <a:off x="838200" y="1825625"/>
            <a:ext cx="10515600" cy="4658302"/>
          </a:xfrm>
        </p:spPr>
        <p:txBody>
          <a:bodyPr>
            <a:normAutofit/>
          </a:bodyPr>
          <a:lstStyle/>
          <a:p>
            <a:r>
              <a:rPr lang="en-CA" dirty="0" smtClean="0"/>
              <a:t>While some instances are misclassified</a:t>
            </a:r>
          </a:p>
          <a:p>
            <a:pPr lvl="1"/>
            <a:r>
              <a:rPr lang="en-CA" dirty="0" smtClean="0"/>
              <a:t>For every instance a</a:t>
            </a:r>
          </a:p>
          <a:p>
            <a:pPr lvl="2"/>
            <a:r>
              <a:rPr lang="en-CA" dirty="0" smtClean="0"/>
              <a:t>Classify a using the current weights</a:t>
            </a:r>
          </a:p>
          <a:p>
            <a:pPr lvl="2"/>
            <a:r>
              <a:rPr lang="en-CA" dirty="0" smtClean="0"/>
              <a:t>If the predicted class is incorrect</a:t>
            </a:r>
          </a:p>
          <a:p>
            <a:pPr lvl="3"/>
            <a:r>
              <a:rPr lang="en-CA" dirty="0" smtClean="0"/>
              <a:t>If a belongs to the first class</a:t>
            </a:r>
          </a:p>
          <a:p>
            <a:pPr lvl="4"/>
            <a:r>
              <a:rPr lang="en-CA" dirty="0" smtClean="0"/>
              <a:t>For each </a:t>
            </a:r>
            <a:r>
              <a:rPr lang="en-CA" dirty="0" err="1" smtClean="0"/>
              <a:t>ai</a:t>
            </a:r>
            <a:r>
              <a:rPr lang="en-CA" dirty="0" smtClean="0"/>
              <a:t>=1</a:t>
            </a:r>
          </a:p>
          <a:p>
            <a:pPr lvl="5"/>
            <a:r>
              <a:rPr lang="en-CA" dirty="0" smtClean="0"/>
              <a:t>Multiply </a:t>
            </a:r>
            <a:r>
              <a:rPr lang="en-CA" dirty="0" err="1" smtClean="0"/>
              <a:t>wi</a:t>
            </a:r>
            <a:r>
              <a:rPr lang="en-CA" dirty="0" smtClean="0"/>
              <a:t>+ by alpha</a:t>
            </a:r>
          </a:p>
          <a:p>
            <a:pPr lvl="5"/>
            <a:r>
              <a:rPr lang="en-CA" dirty="0" smtClean="0"/>
              <a:t>Divide </a:t>
            </a:r>
            <a:r>
              <a:rPr lang="en-CA" dirty="0" err="1" smtClean="0"/>
              <a:t>wi</a:t>
            </a:r>
            <a:r>
              <a:rPr lang="en-CA" dirty="0" smtClean="0"/>
              <a:t>- by alpha</a:t>
            </a:r>
          </a:p>
          <a:p>
            <a:pPr lvl="4"/>
            <a:r>
              <a:rPr lang="en-CA" dirty="0" smtClean="0"/>
              <a:t>If </a:t>
            </a:r>
            <a:r>
              <a:rPr lang="en-CA" dirty="0" err="1" smtClean="0"/>
              <a:t>ai</a:t>
            </a:r>
            <a:r>
              <a:rPr lang="en-CA" dirty="0" smtClean="0"/>
              <a:t>=0, leave </a:t>
            </a:r>
            <a:r>
              <a:rPr lang="en-CA" dirty="0" err="1" smtClean="0"/>
              <a:t>wi</a:t>
            </a:r>
            <a:r>
              <a:rPr lang="en-CA" dirty="0" smtClean="0"/>
              <a:t>+ and </a:t>
            </a:r>
            <a:r>
              <a:rPr lang="en-CA" dirty="0" err="1" smtClean="0"/>
              <a:t>wi</a:t>
            </a:r>
            <a:r>
              <a:rPr lang="en-CA" dirty="0" smtClean="0"/>
              <a:t>- unchanged</a:t>
            </a:r>
          </a:p>
          <a:p>
            <a:pPr lvl="3"/>
            <a:r>
              <a:rPr lang="en-CA" dirty="0" smtClean="0"/>
              <a:t>Otherwise</a:t>
            </a:r>
          </a:p>
          <a:p>
            <a:pPr lvl="4"/>
            <a:r>
              <a:rPr lang="en-CA" dirty="0" smtClean="0"/>
              <a:t>For each </a:t>
            </a:r>
            <a:r>
              <a:rPr lang="en-CA" dirty="0" err="1" smtClean="0"/>
              <a:t>ai</a:t>
            </a:r>
            <a:r>
              <a:rPr lang="en-CA" dirty="0" smtClean="0"/>
              <a:t>=1</a:t>
            </a:r>
          </a:p>
          <a:p>
            <a:pPr lvl="5"/>
            <a:r>
              <a:rPr lang="en-CA" dirty="0" smtClean="0"/>
              <a:t>Multiply </a:t>
            </a:r>
            <a:r>
              <a:rPr lang="en-CA" dirty="0" err="1" smtClean="0"/>
              <a:t>wi</a:t>
            </a:r>
            <a:r>
              <a:rPr lang="en-CA" dirty="0" smtClean="0"/>
              <a:t>- by alpha</a:t>
            </a:r>
          </a:p>
          <a:p>
            <a:pPr lvl="5"/>
            <a:r>
              <a:rPr lang="en-CA" dirty="0" smtClean="0"/>
              <a:t>Divide </a:t>
            </a:r>
            <a:r>
              <a:rPr lang="en-CA" dirty="0" err="1" smtClean="0"/>
              <a:t>wi</a:t>
            </a:r>
            <a:r>
              <a:rPr lang="en-CA" dirty="0" smtClean="0"/>
              <a:t>+ by alpha</a:t>
            </a:r>
          </a:p>
          <a:p>
            <a:pPr lvl="4"/>
            <a:r>
              <a:rPr lang="en-CA" dirty="0" smtClean="0"/>
              <a:t>If </a:t>
            </a:r>
            <a:r>
              <a:rPr lang="en-CA" dirty="0" err="1" smtClean="0"/>
              <a:t>ai</a:t>
            </a:r>
            <a:r>
              <a:rPr lang="en-CA" dirty="0" smtClean="0"/>
              <a:t>=0, leave </a:t>
            </a:r>
            <a:r>
              <a:rPr lang="en-CA" dirty="0" err="1" smtClean="0"/>
              <a:t>wi</a:t>
            </a:r>
            <a:r>
              <a:rPr lang="en-CA" dirty="0" smtClean="0"/>
              <a:t>- and </a:t>
            </a:r>
            <a:r>
              <a:rPr lang="en-CA" dirty="0" err="1" smtClean="0"/>
              <a:t>wi</a:t>
            </a:r>
            <a:r>
              <a:rPr lang="en-CA" dirty="0" smtClean="0"/>
              <a:t>+ unchanged</a:t>
            </a:r>
            <a:endParaRPr lang="en-CA" dirty="0"/>
          </a:p>
        </p:txBody>
      </p:sp>
    </p:spTree>
    <p:extLst>
      <p:ext uri="{BB962C8B-B14F-4D97-AF65-F5344CB8AC3E}">
        <p14:creationId xmlns:p14="http://schemas.microsoft.com/office/powerpoint/2010/main" val="3983455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4.7 Instance-based learning pg134</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In instance based learning the instances (training examples) are stored and a distance function is used to determine which member of the training set is closest to an unknown test instance</a:t>
            </a:r>
          </a:p>
          <a:p>
            <a:r>
              <a:rPr lang="en-CA" dirty="0" smtClean="0"/>
              <a:t>The distance function</a:t>
            </a:r>
          </a:p>
          <a:p>
            <a:r>
              <a:rPr lang="en-CA" dirty="0" smtClean="0"/>
              <a:t>Euclidean distance (Square-root formula) or sum of squares</a:t>
            </a:r>
          </a:p>
          <a:p>
            <a:r>
              <a:rPr lang="en-CA" dirty="0" smtClean="0"/>
              <a:t>Other distance functions can be used (what does distance mean in attribute space?)</a:t>
            </a:r>
          </a:p>
          <a:p>
            <a:r>
              <a:rPr lang="en-CA" dirty="0" smtClean="0"/>
              <a:t>Usually we normalize all attributes to lie between 0 and 1</a:t>
            </a:r>
          </a:p>
          <a:p>
            <a:pPr lvl="1"/>
            <a:r>
              <a:rPr lang="en-CA" dirty="0" err="1" smtClean="0"/>
              <a:t>ai</a:t>
            </a:r>
            <a:r>
              <a:rPr lang="en-CA" dirty="0" smtClean="0"/>
              <a:t> = (vi-min(vi)) / (max(vi) – min(vi)) </a:t>
            </a:r>
          </a:p>
          <a:p>
            <a:r>
              <a:rPr lang="en-CA" dirty="0" smtClean="0"/>
              <a:t>For nominal attributes, we use 0 and 1 for different or same</a:t>
            </a:r>
          </a:p>
          <a:p>
            <a:r>
              <a:rPr lang="en-CA" dirty="0" smtClean="0"/>
              <a:t>If a value is missing, take normalized size of other value or 1-normalize size (whichever is larger)</a:t>
            </a:r>
          </a:p>
          <a:p>
            <a:r>
              <a:rPr lang="en-CA" dirty="0" smtClean="0"/>
              <a:t>If both values missing the distance is 1 (maximal)</a:t>
            </a:r>
          </a:p>
          <a:p>
            <a:endParaRPr lang="en-CA" dirty="0"/>
          </a:p>
        </p:txBody>
      </p:sp>
    </p:spTree>
    <p:extLst>
      <p:ext uri="{BB962C8B-B14F-4D97-AF65-F5344CB8AC3E}">
        <p14:creationId xmlns:p14="http://schemas.microsoft.com/office/powerpoint/2010/main" val="3623884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nearest neighbours efficiently pg136</a:t>
            </a:r>
            <a:endParaRPr lang="en-CA" dirty="0"/>
          </a:p>
        </p:txBody>
      </p:sp>
      <p:sp>
        <p:nvSpPr>
          <p:cNvPr id="3" name="Content Placeholder 2"/>
          <p:cNvSpPr>
            <a:spLocks noGrp="1"/>
          </p:cNvSpPr>
          <p:nvPr>
            <p:ph idx="1"/>
          </p:nvPr>
        </p:nvSpPr>
        <p:spPr/>
        <p:txBody>
          <a:bodyPr/>
          <a:lstStyle/>
          <a:p>
            <a:r>
              <a:rPr lang="en-CA" dirty="0" smtClean="0"/>
              <a:t>Obvious way is to calculate distance from new instance to all other instances and take the smallest</a:t>
            </a:r>
          </a:p>
          <a:p>
            <a:r>
              <a:rPr lang="en-CA" dirty="0" err="1" smtClean="0"/>
              <a:t>kD</a:t>
            </a:r>
            <a:r>
              <a:rPr lang="en-CA" dirty="0" smtClean="0"/>
              <a:t>-tree allows to find nearest neighbours more efficiently</a:t>
            </a:r>
          </a:p>
          <a:p>
            <a:pPr lvl="1"/>
            <a:r>
              <a:rPr lang="en-CA" dirty="0" smtClean="0"/>
              <a:t>Binary tree that divides input space into hyperplane, then splits each partition recursively</a:t>
            </a:r>
          </a:p>
          <a:p>
            <a:pPr lvl="1"/>
            <a:r>
              <a:rPr lang="en-CA" dirty="0" err="1" smtClean="0"/>
              <a:t>kD</a:t>
            </a:r>
            <a:r>
              <a:rPr lang="en-CA" dirty="0" smtClean="0"/>
              <a:t>-tree because it stores a set of points in k-dimensional space</a:t>
            </a:r>
          </a:p>
          <a:p>
            <a:endParaRPr lang="en-CA" dirty="0"/>
          </a:p>
        </p:txBody>
      </p:sp>
    </p:spTree>
    <p:extLst>
      <p:ext uri="{BB962C8B-B14F-4D97-AF65-F5344CB8AC3E}">
        <p14:creationId xmlns:p14="http://schemas.microsoft.com/office/powerpoint/2010/main" val="4023348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-tree example pg136</a:t>
            </a:r>
            <a:endParaRPr lang="en-CA" dirty="0"/>
          </a:p>
        </p:txBody>
      </p:sp>
      <p:sp>
        <p:nvSpPr>
          <p:cNvPr id="3" name="Content Placeholder 2"/>
          <p:cNvSpPr>
            <a:spLocks noGrp="1"/>
          </p:cNvSpPr>
          <p:nvPr>
            <p:ph idx="1"/>
          </p:nvPr>
        </p:nvSpPr>
        <p:spPr/>
        <p:txBody>
          <a:bodyPr/>
          <a:lstStyle/>
          <a:p>
            <a:r>
              <a:rPr lang="en-CA" dirty="0" smtClean="0"/>
              <a:t>k=2</a:t>
            </a:r>
          </a:p>
          <a:p>
            <a:r>
              <a:rPr lang="en-CA" dirty="0" smtClean="0"/>
              <a:t>Note – hyperplanes are not decision boundaries!</a:t>
            </a:r>
          </a:p>
          <a:p>
            <a:r>
              <a:rPr lang="en-CA" dirty="0" smtClean="0"/>
              <a:t>All splits are made parallel to one of the axes</a:t>
            </a:r>
          </a:p>
          <a:p>
            <a:r>
              <a:rPr lang="en-CA" dirty="0" smtClean="0"/>
              <a:t>How to build </a:t>
            </a:r>
            <a:r>
              <a:rPr lang="en-CA" dirty="0" err="1" smtClean="0"/>
              <a:t>kD</a:t>
            </a:r>
            <a:r>
              <a:rPr lang="en-CA" dirty="0" smtClean="0"/>
              <a:t>-tree from dataset?</a:t>
            </a:r>
          </a:p>
          <a:p>
            <a:r>
              <a:rPr lang="en-CA" dirty="0" smtClean="0"/>
              <a:t>Can it be updated efficiently as new examples are added?</a:t>
            </a:r>
          </a:p>
          <a:p>
            <a:r>
              <a:rPr lang="en-CA" dirty="0" smtClean="0"/>
              <a:t>How does it speed up nearest-neighbour calculations?</a:t>
            </a:r>
          </a:p>
          <a:p>
            <a:r>
              <a:rPr lang="en-CA" dirty="0" smtClean="0"/>
              <a:t>Give full </a:t>
            </a:r>
            <a:r>
              <a:rPr lang="en-CA" dirty="0" err="1" smtClean="0"/>
              <a:t>kD</a:t>
            </a:r>
            <a:r>
              <a:rPr lang="en-CA" dirty="0" smtClean="0"/>
              <a:t> tree example with partitioned space</a:t>
            </a:r>
            <a:endParaRPr lang="en-CA" dirty="0"/>
          </a:p>
        </p:txBody>
      </p:sp>
    </p:spTree>
    <p:extLst>
      <p:ext uri="{BB962C8B-B14F-4D97-AF65-F5344CB8AC3E}">
        <p14:creationId xmlns:p14="http://schemas.microsoft.com/office/powerpoint/2010/main" val="1552773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 tree example with leaf nodes pg137</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5009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Inferring rudimentary rules pg92</a:t>
            </a:r>
            <a:endParaRPr lang="en-CA" dirty="0"/>
          </a:p>
        </p:txBody>
      </p:sp>
      <p:sp>
        <p:nvSpPr>
          <p:cNvPr id="3" name="Content Placeholder 2"/>
          <p:cNvSpPr>
            <a:spLocks noGrp="1"/>
          </p:cNvSpPr>
          <p:nvPr>
            <p:ph idx="1"/>
          </p:nvPr>
        </p:nvSpPr>
        <p:spPr/>
        <p:txBody>
          <a:bodyPr/>
          <a:lstStyle/>
          <a:p>
            <a:r>
              <a:rPr lang="en-CA" dirty="0" smtClean="0"/>
              <a:t>1R method (1 rule method)</a:t>
            </a:r>
          </a:p>
          <a:p>
            <a:r>
              <a:rPr lang="en-CA" dirty="0" smtClean="0"/>
              <a:t>For each attribute, </a:t>
            </a:r>
          </a:p>
          <a:p>
            <a:pPr lvl="1"/>
            <a:r>
              <a:rPr lang="en-CA" dirty="0" smtClean="0"/>
              <a:t>For each value of the attribute make a rule:</a:t>
            </a:r>
          </a:p>
          <a:p>
            <a:pPr lvl="2"/>
            <a:r>
              <a:rPr lang="en-CA" dirty="0" smtClean="0"/>
              <a:t>Count how often each class appears</a:t>
            </a:r>
          </a:p>
          <a:p>
            <a:pPr lvl="2"/>
            <a:r>
              <a:rPr lang="en-CA" dirty="0" smtClean="0"/>
              <a:t>Find the most frequent class</a:t>
            </a:r>
          </a:p>
          <a:p>
            <a:pPr lvl="2"/>
            <a:r>
              <a:rPr lang="en-CA" dirty="0" smtClean="0"/>
              <a:t>Make the rule assign that class to this attribute value</a:t>
            </a:r>
          </a:p>
          <a:p>
            <a:pPr lvl="1"/>
            <a:r>
              <a:rPr lang="en-CA" dirty="0" smtClean="0"/>
              <a:t>Calculate the error rate of the rules</a:t>
            </a:r>
          </a:p>
          <a:p>
            <a:r>
              <a:rPr lang="en-CA" dirty="0" smtClean="0"/>
              <a:t>Choose the rules with the smallest error rate</a:t>
            </a:r>
          </a:p>
          <a:p>
            <a:endParaRPr lang="en-CA" dirty="0"/>
          </a:p>
          <a:p>
            <a:r>
              <a:rPr lang="en-CA" dirty="0" smtClean="0"/>
              <a:t>Strongly encourages simplicity-first approach</a:t>
            </a:r>
          </a:p>
        </p:txBody>
      </p:sp>
    </p:spTree>
    <p:extLst>
      <p:ext uri="{BB962C8B-B14F-4D97-AF65-F5344CB8AC3E}">
        <p14:creationId xmlns:p14="http://schemas.microsoft.com/office/powerpoint/2010/main" val="3642562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a:t>
            </a:r>
            <a:r>
              <a:rPr lang="en-CA" dirty="0" err="1" smtClean="0"/>
              <a:t>kd</a:t>
            </a:r>
            <a:r>
              <a:rPr lang="en-CA" dirty="0"/>
              <a:t> </a:t>
            </a:r>
            <a:r>
              <a:rPr lang="en-CA" dirty="0" smtClean="0"/>
              <a:t>trees pg138</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Far faster than examining all points to find the nearest neighbour</a:t>
            </a:r>
          </a:p>
          <a:p>
            <a:r>
              <a:rPr lang="en-CA" dirty="0" smtClean="0"/>
              <a:t>Octree similarities? </a:t>
            </a:r>
          </a:p>
          <a:p>
            <a:r>
              <a:rPr lang="en-CA" dirty="0" smtClean="0"/>
              <a:t>Time complexity of log2n + log2n, if tree is well balanced (vs n)</a:t>
            </a:r>
          </a:p>
          <a:p>
            <a:r>
              <a:rPr lang="en-CA" dirty="0" smtClean="0"/>
              <a:t>How to build a good tree for a set of training examples?</a:t>
            </a:r>
          </a:p>
          <a:p>
            <a:r>
              <a:rPr lang="en-CA" dirty="0" smtClean="0"/>
              <a:t>To find a good direction for split </a:t>
            </a:r>
          </a:p>
          <a:p>
            <a:pPr lvl="1"/>
            <a:r>
              <a:rPr lang="en-CA" dirty="0" smtClean="0"/>
              <a:t>calculate the variance of data points along each axis individually</a:t>
            </a:r>
          </a:p>
          <a:p>
            <a:pPr lvl="1"/>
            <a:r>
              <a:rPr lang="en-CA" dirty="0" smtClean="0"/>
              <a:t>Select the axis with the greatest variance</a:t>
            </a:r>
          </a:p>
          <a:p>
            <a:pPr lvl="1"/>
            <a:r>
              <a:rPr lang="en-CA" dirty="0" smtClean="0"/>
              <a:t>Create a splitting hyperplane perpendicular to that axis</a:t>
            </a:r>
          </a:p>
          <a:p>
            <a:r>
              <a:rPr lang="en-CA" dirty="0" smtClean="0"/>
              <a:t>to find where to place hyperplane</a:t>
            </a:r>
          </a:p>
          <a:p>
            <a:pPr lvl="1"/>
            <a:r>
              <a:rPr lang="en-CA" dirty="0" smtClean="0"/>
              <a:t>Locate the median value along axis and select corresponding point</a:t>
            </a:r>
          </a:p>
          <a:p>
            <a:r>
              <a:rPr lang="en-CA" dirty="0" smtClean="0"/>
              <a:t>Now, the split is perpendicular to direction of greatest spread, with half the points on either side, producing a well-balanced tree</a:t>
            </a:r>
          </a:p>
          <a:p>
            <a:pPr lvl="1"/>
            <a:endParaRPr lang="en-CA" dirty="0" smtClean="0"/>
          </a:p>
          <a:p>
            <a:endParaRPr lang="en-CA" dirty="0" smtClean="0"/>
          </a:p>
          <a:p>
            <a:endParaRPr lang="en-CA" dirty="0"/>
          </a:p>
        </p:txBody>
      </p:sp>
    </p:spTree>
    <p:extLst>
      <p:ext uri="{BB962C8B-B14F-4D97-AF65-F5344CB8AC3E}">
        <p14:creationId xmlns:p14="http://schemas.microsoft.com/office/powerpoint/2010/main" val="3287489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Updating </a:t>
            </a:r>
            <a:r>
              <a:rPr lang="en-CA" dirty="0" err="1" smtClean="0"/>
              <a:t>kd</a:t>
            </a:r>
            <a:r>
              <a:rPr lang="en-CA" dirty="0" smtClean="0"/>
              <a:t>-tree pg138</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An advantage of instance-based learning is that new examples can be added to the training set at any time</a:t>
            </a:r>
          </a:p>
          <a:p>
            <a:r>
              <a:rPr lang="en-CA" dirty="0" smtClean="0"/>
              <a:t>We want to retain this advantage when using </a:t>
            </a:r>
            <a:r>
              <a:rPr lang="en-CA" dirty="0" err="1" smtClean="0"/>
              <a:t>kd</a:t>
            </a:r>
            <a:r>
              <a:rPr lang="en-CA" dirty="0" smtClean="0"/>
              <a:t>-trees, to update it incrementally</a:t>
            </a:r>
          </a:p>
          <a:p>
            <a:r>
              <a:rPr lang="en-CA" dirty="0" smtClean="0"/>
              <a:t>To do this:</a:t>
            </a:r>
          </a:p>
          <a:p>
            <a:pPr lvl="1"/>
            <a:r>
              <a:rPr lang="en-CA" dirty="0" smtClean="0"/>
              <a:t>Determine which leaf node contains the new point and find its </a:t>
            </a:r>
            <a:r>
              <a:rPr lang="en-CA" dirty="0" err="1" smtClean="0"/>
              <a:t>hyperrectangle</a:t>
            </a:r>
            <a:endParaRPr lang="en-CA" dirty="0" smtClean="0"/>
          </a:p>
          <a:p>
            <a:pPr lvl="1"/>
            <a:r>
              <a:rPr lang="en-CA" dirty="0" smtClean="0"/>
              <a:t>If it is empty, simply place the new point there</a:t>
            </a:r>
          </a:p>
          <a:p>
            <a:pPr lvl="1"/>
            <a:r>
              <a:rPr lang="en-CA" dirty="0" smtClean="0"/>
              <a:t>Otherwise, split the </a:t>
            </a:r>
            <a:r>
              <a:rPr lang="en-CA" dirty="0" err="1" smtClean="0"/>
              <a:t>hyperrectangle</a:t>
            </a:r>
            <a:r>
              <a:rPr lang="en-CA" dirty="0" smtClean="0"/>
              <a:t> along its longest dimension</a:t>
            </a:r>
          </a:p>
          <a:p>
            <a:r>
              <a:rPr lang="en-CA" dirty="0" err="1" smtClean="0"/>
              <a:t>Kd</a:t>
            </a:r>
            <a:r>
              <a:rPr lang="en-CA" dirty="0" smtClean="0"/>
              <a:t>-trees are not perfect – skewed datasets present a basic conflict between the desire for the tree to be perfectly balanced, and the desire for regions to be </a:t>
            </a:r>
            <a:r>
              <a:rPr lang="en-CA" dirty="0" err="1" smtClean="0"/>
              <a:t>squarish</a:t>
            </a:r>
            <a:r>
              <a:rPr lang="en-CA" dirty="0" smtClean="0"/>
              <a:t>, also rectangles are not optimal shapes</a:t>
            </a:r>
          </a:p>
        </p:txBody>
      </p:sp>
    </p:spTree>
    <p:extLst>
      <p:ext uri="{BB962C8B-B14F-4D97-AF65-F5344CB8AC3E}">
        <p14:creationId xmlns:p14="http://schemas.microsoft.com/office/powerpoint/2010/main" val="2623957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-tree using hyperspheres pg139</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 ball tree defines k-dimensional hyperspheres that cover the data points, arranging them into a tree</a:t>
            </a:r>
          </a:p>
          <a:p>
            <a:r>
              <a:rPr lang="en-CA" dirty="0" smtClean="0"/>
              <a:t>Ball trees behave similarly to rectangular </a:t>
            </a:r>
            <a:r>
              <a:rPr lang="en-CA" dirty="0" err="1" smtClean="0"/>
              <a:t>kd</a:t>
            </a:r>
            <a:r>
              <a:rPr lang="en-CA" dirty="0" smtClean="0"/>
              <a:t>-trees, but require less exploration to find the point (are faster). Why?</a:t>
            </a:r>
          </a:p>
          <a:p>
            <a:r>
              <a:rPr lang="en-CA" dirty="0" smtClean="0"/>
              <a:t>Ball tree updates upper bound by first finding the leaf that contains the target, and then finding the closest point to the target in that ball. </a:t>
            </a:r>
          </a:p>
          <a:p>
            <a:r>
              <a:rPr lang="en-CA" dirty="0" smtClean="0"/>
              <a:t>Then, examine sibling node, and if the distance from the target to the sibling’s center exceeds its radius plus current upper bound, it cannot possibly contain a closer point</a:t>
            </a:r>
          </a:p>
          <a:p>
            <a:r>
              <a:rPr lang="en-CA" dirty="0" smtClean="0"/>
              <a:t>Fig 4.16 example</a:t>
            </a:r>
          </a:p>
          <a:p>
            <a:r>
              <a:rPr lang="en-CA" dirty="0" smtClean="0"/>
              <a:t>Ball tree splitting method: pg140</a:t>
            </a:r>
            <a:endParaRPr lang="en-CA" dirty="0"/>
          </a:p>
        </p:txBody>
      </p:sp>
    </p:spTree>
    <p:extLst>
      <p:ext uri="{BB962C8B-B14F-4D97-AF65-F5344CB8AC3E}">
        <p14:creationId xmlns:p14="http://schemas.microsoft.com/office/powerpoint/2010/main" val="1312368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4.8 Clustering pg141</a:t>
            </a:r>
            <a:endParaRPr lang="en-CA" dirty="0"/>
          </a:p>
        </p:txBody>
      </p:sp>
      <p:sp>
        <p:nvSpPr>
          <p:cNvPr id="3" name="Content Placeholder 2"/>
          <p:cNvSpPr>
            <a:spLocks noGrp="1"/>
          </p:cNvSpPr>
          <p:nvPr>
            <p:ph idx="1"/>
          </p:nvPr>
        </p:nvSpPr>
        <p:spPr/>
        <p:txBody>
          <a:bodyPr/>
          <a:lstStyle/>
          <a:p>
            <a:r>
              <a:rPr lang="en-CA" dirty="0" smtClean="0"/>
              <a:t>Divide the instances into natural groups</a:t>
            </a:r>
          </a:p>
          <a:p>
            <a:r>
              <a:rPr lang="en-CA" dirty="0" smtClean="0"/>
              <a:t>Different class of algorithms from the classification/association algorithms we have seen thus far</a:t>
            </a:r>
          </a:p>
          <a:p>
            <a:r>
              <a:rPr lang="en-CA" dirty="0" smtClean="0"/>
              <a:t>Different types of clustering: exclusive, overlapping, probabilistic, hierarchical. Choice of algorithm should be influenced by understanding of the dataset</a:t>
            </a:r>
          </a:p>
          <a:p>
            <a:endParaRPr lang="en-CA" dirty="0"/>
          </a:p>
        </p:txBody>
      </p:sp>
    </p:spTree>
    <p:extLst>
      <p:ext uri="{BB962C8B-B14F-4D97-AF65-F5344CB8AC3E}">
        <p14:creationId xmlns:p14="http://schemas.microsoft.com/office/powerpoint/2010/main" val="2074130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pg142</a:t>
            </a:r>
            <a:endParaRPr lang="en-CA" dirty="0"/>
          </a:p>
        </p:txBody>
      </p:sp>
      <p:sp>
        <p:nvSpPr>
          <p:cNvPr id="3" name="Content Placeholder 2"/>
          <p:cNvSpPr>
            <a:spLocks noGrp="1"/>
          </p:cNvSpPr>
          <p:nvPr>
            <p:ph idx="1"/>
          </p:nvPr>
        </p:nvSpPr>
        <p:spPr/>
        <p:txBody>
          <a:bodyPr>
            <a:normAutofit lnSpcReduction="10000"/>
          </a:bodyPr>
          <a:lstStyle/>
          <a:p>
            <a:r>
              <a:rPr lang="en-CA" dirty="0" smtClean="0"/>
              <a:t>k initial points chosen to represent cluster centers</a:t>
            </a:r>
          </a:p>
          <a:p>
            <a:r>
              <a:rPr lang="en-CA" dirty="0" smtClean="0"/>
              <a:t>All data points assigned to nearest cluster</a:t>
            </a:r>
          </a:p>
          <a:p>
            <a:r>
              <a:rPr lang="en-CA" dirty="0" smtClean="0"/>
              <a:t>Mean value of the points in each cluster computed to form new cluster center</a:t>
            </a:r>
          </a:p>
          <a:p>
            <a:r>
              <a:rPr lang="en-CA" dirty="0" smtClean="0"/>
              <a:t>Repeat until there are no changes in cluster centers</a:t>
            </a:r>
          </a:p>
          <a:p>
            <a:r>
              <a:rPr lang="en-CA" dirty="0" smtClean="0"/>
              <a:t>k must be known in advance</a:t>
            </a:r>
          </a:p>
          <a:p>
            <a:r>
              <a:rPr lang="en-CA" dirty="0" smtClean="0"/>
              <a:t>k-means video example</a:t>
            </a:r>
          </a:p>
          <a:p>
            <a:r>
              <a:rPr lang="en-CA" dirty="0" smtClean="0"/>
              <a:t>What to do when k is not known? </a:t>
            </a:r>
          </a:p>
          <a:p>
            <a:pPr lvl="1"/>
            <a:r>
              <a:rPr lang="en-CA" dirty="0" smtClean="0"/>
              <a:t>Hierarchical clustering</a:t>
            </a:r>
          </a:p>
          <a:p>
            <a:pPr lvl="1"/>
            <a:r>
              <a:rPr lang="en-CA" dirty="0" smtClean="0"/>
              <a:t>Agglomerative clustering</a:t>
            </a:r>
            <a:endParaRPr lang="en-CA" dirty="0"/>
          </a:p>
        </p:txBody>
      </p:sp>
    </p:spTree>
    <p:extLst>
      <p:ext uri="{BB962C8B-B14F-4D97-AF65-F5344CB8AC3E}">
        <p14:creationId xmlns:p14="http://schemas.microsoft.com/office/powerpoint/2010/main" val="140807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Iterative distance-based clustering</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1) specify how many clusters (k)</a:t>
            </a:r>
          </a:p>
          <a:p>
            <a:r>
              <a:rPr lang="en-CA" dirty="0" smtClean="0"/>
              <a:t>2) choose k points at random as cluster centers</a:t>
            </a:r>
          </a:p>
          <a:p>
            <a:r>
              <a:rPr lang="en-CA" dirty="0" smtClean="0"/>
              <a:t>3) assign all instances to their closest cluster center based on distance metric (Euclidean is common)</a:t>
            </a:r>
          </a:p>
          <a:p>
            <a:r>
              <a:rPr lang="en-CA" dirty="0" smtClean="0"/>
              <a:t>4) calculate centroid (mean) of each cluster, assign each cluster center to this new value</a:t>
            </a:r>
          </a:p>
          <a:p>
            <a:r>
              <a:rPr lang="en-CA" dirty="0" smtClean="0"/>
              <a:t>5) repeat until convergence</a:t>
            </a:r>
          </a:p>
          <a:p>
            <a:r>
              <a:rPr lang="en-CA" dirty="0" smtClean="0"/>
              <a:t>Figure 4.17 example</a:t>
            </a:r>
          </a:p>
          <a:p>
            <a:r>
              <a:rPr lang="en-CA" dirty="0" smtClean="0"/>
              <a:t>There is no guarantee of convergence to global minimum</a:t>
            </a:r>
          </a:p>
          <a:p>
            <a:r>
              <a:rPr lang="en-CA" dirty="0" smtClean="0"/>
              <a:t>Final clusters sensitive to initial random cluster centers</a:t>
            </a:r>
          </a:p>
          <a:p>
            <a:r>
              <a:rPr lang="en-CA" dirty="0" smtClean="0"/>
              <a:t>Run the algorithm multiple times, choose best final result</a:t>
            </a:r>
          </a:p>
          <a:p>
            <a:r>
              <a:rPr lang="en-CA" dirty="0" smtClean="0"/>
              <a:t>K-means++ uses a smarter seeding</a:t>
            </a:r>
            <a:endParaRPr lang="en-CA" dirty="0"/>
          </a:p>
        </p:txBody>
      </p:sp>
    </p:spTree>
    <p:extLst>
      <p:ext uri="{BB962C8B-B14F-4D97-AF65-F5344CB8AC3E}">
        <p14:creationId xmlns:p14="http://schemas.microsoft.com/office/powerpoint/2010/main" val="3979369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Faster distance calculations pg144</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K-means clustering usually requires several iterations, each involving finding the distance from each cluster center to each instance</a:t>
            </a:r>
          </a:p>
          <a:p>
            <a:r>
              <a:rPr lang="en-CA" dirty="0" smtClean="0"/>
              <a:t>How to speed this up? Use </a:t>
            </a:r>
            <a:r>
              <a:rPr lang="en-CA" dirty="0" err="1" smtClean="0"/>
              <a:t>kd</a:t>
            </a:r>
            <a:r>
              <a:rPr lang="en-CA" dirty="0" smtClean="0"/>
              <a:t>-tree or ball tree</a:t>
            </a:r>
          </a:p>
          <a:p>
            <a:r>
              <a:rPr lang="en-CA" dirty="0" smtClean="0"/>
              <a:t>1) construct </a:t>
            </a:r>
            <a:r>
              <a:rPr lang="en-CA" dirty="0" err="1" smtClean="0"/>
              <a:t>kd</a:t>
            </a:r>
            <a:r>
              <a:rPr lang="en-CA" dirty="0" smtClean="0"/>
              <a:t>-tree or ball tree using all data points</a:t>
            </a:r>
          </a:p>
          <a:p>
            <a:r>
              <a:rPr lang="en-CA" dirty="0" smtClean="0"/>
              <a:t>2) descend the tree from root until reaching a leaf, and check each individual point in the leaf to find its closest cluster center. If the region represented by a higher interior node falls entirely within the domain of a single cluster center, all the data points under that node can be processed at once.</a:t>
            </a:r>
          </a:p>
          <a:p>
            <a:r>
              <a:rPr lang="en-CA" dirty="0" smtClean="0"/>
              <a:t>3) keep a running vector sum of the points in the cluster, if the whole node falls within a single cluster, the running totals for that cluster can be updated immediately</a:t>
            </a:r>
          </a:p>
          <a:p>
            <a:r>
              <a:rPr lang="en-CA" dirty="0" smtClean="0"/>
              <a:t>Figure 4.18 pg145</a:t>
            </a:r>
          </a:p>
          <a:p>
            <a:endParaRPr lang="en-CA" dirty="0"/>
          </a:p>
        </p:txBody>
      </p:sp>
    </p:spTree>
    <p:extLst>
      <p:ext uri="{BB962C8B-B14F-4D97-AF65-F5344CB8AC3E}">
        <p14:creationId xmlns:p14="http://schemas.microsoft.com/office/powerpoint/2010/main" val="2767506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the number of clusters pg145</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Suppose we do not know the number of clusters in advance?</a:t>
            </a:r>
          </a:p>
          <a:p>
            <a:r>
              <a:rPr lang="fr-CA" dirty="0" smtClean="0"/>
              <a:t>Can </a:t>
            </a:r>
            <a:r>
              <a:rPr lang="fr-CA" dirty="0" err="1" smtClean="0"/>
              <a:t>start</a:t>
            </a:r>
            <a:r>
              <a:rPr lang="fr-CA" dirty="0" smtClean="0"/>
              <a:t> by </a:t>
            </a:r>
            <a:r>
              <a:rPr lang="en-CA" dirty="0" smtClean="0"/>
              <a:t>trying 2 clusters (k=2) and split recursively. </a:t>
            </a:r>
            <a:endParaRPr lang="en-CA" dirty="0"/>
          </a:p>
          <a:p>
            <a:r>
              <a:rPr lang="en-CA" dirty="0" smtClean="0"/>
              <a:t>One way to split a cluster is make a new seed 1 </a:t>
            </a:r>
            <a:r>
              <a:rPr lang="en-CA" dirty="0" err="1" smtClean="0"/>
              <a:t>std</a:t>
            </a:r>
            <a:r>
              <a:rPr lang="en-CA" dirty="0" smtClean="0"/>
              <a:t> away from the cluster’s center in direction of greatest variability, and make another in the opposite direction, then apply k-means to the point in the original cluster with these two new centers</a:t>
            </a:r>
          </a:p>
          <a:p>
            <a:r>
              <a:rPr lang="en-CA" dirty="0" smtClean="0"/>
              <a:t>Total squared distance will always be smaller with more clusters. Use Minimum descriptor length (MDL) to account for this (later)</a:t>
            </a:r>
          </a:p>
          <a:p>
            <a:r>
              <a:rPr lang="en-CA" dirty="0" smtClean="0"/>
              <a:t>If the information required to specify the two new cluster centers and each of their points exceeds information required to specify original cluster and its points, new clustering is unproductive and should be abandoned.</a:t>
            </a:r>
          </a:p>
          <a:p>
            <a:endParaRPr lang="en-CA" dirty="0"/>
          </a:p>
        </p:txBody>
      </p:sp>
    </p:spTree>
    <p:extLst>
      <p:ext uri="{BB962C8B-B14F-4D97-AF65-F5344CB8AC3E}">
        <p14:creationId xmlns:p14="http://schemas.microsoft.com/office/powerpoint/2010/main" val="3983675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Hierarchical clustering pg146</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Forming an initial pair of clusters and then recursively considering whether it is worth splitting them produces a hierarchy which can be represented in a </a:t>
            </a:r>
            <a:r>
              <a:rPr lang="en-CA" dirty="0" err="1" smtClean="0"/>
              <a:t>dendrogram</a:t>
            </a:r>
            <a:r>
              <a:rPr lang="en-CA" dirty="0" smtClean="0"/>
              <a:t>, a form of binary tree</a:t>
            </a:r>
          </a:p>
          <a:p>
            <a:r>
              <a:rPr lang="en-CA" dirty="0" smtClean="0"/>
              <a:t>An alternative to this top-down method is bottom-up, or agglomerative clustering:</a:t>
            </a:r>
          </a:p>
          <a:p>
            <a:pPr lvl="1"/>
            <a:r>
              <a:rPr lang="en-CA" dirty="0" smtClean="0"/>
              <a:t>Begin by regarding each instance as a cluster</a:t>
            </a:r>
          </a:p>
          <a:p>
            <a:pPr lvl="1"/>
            <a:r>
              <a:rPr lang="en-CA" dirty="0" smtClean="0"/>
              <a:t>Find the two closest clusters and merge them</a:t>
            </a:r>
          </a:p>
          <a:p>
            <a:pPr lvl="1"/>
            <a:r>
              <a:rPr lang="en-CA" dirty="0" smtClean="0"/>
              <a:t>Repeat until only one cluster remains </a:t>
            </a:r>
          </a:p>
          <a:p>
            <a:pPr lvl="1"/>
            <a:r>
              <a:rPr lang="en-CA" dirty="0" smtClean="0"/>
              <a:t>The record of merges forms a hierarchical clustering structure</a:t>
            </a:r>
          </a:p>
          <a:p>
            <a:pPr lvl="1"/>
            <a:r>
              <a:rPr lang="en-CA" dirty="0" smtClean="0"/>
              <a:t>Single-linkage, complete linkage, centroid linkage, average linkage distance methods for distance pg147</a:t>
            </a:r>
          </a:p>
          <a:p>
            <a:pPr lvl="1"/>
            <a:r>
              <a:rPr lang="en-CA" dirty="0" smtClean="0"/>
              <a:t>Ward clustering method calculates the increase in sum of squares of the distances of the instances from the centroid before and after fusing two clusters</a:t>
            </a:r>
            <a:endParaRPr lang="en-CA" dirty="0"/>
          </a:p>
        </p:txBody>
      </p:sp>
    </p:spTree>
    <p:extLst>
      <p:ext uri="{BB962C8B-B14F-4D97-AF65-F5344CB8AC3E}">
        <p14:creationId xmlns:p14="http://schemas.microsoft.com/office/powerpoint/2010/main" val="180498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 of hierarchical clustering pg148</a:t>
            </a:r>
            <a:endParaRPr lang="en-CA" dirty="0"/>
          </a:p>
        </p:txBody>
      </p:sp>
      <p:sp>
        <p:nvSpPr>
          <p:cNvPr id="3" name="Content Placeholder 2"/>
          <p:cNvSpPr>
            <a:spLocks noGrp="1"/>
          </p:cNvSpPr>
          <p:nvPr>
            <p:ph idx="1"/>
          </p:nvPr>
        </p:nvSpPr>
        <p:spPr/>
        <p:txBody>
          <a:bodyPr/>
          <a:lstStyle/>
          <a:p>
            <a:r>
              <a:rPr lang="en-CA" dirty="0" smtClean="0"/>
              <a:t>50 examples of different creatures (dolphin, mongoose, lobster, </a:t>
            </a:r>
            <a:r>
              <a:rPr lang="en-CA" dirty="0" err="1" smtClean="0"/>
              <a:t>etc</a:t>
            </a:r>
            <a:r>
              <a:rPr lang="en-CA" dirty="0" smtClean="0"/>
              <a:t>) with numeric and Boolean attributes</a:t>
            </a:r>
          </a:p>
          <a:p>
            <a:r>
              <a:rPr lang="en-CA" dirty="0" smtClean="0"/>
              <a:t>Complete vs single linkage clustering results</a:t>
            </a:r>
          </a:p>
          <a:p>
            <a:r>
              <a:rPr lang="en-CA" dirty="0" smtClean="0"/>
              <a:t>The height of each node in the </a:t>
            </a:r>
            <a:r>
              <a:rPr lang="en-CA" dirty="0" err="1" smtClean="0"/>
              <a:t>dendrogram</a:t>
            </a:r>
            <a:r>
              <a:rPr lang="en-CA" dirty="0" smtClean="0"/>
              <a:t> is proportional to the dissimilarity between its children</a:t>
            </a:r>
          </a:p>
          <a:p>
            <a:r>
              <a:rPr lang="en-CA" dirty="0" smtClean="0"/>
              <a:t>Elements join together at a dissimilarity of 	1, </a:t>
            </a:r>
            <a:r>
              <a:rPr lang="en-CA" dirty="0" err="1" smtClean="0"/>
              <a:t>sqrt</a:t>
            </a:r>
            <a:r>
              <a:rPr lang="en-CA" dirty="0" smtClean="0"/>
              <a:t>(2), </a:t>
            </a:r>
            <a:r>
              <a:rPr lang="en-CA" dirty="0" err="1" smtClean="0"/>
              <a:t>sqrt</a:t>
            </a:r>
            <a:r>
              <a:rPr lang="en-CA" dirty="0" smtClean="0"/>
              <a:t>(3), </a:t>
            </a:r>
            <a:r>
              <a:rPr lang="en-CA" dirty="0" err="1" smtClean="0"/>
              <a:t>sqrt</a:t>
            </a:r>
            <a:r>
              <a:rPr lang="en-CA" dirty="0" smtClean="0"/>
              <a:t>(4) corresponding to a difference in 1,2,3,4 Boolean traits</a:t>
            </a:r>
            <a:endParaRPr lang="en-CA" dirty="0"/>
          </a:p>
        </p:txBody>
      </p:sp>
    </p:spTree>
    <p:extLst>
      <p:ext uri="{BB962C8B-B14F-4D97-AF65-F5344CB8AC3E}">
        <p14:creationId xmlns:p14="http://schemas.microsoft.com/office/powerpoint/2010/main" val="3901585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Missing values and numeric attributes pg94</a:t>
            </a:r>
            <a:endParaRPr lang="en-CA" dirty="0"/>
          </a:p>
        </p:txBody>
      </p:sp>
      <p:sp>
        <p:nvSpPr>
          <p:cNvPr id="3" name="Content Placeholder 2"/>
          <p:cNvSpPr>
            <a:spLocks noGrp="1"/>
          </p:cNvSpPr>
          <p:nvPr>
            <p:ph idx="1"/>
          </p:nvPr>
        </p:nvSpPr>
        <p:spPr/>
        <p:txBody>
          <a:bodyPr/>
          <a:lstStyle/>
          <a:p>
            <a:r>
              <a:rPr lang="en-CA" dirty="0" smtClean="0"/>
              <a:t>Can treat ‘missing’ as another attribute value</a:t>
            </a:r>
          </a:p>
          <a:p>
            <a:r>
              <a:rPr lang="en-CA" dirty="0" smtClean="0"/>
              <a:t>Convert numeric to nominal by sorting and placing breakpoints</a:t>
            </a:r>
          </a:p>
          <a:p>
            <a:r>
              <a:rPr lang="en-CA" dirty="0" smtClean="0"/>
              <a:t>Can be problematic for 1R because many classes are formed</a:t>
            </a:r>
            <a:endParaRPr lang="en-CA" dirty="0"/>
          </a:p>
        </p:txBody>
      </p:sp>
    </p:spTree>
    <p:extLst>
      <p:ext uri="{BB962C8B-B14F-4D97-AF65-F5344CB8AC3E}">
        <p14:creationId xmlns:p14="http://schemas.microsoft.com/office/powerpoint/2010/main" val="39743247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clustering pg149</a:t>
            </a:r>
            <a:endParaRPr lang="en-CA" dirty="0"/>
          </a:p>
        </p:txBody>
      </p:sp>
      <p:sp>
        <p:nvSpPr>
          <p:cNvPr id="3" name="Content Placeholder 2"/>
          <p:cNvSpPr>
            <a:spLocks noGrp="1"/>
          </p:cNvSpPr>
          <p:nvPr>
            <p:ph idx="1"/>
          </p:nvPr>
        </p:nvSpPr>
        <p:spPr/>
        <p:txBody>
          <a:bodyPr>
            <a:normAutofit fontScale="92500"/>
          </a:bodyPr>
          <a:lstStyle/>
          <a:p>
            <a:r>
              <a:rPr lang="en-CA" dirty="0" smtClean="0"/>
              <a:t>K-means and hierarchical clustering iterate over whole dataset or examine all clusters present so far at each stage of merging respectively.</a:t>
            </a:r>
          </a:p>
          <a:p>
            <a:r>
              <a:rPr lang="en-CA" dirty="0" smtClean="0"/>
              <a:t>Clustering algorithms we will examine next work incrementally, instance by instance</a:t>
            </a:r>
          </a:p>
          <a:p>
            <a:r>
              <a:rPr lang="en-CA" dirty="0" smtClean="0"/>
              <a:t>At any stage the clustering forms a tree with instances at the leaves and a root node representing the entire dataset</a:t>
            </a:r>
          </a:p>
          <a:p>
            <a:r>
              <a:rPr lang="en-CA" dirty="0" smtClean="0"/>
              <a:t>Tree consists of root alone in beginning</a:t>
            </a:r>
          </a:p>
          <a:p>
            <a:r>
              <a:rPr lang="en-CA" dirty="0" smtClean="0"/>
              <a:t>Instances added 1 by 1, tree updated appropriately at each stage</a:t>
            </a:r>
          </a:p>
          <a:p>
            <a:r>
              <a:rPr lang="en-CA" dirty="0" smtClean="0"/>
              <a:t>Category utility allows us to decide how and where to update, and measures the overall quality of a partition of instances into clusters.</a:t>
            </a:r>
            <a:endParaRPr lang="en-CA" dirty="0"/>
          </a:p>
        </p:txBody>
      </p:sp>
    </p:spTree>
    <p:extLst>
      <p:ext uri="{BB962C8B-B14F-4D97-AF65-F5344CB8AC3E}">
        <p14:creationId xmlns:p14="http://schemas.microsoft.com/office/powerpoint/2010/main" val="16962295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clustering of weather data pg150</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At the beginning when new instances are absorbed into the structure, they each form their own </a:t>
            </a:r>
            <a:r>
              <a:rPr lang="en-CA" dirty="0" err="1" smtClean="0"/>
              <a:t>subcluster</a:t>
            </a:r>
            <a:r>
              <a:rPr lang="en-CA" dirty="0" smtClean="0"/>
              <a:t> under the top-level cluster.</a:t>
            </a:r>
          </a:p>
          <a:p>
            <a:r>
              <a:rPr lang="en-CA" dirty="0" smtClean="0"/>
              <a:t>Each new instance processed by tentatively placing it into each existing leaf, and evaluating category utility of resulting set of the top-level node’s children to see if the leaf is a good host for its new instance. </a:t>
            </a:r>
          </a:p>
          <a:p>
            <a:r>
              <a:rPr lang="en-CA" dirty="0" smtClean="0"/>
              <a:t>Restructuring is necessary to deal with arbitrary order of examples. Whenever the nodes at a particular level are scanned for a suitable host, both the best matching node and runner up are noted. </a:t>
            </a:r>
          </a:p>
          <a:p>
            <a:r>
              <a:rPr lang="en-CA" dirty="0" smtClean="0"/>
              <a:t>Merging and splitting provide an incremental way of restructuring the tree to compensate for incorrect choices caused by poor ordering of examples</a:t>
            </a:r>
          </a:p>
          <a:p>
            <a:r>
              <a:rPr lang="en-CA" dirty="0" smtClean="0"/>
              <a:t>The acuity parameter represents the measurement error in  single sample</a:t>
            </a:r>
          </a:p>
          <a:p>
            <a:r>
              <a:rPr lang="en-CA" dirty="0" err="1" smtClean="0"/>
              <a:t>Cutoff</a:t>
            </a:r>
            <a:r>
              <a:rPr lang="en-CA" dirty="0" smtClean="0"/>
              <a:t> is used to suppress growth of the tree, and specified in terms of category utility</a:t>
            </a:r>
            <a:endParaRPr lang="en-CA" dirty="0"/>
          </a:p>
        </p:txBody>
      </p:sp>
    </p:spTree>
    <p:extLst>
      <p:ext uri="{BB962C8B-B14F-4D97-AF65-F5344CB8AC3E}">
        <p14:creationId xmlns:p14="http://schemas.microsoft.com/office/powerpoint/2010/main" val="7648365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Category utility pg154</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Category utility measures the overall quality of a partition into clusters</a:t>
            </a:r>
          </a:p>
          <a:p>
            <a:r>
              <a:rPr lang="en-CA" dirty="0" smtClean="0"/>
              <a:t>Resembles a kind of quadratic loss function defined on conditional probabilities</a:t>
            </a:r>
          </a:p>
          <a:p>
            <a:r>
              <a:rPr lang="en-CA" dirty="0" smtClean="0"/>
              <a:t>Formula pg154</a:t>
            </a:r>
          </a:p>
          <a:p>
            <a:r>
              <a:rPr lang="en-CA" dirty="0" smtClean="0"/>
              <a:t>Conditional probability takes into account the cluster the instance is in</a:t>
            </a:r>
          </a:p>
          <a:p>
            <a:r>
              <a:rPr lang="en-CA" dirty="0" smtClean="0"/>
              <a:t>Essentially, category utility calculates is the amount by which the information about which cluster helps in terms of the difference of squared probabilities</a:t>
            </a:r>
          </a:p>
          <a:p>
            <a:r>
              <a:rPr lang="en-CA" dirty="0" smtClean="0"/>
              <a:t>If we put each instance in its own cluster, we get pg154 formula, which is why we need k in the denominator</a:t>
            </a:r>
          </a:p>
          <a:p>
            <a:r>
              <a:rPr lang="en-CA" dirty="0" smtClean="0"/>
              <a:t>Category utility formula can be extended to numerical attributes by assuming a Gaussian distribution (formula on </a:t>
            </a:r>
            <a:r>
              <a:rPr lang="en-CA" dirty="0" err="1" smtClean="0"/>
              <a:t>pg</a:t>
            </a:r>
            <a:r>
              <a:rPr lang="en-CA" dirty="0" smtClean="0"/>
              <a:t> 155)</a:t>
            </a:r>
            <a:endParaRPr lang="en-CA" dirty="0"/>
          </a:p>
        </p:txBody>
      </p:sp>
    </p:spTree>
    <p:extLst>
      <p:ext uri="{BB962C8B-B14F-4D97-AF65-F5344CB8AC3E}">
        <p14:creationId xmlns:p14="http://schemas.microsoft.com/office/powerpoint/2010/main" val="19039424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pg156</a:t>
            </a:r>
            <a:endParaRPr lang="en-CA" dirty="0"/>
          </a:p>
        </p:txBody>
      </p:sp>
      <p:sp>
        <p:nvSpPr>
          <p:cNvPr id="3" name="Content Placeholder 2"/>
          <p:cNvSpPr>
            <a:spLocks noGrp="1"/>
          </p:cNvSpPr>
          <p:nvPr>
            <p:ph idx="1"/>
          </p:nvPr>
        </p:nvSpPr>
        <p:spPr/>
        <p:txBody>
          <a:bodyPr/>
          <a:lstStyle/>
          <a:p>
            <a:r>
              <a:rPr lang="en-CA" dirty="0" smtClean="0"/>
              <a:t>Many of concepts and techniques are easily adapted to probabilistic setting, where task of clustering can be viewed as that of probability density estimation</a:t>
            </a:r>
          </a:p>
          <a:p>
            <a:r>
              <a:rPr lang="en-CA" dirty="0" smtClean="0"/>
              <a:t>Hierarchical and incremental clustering methods are the only ones that generate an explicit knowledge structure that describes the clustering in a way that can be visualized and reasoned about</a:t>
            </a:r>
          </a:p>
          <a:p>
            <a:r>
              <a:rPr lang="en-CA" dirty="0" smtClean="0"/>
              <a:t>Clustering can be used to generate class labels, and the labeled set can then be used to generate a decision tree or covering rules, forcing an explicit description of the class</a:t>
            </a:r>
          </a:p>
          <a:p>
            <a:r>
              <a:rPr lang="en-CA" dirty="0" smtClean="0"/>
              <a:t>Clustering can also be used to fill in missing attributes</a:t>
            </a:r>
            <a:endParaRPr lang="en-CA" dirty="0"/>
          </a:p>
        </p:txBody>
      </p:sp>
    </p:spTree>
    <p:extLst>
      <p:ext uri="{BB962C8B-B14F-4D97-AF65-F5344CB8AC3E}">
        <p14:creationId xmlns:p14="http://schemas.microsoft.com/office/powerpoint/2010/main" val="634706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4.9 multi-instance learning pg156</a:t>
            </a:r>
            <a:endParaRPr lang="en-CA" dirty="0"/>
          </a:p>
        </p:txBody>
      </p:sp>
      <p:sp>
        <p:nvSpPr>
          <p:cNvPr id="3" name="Content Placeholder 2"/>
          <p:cNvSpPr>
            <a:spLocks noGrp="1"/>
          </p:cNvSpPr>
          <p:nvPr>
            <p:ph idx="1"/>
          </p:nvPr>
        </p:nvSpPr>
        <p:spPr/>
        <p:txBody>
          <a:bodyPr/>
          <a:lstStyle/>
          <a:p>
            <a:r>
              <a:rPr lang="en-CA" dirty="0" smtClean="0"/>
              <a:t>Multi-instance: each example in the data comprises several different instances</a:t>
            </a:r>
          </a:p>
          <a:p>
            <a:r>
              <a:rPr lang="en-CA" dirty="0" smtClean="0"/>
              <a:t>We call these examples ‘bags’</a:t>
            </a:r>
          </a:p>
          <a:p>
            <a:r>
              <a:rPr lang="en-CA" dirty="0" smtClean="0"/>
              <a:t>Supervised multi-instance learning assigns a class to each bag</a:t>
            </a:r>
          </a:p>
          <a:p>
            <a:r>
              <a:rPr lang="en-CA" dirty="0" smtClean="0"/>
              <a:t>A simple but effective approach is to transform the multi-instance data into single-instance data, then apply standard learning methods</a:t>
            </a:r>
            <a:endParaRPr lang="en-CA" dirty="0"/>
          </a:p>
        </p:txBody>
      </p:sp>
    </p:spTree>
    <p:extLst>
      <p:ext uri="{BB962C8B-B14F-4D97-AF65-F5344CB8AC3E}">
        <p14:creationId xmlns:p14="http://schemas.microsoft.com/office/powerpoint/2010/main" val="16435097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Aggregating the input/output pg157</a:t>
            </a:r>
            <a:endParaRPr lang="en-CA" dirty="0"/>
          </a:p>
        </p:txBody>
      </p:sp>
      <p:sp>
        <p:nvSpPr>
          <p:cNvPr id="3" name="Content Placeholder 2"/>
          <p:cNvSpPr>
            <a:spLocks noGrp="1"/>
          </p:cNvSpPr>
          <p:nvPr>
            <p:ph idx="1"/>
          </p:nvPr>
        </p:nvSpPr>
        <p:spPr/>
        <p:txBody>
          <a:bodyPr>
            <a:normAutofit lnSpcReduction="10000"/>
          </a:bodyPr>
          <a:lstStyle/>
          <a:p>
            <a:r>
              <a:rPr lang="en-CA" dirty="0" smtClean="0"/>
              <a:t>Can convert a multi-instance problem into a single-instance problem by calculating statistics over the multiple instances, such as mean, mode, min, max, etc., summarizing the instances in the bag and yielding new attributes</a:t>
            </a:r>
          </a:p>
          <a:p>
            <a:r>
              <a:rPr lang="en-CA" dirty="0" smtClean="0"/>
              <a:t>This can often yield results comparable to special-purpose multi-instance learners.</a:t>
            </a:r>
          </a:p>
          <a:p>
            <a:r>
              <a:rPr lang="en-CA" dirty="0" smtClean="0"/>
              <a:t>Can also split the bag by assigning the bag’s class label to each instance within the bag and learning on the individual instances, then aggregating the prediction over the split instances (each instance’s classification could be treated as a single ‘vote’ towards the bag’s classification). </a:t>
            </a:r>
          </a:p>
          <a:p>
            <a:endParaRPr lang="en-CA" dirty="0" smtClean="0"/>
          </a:p>
          <a:p>
            <a:pPr marL="0" indent="0">
              <a:buNone/>
            </a:pPr>
            <a:endParaRPr lang="en-CA" dirty="0"/>
          </a:p>
        </p:txBody>
      </p:sp>
    </p:spTree>
    <p:extLst>
      <p:ext uri="{BB962C8B-B14F-4D97-AF65-F5344CB8AC3E}">
        <p14:creationId xmlns:p14="http://schemas.microsoft.com/office/powerpoint/2010/main" val="1183111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Simple probabilistic modeling </a:t>
            </a:r>
            <a:r>
              <a:rPr lang="en-CA" dirty="0" err="1" smtClean="0"/>
              <a:t>pg</a:t>
            </a:r>
            <a:r>
              <a:rPr lang="en-CA" dirty="0" smtClean="0"/>
              <a:t> 97</a:t>
            </a:r>
            <a:endParaRPr lang="en-CA" dirty="0"/>
          </a:p>
        </p:txBody>
      </p:sp>
      <p:sp>
        <p:nvSpPr>
          <p:cNvPr id="3" name="Content Placeholder 2"/>
          <p:cNvSpPr>
            <a:spLocks noGrp="1"/>
          </p:cNvSpPr>
          <p:nvPr>
            <p:ph idx="1"/>
          </p:nvPr>
        </p:nvSpPr>
        <p:spPr/>
        <p:txBody>
          <a:bodyPr/>
          <a:lstStyle/>
          <a:p>
            <a:r>
              <a:rPr lang="en-CA" dirty="0" smtClean="0"/>
              <a:t>1R uses a single attribute, but another approach is to combine all the attributes</a:t>
            </a:r>
          </a:p>
          <a:p>
            <a:r>
              <a:rPr lang="en-CA" dirty="0" smtClean="0"/>
              <a:t>For a new instance, multiply all the likelihoods together and normalize (</a:t>
            </a:r>
            <a:r>
              <a:rPr lang="en-CA" dirty="0" err="1" smtClean="0"/>
              <a:t>bayes</a:t>
            </a:r>
            <a:r>
              <a:rPr lang="en-CA" dirty="0" smtClean="0"/>
              <a:t> rule)</a:t>
            </a:r>
          </a:p>
          <a:p>
            <a:r>
              <a:rPr lang="en-CA" dirty="0" smtClean="0"/>
              <a:t>Naïve </a:t>
            </a:r>
            <a:r>
              <a:rPr lang="en-CA" dirty="0" err="1" smtClean="0"/>
              <a:t>bayes</a:t>
            </a:r>
            <a:r>
              <a:rPr lang="en-CA" dirty="0" smtClean="0"/>
              <a:t> (assumes independence)</a:t>
            </a:r>
          </a:p>
          <a:p>
            <a:r>
              <a:rPr lang="en-CA" dirty="0" smtClean="0"/>
              <a:t>Can add </a:t>
            </a:r>
            <a:r>
              <a:rPr lang="en-CA" dirty="0" err="1" smtClean="0"/>
              <a:t>laplace</a:t>
            </a:r>
            <a:r>
              <a:rPr lang="en-CA" dirty="0" smtClean="0"/>
              <a:t> estimator to correct for 0s in Naïve Bayes</a:t>
            </a:r>
          </a:p>
          <a:p>
            <a:r>
              <a:rPr lang="en-CA" dirty="0" smtClean="0"/>
              <a:t>Can think of the </a:t>
            </a:r>
            <a:r>
              <a:rPr lang="en-CA" dirty="0" err="1" smtClean="0"/>
              <a:t>laplace</a:t>
            </a:r>
            <a:r>
              <a:rPr lang="en-CA" dirty="0" smtClean="0"/>
              <a:t> estimator as a prior distribution</a:t>
            </a:r>
          </a:p>
        </p:txBody>
      </p:sp>
    </p:spTree>
    <p:extLst>
      <p:ext uri="{BB962C8B-B14F-4D97-AF65-F5344CB8AC3E}">
        <p14:creationId xmlns:p14="http://schemas.microsoft.com/office/powerpoint/2010/main" val="130710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Missing values and numeric attributes for Naïve Bayes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CA" dirty="0" smtClean="0"/>
                  <a:t>Can simply leave attributes out of calculation if missing</a:t>
                </a:r>
              </a:p>
              <a:p>
                <a:r>
                  <a:rPr lang="en-CA" dirty="0" smtClean="0"/>
                  <a:t>If we are using numeric values, we can calculate the mean and </a:t>
                </a:r>
                <a:r>
                  <a:rPr lang="en-CA" dirty="0" err="1" smtClean="0"/>
                  <a:t>std</a:t>
                </a:r>
                <a:r>
                  <a:rPr lang="en-CA" dirty="0" smtClean="0"/>
                  <a:t> assuming a Gaussian distribution and use this to get the probabilities</a:t>
                </a:r>
              </a:p>
              <a:p>
                <a:r>
                  <a:rPr lang="en-CA" dirty="0" smtClean="0"/>
                  <a:t>Normal distribution assumption makes it easy to extend naïve </a:t>
                </a:r>
                <a:r>
                  <a:rPr lang="en-CA" dirty="0" err="1" smtClean="0"/>
                  <a:t>bayes</a:t>
                </a:r>
                <a:r>
                  <a:rPr lang="en-CA" dirty="0" smtClean="0"/>
                  <a:t> to deal with numeric attributes</a:t>
                </a:r>
              </a:p>
              <a:p>
                <a:endParaRPr lang="en-CA" dirty="0" smtClean="0"/>
              </a:p>
              <a:p>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𝐶</m:t>
                        </m:r>
                        <m:r>
                          <a:rPr lang="en-CA" b="0" i="1" baseline="-25000" smtClean="0">
                            <a:latin typeface="Cambria Math" panose="02040503050406030204" pitchFamily="18" charset="0"/>
                          </a:rPr>
                          <m:t>𝑘</m:t>
                        </m:r>
                      </m:e>
                      <m:e>
                        <m:r>
                          <a:rPr lang="en-CA" b="0" i="1" smtClean="0">
                            <a:latin typeface="Cambria Math" panose="02040503050406030204" pitchFamily="18" charset="0"/>
                          </a:rPr>
                          <m:t>𝑥</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𝑥𝑛</m:t>
                        </m:r>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𝐶𝑘</m:t>
                    </m:r>
                    <m:r>
                      <a:rPr lang="en-CA" b="0" i="1" smtClean="0">
                        <a:latin typeface="Cambria Math" panose="02040503050406030204" pitchFamily="18" charset="0"/>
                      </a:rPr>
                      <m:t>)</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𝑥</m:t>
                            </m:r>
                            <m:r>
                              <a:rPr lang="en-CA" b="0" i="1" baseline="-25000" smtClean="0">
                                <a:latin typeface="Cambria Math" panose="02040503050406030204" pitchFamily="18" charset="0"/>
                              </a:rPr>
                              <m:t>𝑖</m:t>
                            </m:r>
                          </m:e>
                          <m:e>
                            <m:r>
                              <a:rPr lang="en-CA" b="0" i="1" smtClean="0">
                                <a:latin typeface="Cambria Math" panose="02040503050406030204" pitchFamily="18" charset="0"/>
                              </a:rPr>
                              <m:t>𝐶</m:t>
                            </m:r>
                            <m:r>
                              <a:rPr lang="en-CA" b="0" i="1" baseline="-25000" smtClean="0">
                                <a:latin typeface="Cambria Math" panose="02040503050406030204" pitchFamily="18" charset="0"/>
                              </a:rPr>
                              <m:t>𝑘</m:t>
                            </m:r>
                          </m:e>
                        </m:d>
                      </m:e>
                    </m:nary>
                    <m:r>
                      <a:rPr lang="en-CA" b="0" i="1" smtClean="0">
                        <a:latin typeface="Cambria Math" panose="02040503050406030204" pitchFamily="18" charset="0"/>
                      </a:rPr>
                      <m:t> </m:t>
                    </m:r>
                  </m:oMath>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376198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Naïve </a:t>
            </a:r>
            <a:r>
              <a:rPr lang="en-CA" dirty="0" err="1" smtClean="0"/>
              <a:t>bayes</a:t>
            </a:r>
            <a:r>
              <a:rPr lang="en-CA" dirty="0" smtClean="0"/>
              <a:t> for document classification </a:t>
            </a:r>
            <a:r>
              <a:rPr lang="en-CA" dirty="0" err="1" smtClean="0"/>
              <a:t>pg</a:t>
            </a:r>
            <a:r>
              <a:rPr lang="en-CA" dirty="0" smtClean="0"/>
              <a:t> 103</a:t>
            </a:r>
            <a:endParaRPr lang="en-CA" dirty="0"/>
          </a:p>
        </p:txBody>
      </p:sp>
      <p:sp>
        <p:nvSpPr>
          <p:cNvPr id="3" name="Content Placeholder 2"/>
          <p:cNvSpPr>
            <a:spLocks noGrp="1"/>
          </p:cNvSpPr>
          <p:nvPr>
            <p:ph idx="1"/>
          </p:nvPr>
        </p:nvSpPr>
        <p:spPr/>
        <p:txBody>
          <a:bodyPr/>
          <a:lstStyle/>
          <a:p>
            <a:r>
              <a:rPr lang="en-CA" dirty="0" smtClean="0"/>
              <a:t>A document can be viewed as a bag of words</a:t>
            </a:r>
          </a:p>
          <a:p>
            <a:r>
              <a:rPr lang="en-CA" dirty="0" smtClean="0"/>
              <a:t>Can accommodate word frequencies using multinomial naïve </a:t>
            </a:r>
            <a:r>
              <a:rPr lang="en-CA" dirty="0" err="1" smtClean="0"/>
              <a:t>bayes</a:t>
            </a:r>
            <a:endParaRPr lang="en-CA" dirty="0" smtClean="0"/>
          </a:p>
          <a:p>
            <a:r>
              <a:rPr lang="en-CA" dirty="0" smtClean="0"/>
              <a:t>Difference from naïve </a:t>
            </a:r>
            <a:r>
              <a:rPr lang="en-CA" dirty="0" err="1" smtClean="0"/>
              <a:t>bayes</a:t>
            </a:r>
            <a:r>
              <a:rPr lang="en-CA" dirty="0" smtClean="0"/>
              <a:t> to multinomial naïve </a:t>
            </a:r>
            <a:r>
              <a:rPr lang="en-CA" dirty="0" err="1" smtClean="0"/>
              <a:t>bayes</a:t>
            </a:r>
            <a:r>
              <a:rPr lang="en-CA" dirty="0" smtClean="0"/>
              <a:t>?</a:t>
            </a:r>
          </a:p>
          <a:p>
            <a:endParaRPr lang="en-CA" dirty="0" smtClean="0"/>
          </a:p>
          <a:p>
            <a:endParaRPr lang="en-CA" dirty="0"/>
          </a:p>
        </p:txBody>
      </p:sp>
    </p:spTree>
    <p:extLst>
      <p:ext uri="{BB962C8B-B14F-4D97-AF65-F5344CB8AC3E}">
        <p14:creationId xmlns:p14="http://schemas.microsoft.com/office/powerpoint/2010/main" val="1665998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pg105</a:t>
            </a:r>
            <a:endParaRPr lang="en-CA" dirty="0"/>
          </a:p>
        </p:txBody>
      </p:sp>
      <p:sp>
        <p:nvSpPr>
          <p:cNvPr id="3" name="Content Placeholder 2"/>
          <p:cNvSpPr>
            <a:spLocks noGrp="1"/>
          </p:cNvSpPr>
          <p:nvPr>
            <p:ph idx="1"/>
          </p:nvPr>
        </p:nvSpPr>
        <p:spPr/>
        <p:txBody>
          <a:bodyPr/>
          <a:lstStyle/>
          <a:p>
            <a:r>
              <a:rPr lang="en-CA" dirty="0" smtClean="0"/>
              <a:t>Naïve </a:t>
            </a:r>
            <a:r>
              <a:rPr lang="en-CA" dirty="0" err="1" smtClean="0"/>
              <a:t>bayes</a:t>
            </a:r>
            <a:r>
              <a:rPr lang="en-CA" dirty="0" smtClean="0"/>
              <a:t> often outperforms more sophisticated classifiers</a:t>
            </a:r>
          </a:p>
          <a:p>
            <a:r>
              <a:rPr lang="en-CA" dirty="0" smtClean="0"/>
              <a:t>Try the simple things first! (1R, Naïve Bayes)</a:t>
            </a:r>
          </a:p>
          <a:p>
            <a:r>
              <a:rPr lang="en-CA" dirty="0" smtClean="0"/>
              <a:t>Maximizing classification accuracy does not require particularly accurate probability estimates, it is sufficient for the correct class to receive the greatest probability</a:t>
            </a:r>
          </a:p>
          <a:p>
            <a:r>
              <a:rPr lang="en-CA" dirty="0" smtClean="0"/>
              <a:t>Limitations: normal distribution assumption, redundant attributes</a:t>
            </a:r>
            <a:endParaRPr lang="en-CA" dirty="0"/>
          </a:p>
        </p:txBody>
      </p:sp>
    </p:spTree>
    <p:extLst>
      <p:ext uri="{BB962C8B-B14F-4D97-AF65-F5344CB8AC3E}">
        <p14:creationId xmlns:p14="http://schemas.microsoft.com/office/powerpoint/2010/main" val="356075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4607</Words>
  <Application>Microsoft Office PowerPoint</Application>
  <PresentationFormat>Widescreen</PresentationFormat>
  <Paragraphs>384</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Algorithms</vt:lpstr>
      <vt:lpstr>Algorithms pg91</vt:lpstr>
      <vt:lpstr>Overview pg91</vt:lpstr>
      <vt:lpstr>Inferring rudimentary rules pg92</vt:lpstr>
      <vt:lpstr>Missing values and numeric attributes pg94</vt:lpstr>
      <vt:lpstr>Simple probabilistic modeling pg 97</vt:lpstr>
      <vt:lpstr>Missing values and numeric attributes for Naïve Bayes</vt:lpstr>
      <vt:lpstr>Naïve bayes for document classification pg 103</vt:lpstr>
      <vt:lpstr>Remarks pg105</vt:lpstr>
      <vt:lpstr>Divide and conquer: constructing decision trees pg105</vt:lpstr>
      <vt:lpstr>Calculating information pg108</vt:lpstr>
      <vt:lpstr>Highly branching attributes pg111</vt:lpstr>
      <vt:lpstr>Covering algorithms: constructing rules pg112</vt:lpstr>
      <vt:lpstr>A simple covering algorithm pg114</vt:lpstr>
      <vt:lpstr>Rules vs decision lists pg118</vt:lpstr>
      <vt:lpstr>Mining association rules pg 119</vt:lpstr>
      <vt:lpstr>Item sets pg119</vt:lpstr>
      <vt:lpstr>Generating rules efficiently pg122</vt:lpstr>
      <vt:lpstr>Generating rules efficiently 2 pg125</vt:lpstr>
      <vt:lpstr>Generating rules efficiently pseudocode pg126</vt:lpstr>
      <vt:lpstr>PowerPoint Presentation</vt:lpstr>
      <vt:lpstr>PowerPoint Presentation</vt:lpstr>
      <vt:lpstr>4.6 Linear Models pg127 </vt:lpstr>
      <vt:lpstr>Linear Models</vt:lpstr>
      <vt:lpstr>Numeric Prediction: Linear Regression pg127</vt:lpstr>
      <vt:lpstr>Least square regression pg128</vt:lpstr>
      <vt:lpstr>Example: CPU test performance pg129</vt:lpstr>
      <vt:lpstr>Multiresponse linear regression pg129</vt:lpstr>
      <vt:lpstr>Logistic Regression pg129</vt:lpstr>
      <vt:lpstr>Log likelihood pg130</vt:lpstr>
      <vt:lpstr>Linear classification using the perceptron pg131</vt:lpstr>
      <vt:lpstr>Perceptron learning rule pg132</vt:lpstr>
      <vt:lpstr>Linear classification using Winnow pg134</vt:lpstr>
      <vt:lpstr>Unbalanced winnow algorithm pg134</vt:lpstr>
      <vt:lpstr>Balanced Winnow algorithm pg134</vt:lpstr>
      <vt:lpstr>4.7 Instance-based learning pg134</vt:lpstr>
      <vt:lpstr>Finding nearest neighbours efficiently pg136</vt:lpstr>
      <vt:lpstr>kD-tree example pg136</vt:lpstr>
      <vt:lpstr>kD tree example with leaf nodes pg137</vt:lpstr>
      <vt:lpstr>Advantages of kd trees pg138</vt:lpstr>
      <vt:lpstr>Updating kd-tree pg138</vt:lpstr>
      <vt:lpstr>Kd-tree using hyperspheres pg139</vt:lpstr>
      <vt:lpstr>4.8 Clustering pg141</vt:lpstr>
      <vt:lpstr>k-means pg142</vt:lpstr>
      <vt:lpstr>Iterative distance-based clustering</vt:lpstr>
      <vt:lpstr>Faster distance calculations pg144</vt:lpstr>
      <vt:lpstr>Choosing the number of clusters pg145</vt:lpstr>
      <vt:lpstr>Hierarchical clustering pg146</vt:lpstr>
      <vt:lpstr>Examples of hierarchical clustering pg148</vt:lpstr>
      <vt:lpstr>Incremental clustering pg149</vt:lpstr>
      <vt:lpstr>Incremental clustering of weather data pg150</vt:lpstr>
      <vt:lpstr>Category utility pg154</vt:lpstr>
      <vt:lpstr>Remarks pg156</vt:lpstr>
      <vt:lpstr>4.9 multi-instance learning pg156</vt:lpstr>
      <vt:lpstr>Aggregating the input/output pg157</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Russell Butler</dc:creator>
  <cp:lastModifiedBy>Russell Butler</cp:lastModifiedBy>
  <cp:revision>69</cp:revision>
  <dcterms:created xsi:type="dcterms:W3CDTF">2019-08-19T19:10:19Z</dcterms:created>
  <dcterms:modified xsi:type="dcterms:W3CDTF">2019-08-23T01:24:53Z</dcterms:modified>
</cp:coreProperties>
</file>