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8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956" autoAdjust="0"/>
  </p:normalViewPr>
  <p:slideViewPr>
    <p:cSldViewPr snapToGrid="0">
      <p:cViewPr varScale="1">
        <p:scale>
          <a:sx n="64" d="100"/>
          <a:sy n="64" d="100"/>
        </p:scale>
        <p:origin x="9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22B94E-B6E5-4A56-BB11-CD44368E25DD}" type="datetimeFigureOut">
              <a:rPr lang="en-CA" smtClean="0"/>
              <a:t>2019-08-22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4E1730-A9D4-4E53-BF47-85074D3FE6AA}" type="slidenum">
              <a:rPr lang="en-CA" smtClean="0"/>
              <a:t>‹#›</a:t>
            </a:fld>
            <a:endParaRPr lang="en-CA"/>
          </a:p>
        </p:txBody>
      </p:sp>
    </p:spTree>
    <p:extLst>
      <p:ext uri="{BB962C8B-B14F-4D97-AF65-F5344CB8AC3E}">
        <p14:creationId xmlns:p14="http://schemas.microsoft.com/office/powerpoint/2010/main" val="2635453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Introduce random variables</a:t>
            </a:r>
          </a:p>
          <a:p>
            <a:r>
              <a:rPr lang="en-CA" dirty="0" smtClean="0"/>
              <a:t>Introduce Bernoulli</a:t>
            </a:r>
            <a:r>
              <a:rPr lang="en-CA" baseline="0" dirty="0" smtClean="0"/>
              <a:t> process/distribution</a:t>
            </a:r>
            <a:endParaRPr lang="en-CA" dirty="0"/>
          </a:p>
        </p:txBody>
      </p:sp>
      <p:sp>
        <p:nvSpPr>
          <p:cNvPr id="4" name="Slide Number Placeholder 3"/>
          <p:cNvSpPr>
            <a:spLocks noGrp="1"/>
          </p:cNvSpPr>
          <p:nvPr>
            <p:ph type="sldNum" sz="quarter" idx="10"/>
          </p:nvPr>
        </p:nvSpPr>
        <p:spPr/>
        <p:txBody>
          <a:bodyPr/>
          <a:lstStyle/>
          <a:p>
            <a:fld id="{D14E1730-A9D4-4E53-BF47-85074D3FE6AA}" type="slidenum">
              <a:rPr lang="en-CA" smtClean="0"/>
              <a:t>8</a:t>
            </a:fld>
            <a:endParaRPr lang="en-CA"/>
          </a:p>
        </p:txBody>
      </p:sp>
    </p:spTree>
    <p:extLst>
      <p:ext uri="{BB962C8B-B14F-4D97-AF65-F5344CB8AC3E}">
        <p14:creationId xmlns:p14="http://schemas.microsoft.com/office/powerpoint/2010/main" val="1831294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Show formulas from page 166</a:t>
            </a:r>
            <a:endParaRPr lang="en-CA" dirty="0"/>
          </a:p>
        </p:txBody>
      </p:sp>
      <p:sp>
        <p:nvSpPr>
          <p:cNvPr id="4" name="Slide Number Placeholder 3"/>
          <p:cNvSpPr>
            <a:spLocks noGrp="1"/>
          </p:cNvSpPr>
          <p:nvPr>
            <p:ph type="sldNum" sz="quarter" idx="10"/>
          </p:nvPr>
        </p:nvSpPr>
        <p:spPr/>
        <p:txBody>
          <a:bodyPr/>
          <a:lstStyle/>
          <a:p>
            <a:fld id="{D14E1730-A9D4-4E53-BF47-85074D3FE6AA}" type="slidenum">
              <a:rPr lang="en-CA" smtClean="0"/>
              <a:t>9</a:t>
            </a:fld>
            <a:endParaRPr lang="en-CA"/>
          </a:p>
        </p:txBody>
      </p:sp>
    </p:spTree>
    <p:extLst>
      <p:ext uri="{BB962C8B-B14F-4D97-AF65-F5344CB8AC3E}">
        <p14:creationId xmlns:p14="http://schemas.microsoft.com/office/powerpoint/2010/main" val="206636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Use formula</a:t>
            </a:r>
            <a:r>
              <a:rPr lang="en-CA" baseline="0" dirty="0" smtClean="0"/>
              <a:t> from </a:t>
            </a:r>
            <a:r>
              <a:rPr lang="en-CA" baseline="0" dirty="0" err="1" smtClean="0"/>
              <a:t>pg</a:t>
            </a:r>
            <a:r>
              <a:rPr lang="en-CA" baseline="0" dirty="0" smtClean="0"/>
              <a:t> 170</a:t>
            </a:r>
            <a:endParaRPr lang="en-CA" dirty="0"/>
          </a:p>
        </p:txBody>
      </p:sp>
      <p:sp>
        <p:nvSpPr>
          <p:cNvPr id="4" name="Slide Number Placeholder 3"/>
          <p:cNvSpPr>
            <a:spLocks noGrp="1"/>
          </p:cNvSpPr>
          <p:nvPr>
            <p:ph type="sldNum" sz="quarter" idx="10"/>
          </p:nvPr>
        </p:nvSpPr>
        <p:spPr/>
        <p:txBody>
          <a:bodyPr/>
          <a:lstStyle/>
          <a:p>
            <a:fld id="{D14E1730-A9D4-4E53-BF47-85074D3FE6AA}" type="slidenum">
              <a:rPr lang="en-CA" smtClean="0"/>
              <a:t>11</a:t>
            </a:fld>
            <a:endParaRPr lang="en-CA"/>
          </a:p>
        </p:txBody>
      </p:sp>
    </p:spTree>
    <p:extLst>
      <p:ext uri="{BB962C8B-B14F-4D97-AF65-F5344CB8AC3E}">
        <p14:creationId xmlns:p14="http://schemas.microsoft.com/office/powerpoint/2010/main" val="3323146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Add formulas from </a:t>
            </a:r>
            <a:r>
              <a:rPr lang="en-CA" dirty="0" err="1" smtClean="0"/>
              <a:t>pg</a:t>
            </a:r>
            <a:r>
              <a:rPr lang="en-CA" dirty="0" smtClean="0"/>
              <a:t> 177</a:t>
            </a:r>
            <a:endParaRPr lang="en-CA" dirty="0"/>
          </a:p>
        </p:txBody>
      </p:sp>
      <p:sp>
        <p:nvSpPr>
          <p:cNvPr id="4" name="Slide Number Placeholder 3"/>
          <p:cNvSpPr>
            <a:spLocks noGrp="1"/>
          </p:cNvSpPr>
          <p:nvPr>
            <p:ph type="sldNum" sz="quarter" idx="10"/>
          </p:nvPr>
        </p:nvSpPr>
        <p:spPr/>
        <p:txBody>
          <a:bodyPr/>
          <a:lstStyle/>
          <a:p>
            <a:fld id="{D14E1730-A9D4-4E53-BF47-85074D3FE6AA}" type="slidenum">
              <a:rPr lang="en-CA" smtClean="0"/>
              <a:t>15</a:t>
            </a:fld>
            <a:endParaRPr lang="en-CA"/>
          </a:p>
        </p:txBody>
      </p:sp>
    </p:spTree>
    <p:extLst>
      <p:ext uri="{BB962C8B-B14F-4D97-AF65-F5344CB8AC3E}">
        <p14:creationId xmlns:p14="http://schemas.microsoft.com/office/powerpoint/2010/main" val="3455071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86EA0A09-CF9E-4182-96A0-AA8D69CD42C9}" type="datetimeFigureOut">
              <a:rPr lang="en-CA" smtClean="0"/>
              <a:t>2019-08-22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4EBA13-FB1B-4A79-B0CA-CEC068B13F3C}" type="slidenum">
              <a:rPr lang="en-CA" smtClean="0"/>
              <a:t>‹#›</a:t>
            </a:fld>
            <a:endParaRPr lang="en-CA"/>
          </a:p>
        </p:txBody>
      </p:sp>
    </p:spTree>
    <p:extLst>
      <p:ext uri="{BB962C8B-B14F-4D97-AF65-F5344CB8AC3E}">
        <p14:creationId xmlns:p14="http://schemas.microsoft.com/office/powerpoint/2010/main" val="1504193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6EA0A09-CF9E-4182-96A0-AA8D69CD42C9}" type="datetimeFigureOut">
              <a:rPr lang="en-CA" smtClean="0"/>
              <a:t>2019-08-22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4EBA13-FB1B-4A79-B0CA-CEC068B13F3C}" type="slidenum">
              <a:rPr lang="en-CA" smtClean="0"/>
              <a:t>‹#›</a:t>
            </a:fld>
            <a:endParaRPr lang="en-CA"/>
          </a:p>
        </p:txBody>
      </p:sp>
    </p:spTree>
    <p:extLst>
      <p:ext uri="{BB962C8B-B14F-4D97-AF65-F5344CB8AC3E}">
        <p14:creationId xmlns:p14="http://schemas.microsoft.com/office/powerpoint/2010/main" val="372925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6EA0A09-CF9E-4182-96A0-AA8D69CD42C9}" type="datetimeFigureOut">
              <a:rPr lang="en-CA" smtClean="0"/>
              <a:t>2019-08-22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4EBA13-FB1B-4A79-B0CA-CEC068B13F3C}" type="slidenum">
              <a:rPr lang="en-CA" smtClean="0"/>
              <a:t>‹#›</a:t>
            </a:fld>
            <a:endParaRPr lang="en-CA"/>
          </a:p>
        </p:txBody>
      </p:sp>
    </p:spTree>
    <p:extLst>
      <p:ext uri="{BB962C8B-B14F-4D97-AF65-F5344CB8AC3E}">
        <p14:creationId xmlns:p14="http://schemas.microsoft.com/office/powerpoint/2010/main" val="3462838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6EA0A09-CF9E-4182-96A0-AA8D69CD42C9}" type="datetimeFigureOut">
              <a:rPr lang="en-CA" smtClean="0"/>
              <a:t>2019-08-22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4EBA13-FB1B-4A79-B0CA-CEC068B13F3C}" type="slidenum">
              <a:rPr lang="en-CA" smtClean="0"/>
              <a:t>‹#›</a:t>
            </a:fld>
            <a:endParaRPr lang="en-CA"/>
          </a:p>
        </p:txBody>
      </p:sp>
    </p:spTree>
    <p:extLst>
      <p:ext uri="{BB962C8B-B14F-4D97-AF65-F5344CB8AC3E}">
        <p14:creationId xmlns:p14="http://schemas.microsoft.com/office/powerpoint/2010/main" val="2532030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EA0A09-CF9E-4182-96A0-AA8D69CD42C9}" type="datetimeFigureOut">
              <a:rPr lang="en-CA" smtClean="0"/>
              <a:t>2019-08-22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4EBA13-FB1B-4A79-B0CA-CEC068B13F3C}" type="slidenum">
              <a:rPr lang="en-CA" smtClean="0"/>
              <a:t>‹#›</a:t>
            </a:fld>
            <a:endParaRPr lang="en-CA"/>
          </a:p>
        </p:txBody>
      </p:sp>
    </p:spTree>
    <p:extLst>
      <p:ext uri="{BB962C8B-B14F-4D97-AF65-F5344CB8AC3E}">
        <p14:creationId xmlns:p14="http://schemas.microsoft.com/office/powerpoint/2010/main" val="3878001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86EA0A09-CF9E-4182-96A0-AA8D69CD42C9}" type="datetimeFigureOut">
              <a:rPr lang="en-CA" smtClean="0"/>
              <a:t>2019-08-22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54EBA13-FB1B-4A79-B0CA-CEC068B13F3C}" type="slidenum">
              <a:rPr lang="en-CA" smtClean="0"/>
              <a:t>‹#›</a:t>
            </a:fld>
            <a:endParaRPr lang="en-CA"/>
          </a:p>
        </p:txBody>
      </p:sp>
    </p:spTree>
    <p:extLst>
      <p:ext uri="{BB962C8B-B14F-4D97-AF65-F5344CB8AC3E}">
        <p14:creationId xmlns:p14="http://schemas.microsoft.com/office/powerpoint/2010/main" val="1453991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86EA0A09-CF9E-4182-96A0-AA8D69CD42C9}" type="datetimeFigureOut">
              <a:rPr lang="en-CA" smtClean="0"/>
              <a:t>2019-08-22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54EBA13-FB1B-4A79-B0CA-CEC068B13F3C}" type="slidenum">
              <a:rPr lang="en-CA" smtClean="0"/>
              <a:t>‹#›</a:t>
            </a:fld>
            <a:endParaRPr lang="en-CA"/>
          </a:p>
        </p:txBody>
      </p:sp>
    </p:spTree>
    <p:extLst>
      <p:ext uri="{BB962C8B-B14F-4D97-AF65-F5344CB8AC3E}">
        <p14:creationId xmlns:p14="http://schemas.microsoft.com/office/powerpoint/2010/main" val="1987185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86EA0A09-CF9E-4182-96A0-AA8D69CD42C9}" type="datetimeFigureOut">
              <a:rPr lang="en-CA" smtClean="0"/>
              <a:t>2019-08-22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54EBA13-FB1B-4A79-B0CA-CEC068B13F3C}" type="slidenum">
              <a:rPr lang="en-CA" smtClean="0"/>
              <a:t>‹#›</a:t>
            </a:fld>
            <a:endParaRPr lang="en-CA"/>
          </a:p>
        </p:txBody>
      </p:sp>
    </p:spTree>
    <p:extLst>
      <p:ext uri="{BB962C8B-B14F-4D97-AF65-F5344CB8AC3E}">
        <p14:creationId xmlns:p14="http://schemas.microsoft.com/office/powerpoint/2010/main" val="944827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EA0A09-CF9E-4182-96A0-AA8D69CD42C9}" type="datetimeFigureOut">
              <a:rPr lang="en-CA" smtClean="0"/>
              <a:t>2019-08-22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54EBA13-FB1B-4A79-B0CA-CEC068B13F3C}" type="slidenum">
              <a:rPr lang="en-CA" smtClean="0"/>
              <a:t>‹#›</a:t>
            </a:fld>
            <a:endParaRPr lang="en-CA"/>
          </a:p>
        </p:txBody>
      </p:sp>
    </p:spTree>
    <p:extLst>
      <p:ext uri="{BB962C8B-B14F-4D97-AF65-F5344CB8AC3E}">
        <p14:creationId xmlns:p14="http://schemas.microsoft.com/office/powerpoint/2010/main" val="1009163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EA0A09-CF9E-4182-96A0-AA8D69CD42C9}" type="datetimeFigureOut">
              <a:rPr lang="en-CA" smtClean="0"/>
              <a:t>2019-08-22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54EBA13-FB1B-4A79-B0CA-CEC068B13F3C}" type="slidenum">
              <a:rPr lang="en-CA" smtClean="0"/>
              <a:t>‹#›</a:t>
            </a:fld>
            <a:endParaRPr lang="en-CA"/>
          </a:p>
        </p:txBody>
      </p:sp>
    </p:spTree>
    <p:extLst>
      <p:ext uri="{BB962C8B-B14F-4D97-AF65-F5344CB8AC3E}">
        <p14:creationId xmlns:p14="http://schemas.microsoft.com/office/powerpoint/2010/main" val="200242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EA0A09-CF9E-4182-96A0-AA8D69CD42C9}" type="datetimeFigureOut">
              <a:rPr lang="en-CA" smtClean="0"/>
              <a:t>2019-08-22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54EBA13-FB1B-4A79-B0CA-CEC068B13F3C}" type="slidenum">
              <a:rPr lang="en-CA" smtClean="0"/>
              <a:t>‹#›</a:t>
            </a:fld>
            <a:endParaRPr lang="en-CA"/>
          </a:p>
        </p:txBody>
      </p:sp>
    </p:spTree>
    <p:extLst>
      <p:ext uri="{BB962C8B-B14F-4D97-AF65-F5344CB8AC3E}">
        <p14:creationId xmlns:p14="http://schemas.microsoft.com/office/powerpoint/2010/main" val="1627217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EA0A09-CF9E-4182-96A0-AA8D69CD42C9}" type="datetimeFigureOut">
              <a:rPr lang="en-CA" smtClean="0"/>
              <a:t>2019-08-22</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4EBA13-FB1B-4A79-B0CA-CEC068B13F3C}" type="slidenum">
              <a:rPr lang="en-CA" smtClean="0"/>
              <a:t>‹#›</a:t>
            </a:fld>
            <a:endParaRPr lang="en-CA"/>
          </a:p>
        </p:txBody>
      </p:sp>
    </p:spTree>
    <p:extLst>
      <p:ext uri="{BB962C8B-B14F-4D97-AF65-F5344CB8AC3E}">
        <p14:creationId xmlns:p14="http://schemas.microsoft.com/office/powerpoint/2010/main" val="814942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Credibility</a:t>
            </a:r>
            <a:endParaRPr lang="en-CA" dirty="0"/>
          </a:p>
        </p:txBody>
      </p:sp>
      <p:sp>
        <p:nvSpPr>
          <p:cNvPr id="3" name="Subtitle 2"/>
          <p:cNvSpPr>
            <a:spLocks noGrp="1"/>
          </p:cNvSpPr>
          <p:nvPr>
            <p:ph type="subTitle" idx="1"/>
          </p:nvPr>
        </p:nvSpPr>
        <p:spPr/>
        <p:txBody>
          <a:bodyPr/>
          <a:lstStyle/>
          <a:p>
            <a:r>
              <a:rPr lang="en-CA" dirty="0" smtClean="0"/>
              <a:t>Evaluating what’s been learned</a:t>
            </a:r>
            <a:endParaRPr lang="en-CA" dirty="0"/>
          </a:p>
        </p:txBody>
      </p:sp>
    </p:spTree>
    <p:extLst>
      <p:ext uri="{BB962C8B-B14F-4D97-AF65-F5344CB8AC3E}">
        <p14:creationId xmlns:p14="http://schemas.microsoft.com/office/powerpoint/2010/main" val="31283371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5.3 Cross-validation pg166</a:t>
            </a:r>
            <a:endParaRPr lang="en-CA" dirty="0"/>
          </a:p>
        </p:txBody>
      </p:sp>
      <p:sp>
        <p:nvSpPr>
          <p:cNvPr id="3" name="Content Placeholder 2"/>
          <p:cNvSpPr>
            <a:spLocks noGrp="1"/>
          </p:cNvSpPr>
          <p:nvPr>
            <p:ph idx="1"/>
          </p:nvPr>
        </p:nvSpPr>
        <p:spPr/>
        <p:txBody>
          <a:bodyPr>
            <a:normAutofit fontScale="85000" lnSpcReduction="20000"/>
          </a:bodyPr>
          <a:lstStyle/>
          <a:p>
            <a:r>
              <a:rPr lang="en-CA" dirty="0" smtClean="0"/>
              <a:t>Common to partition 1/3 of data for testing, and 2/3 for training</a:t>
            </a:r>
          </a:p>
          <a:p>
            <a:r>
              <a:rPr lang="en-CA" dirty="0" smtClean="0"/>
              <a:t>However you may be unlucky and get an un-representative partition</a:t>
            </a:r>
          </a:p>
          <a:p>
            <a:pPr lvl="1"/>
            <a:r>
              <a:rPr lang="en-CA" dirty="0" smtClean="0"/>
              <a:t>Make sure the same proportion of classes are present in test/train set!</a:t>
            </a:r>
          </a:p>
          <a:p>
            <a:pPr lvl="2"/>
            <a:r>
              <a:rPr lang="en-CA" dirty="0" smtClean="0"/>
              <a:t>This is called ‘stratification’</a:t>
            </a:r>
          </a:p>
          <a:p>
            <a:r>
              <a:rPr lang="en-CA" dirty="0" smtClean="0"/>
              <a:t>A more general and robust method to mitigate partition bias is to repeat the entire training/testing process multiple times, with different random samples and then average the error rate</a:t>
            </a:r>
          </a:p>
          <a:p>
            <a:r>
              <a:rPr lang="en-CA" dirty="0" smtClean="0"/>
              <a:t>Simplest variant: 50:50 </a:t>
            </a:r>
            <a:r>
              <a:rPr lang="en-CA" dirty="0" err="1" smtClean="0"/>
              <a:t>training:test</a:t>
            </a:r>
            <a:r>
              <a:rPr lang="en-CA" dirty="0" smtClean="0"/>
              <a:t> split, then swap training and test and repeat</a:t>
            </a:r>
          </a:p>
          <a:p>
            <a:r>
              <a:rPr lang="en-CA" dirty="0" smtClean="0"/>
              <a:t>N-fold cross validation: example 3-fold, split data into 1/3, 1/3, 1/3, and run the training on the remaining 2/3, 3 times.</a:t>
            </a:r>
          </a:p>
          <a:p>
            <a:r>
              <a:rPr lang="en-CA" dirty="0" smtClean="0"/>
              <a:t>Standard way of predicting error rate is 10-fold cross validation</a:t>
            </a:r>
          </a:p>
          <a:p>
            <a:r>
              <a:rPr lang="en-CA" dirty="0" smtClean="0"/>
              <a:t>Repeat 10-fold cross validation 10 times, to reduce random variability</a:t>
            </a:r>
          </a:p>
          <a:p>
            <a:endParaRPr lang="en-CA" dirty="0"/>
          </a:p>
        </p:txBody>
      </p:sp>
    </p:spTree>
    <p:extLst>
      <p:ext uri="{BB962C8B-B14F-4D97-AF65-F5344CB8AC3E}">
        <p14:creationId xmlns:p14="http://schemas.microsoft.com/office/powerpoint/2010/main" val="7357704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5.4 Other estimates pg168</a:t>
            </a:r>
            <a:endParaRPr lang="en-CA" dirty="0"/>
          </a:p>
        </p:txBody>
      </p:sp>
      <p:sp>
        <p:nvSpPr>
          <p:cNvPr id="3" name="Content Placeholder 2"/>
          <p:cNvSpPr>
            <a:spLocks noGrp="1"/>
          </p:cNvSpPr>
          <p:nvPr>
            <p:ph idx="1"/>
          </p:nvPr>
        </p:nvSpPr>
        <p:spPr/>
        <p:txBody>
          <a:bodyPr>
            <a:normAutofit fontScale="92500" lnSpcReduction="10000"/>
          </a:bodyPr>
          <a:lstStyle/>
          <a:p>
            <a:r>
              <a:rPr lang="en-CA" dirty="0" smtClean="0"/>
              <a:t>Leave-one-out: n-fold cross validation, where n is the number of instances in the data </a:t>
            </a:r>
          </a:p>
          <a:p>
            <a:pPr lvl="1"/>
            <a:r>
              <a:rPr lang="en-CA" dirty="0" smtClean="0"/>
              <a:t>Uses greatest possible amount of data</a:t>
            </a:r>
          </a:p>
          <a:p>
            <a:pPr lvl="1"/>
            <a:r>
              <a:rPr lang="en-CA" dirty="0" smtClean="0"/>
              <a:t>Deterministic (no random partitioning of test/train set)</a:t>
            </a:r>
          </a:p>
          <a:p>
            <a:pPr lvl="1"/>
            <a:r>
              <a:rPr lang="en-CA" dirty="0" smtClean="0"/>
              <a:t>Computationally intensive, infeasible for large datasets</a:t>
            </a:r>
          </a:p>
          <a:p>
            <a:r>
              <a:rPr lang="en-CA" dirty="0" smtClean="0"/>
              <a:t>Bootstrap: sample the dataset with replacement to form a training set</a:t>
            </a:r>
          </a:p>
          <a:p>
            <a:r>
              <a:rPr lang="en-CA" dirty="0" smtClean="0"/>
              <a:t>0.632 bootstrap</a:t>
            </a:r>
          </a:p>
          <a:p>
            <a:r>
              <a:rPr lang="en-CA" dirty="0" smtClean="0"/>
              <a:t>Results in pessimistic (conservative) error estimates because only 0.632 of the instances are used</a:t>
            </a:r>
          </a:p>
          <a:p>
            <a:pPr lvl="1"/>
            <a:r>
              <a:rPr lang="en-CA" dirty="0" smtClean="0"/>
              <a:t>This can be fixed by combining bootstrap error with resubstitution error</a:t>
            </a:r>
          </a:p>
          <a:p>
            <a:r>
              <a:rPr lang="en-CA" dirty="0" smtClean="0"/>
              <a:t>Bootstrap may be the best solution for extremely small datasets</a:t>
            </a:r>
            <a:endParaRPr lang="en-CA" dirty="0"/>
          </a:p>
        </p:txBody>
      </p:sp>
    </p:spTree>
    <p:extLst>
      <p:ext uri="{BB962C8B-B14F-4D97-AF65-F5344CB8AC3E}">
        <p14:creationId xmlns:p14="http://schemas.microsoft.com/office/powerpoint/2010/main" val="18455878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5.5 </a:t>
            </a:r>
            <a:r>
              <a:rPr lang="en-CA" dirty="0" err="1" smtClean="0"/>
              <a:t>Hyperparameter</a:t>
            </a:r>
            <a:r>
              <a:rPr lang="en-CA" dirty="0" smtClean="0"/>
              <a:t> selection pg170</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Many learning algorithms have parameters that can be tuned to optimize their behavior, these are hyperparameters</a:t>
            </a:r>
          </a:p>
          <a:p>
            <a:r>
              <a:rPr lang="en-CA" dirty="0" smtClean="0"/>
              <a:t>Example: k, from k-means clustering algorithm</a:t>
            </a:r>
          </a:p>
          <a:p>
            <a:r>
              <a:rPr lang="en-CA" dirty="0" smtClean="0"/>
              <a:t>Best performance on a test set is achieved by setting hyperparameters to match the characteristics of the data</a:t>
            </a:r>
          </a:p>
          <a:p>
            <a:r>
              <a:rPr lang="en-CA" dirty="0" smtClean="0"/>
              <a:t>Do not use performance on test data to choose hyperparameters!</a:t>
            </a:r>
          </a:p>
          <a:p>
            <a:r>
              <a:rPr lang="en-CA" dirty="0" smtClean="0"/>
              <a:t>What do? </a:t>
            </a:r>
          </a:p>
          <a:p>
            <a:pPr lvl="1"/>
            <a:r>
              <a:rPr lang="en-CA" dirty="0" smtClean="0"/>
              <a:t>Split training data into training/validation</a:t>
            </a:r>
          </a:p>
          <a:p>
            <a:pPr lvl="1"/>
            <a:r>
              <a:rPr lang="en-CA" dirty="0" smtClean="0"/>
              <a:t>Run multiple </a:t>
            </a:r>
            <a:r>
              <a:rPr lang="en-CA" dirty="0" err="1" smtClean="0"/>
              <a:t>hyperparameter</a:t>
            </a:r>
            <a:r>
              <a:rPr lang="en-CA" dirty="0" smtClean="0"/>
              <a:t> choices on the training, test on validation set</a:t>
            </a:r>
          </a:p>
          <a:p>
            <a:pPr lvl="1"/>
            <a:r>
              <a:rPr lang="en-CA" dirty="0" smtClean="0"/>
              <a:t>Find the optimal hyperparameters based on validation and re-run full training set using optimal hyperparameters only</a:t>
            </a:r>
          </a:p>
          <a:p>
            <a:pPr lvl="1"/>
            <a:r>
              <a:rPr lang="en-CA" dirty="0" smtClean="0"/>
              <a:t>Evaluate error on test set using validation-optimized hyperparameters</a:t>
            </a:r>
          </a:p>
          <a:p>
            <a:endParaRPr lang="en-CA" dirty="0"/>
          </a:p>
        </p:txBody>
      </p:sp>
    </p:spTree>
    <p:extLst>
      <p:ext uri="{BB962C8B-B14F-4D97-AF65-F5344CB8AC3E}">
        <p14:creationId xmlns:p14="http://schemas.microsoft.com/office/powerpoint/2010/main" val="20840292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5.6 Comparing data mining schemes pg172</a:t>
            </a:r>
            <a:endParaRPr lang="en-CA" dirty="0"/>
          </a:p>
        </p:txBody>
      </p:sp>
      <p:sp>
        <p:nvSpPr>
          <p:cNvPr id="3" name="Content Placeholder 2"/>
          <p:cNvSpPr>
            <a:spLocks noGrp="1"/>
          </p:cNvSpPr>
          <p:nvPr>
            <p:ph idx="1"/>
          </p:nvPr>
        </p:nvSpPr>
        <p:spPr/>
        <p:txBody>
          <a:bodyPr>
            <a:normAutofit fontScale="85000" lnSpcReduction="20000"/>
          </a:bodyPr>
          <a:lstStyle/>
          <a:p>
            <a:r>
              <a:rPr lang="en-CA" dirty="0" smtClean="0"/>
              <a:t>We often want to compare two different learning algorithms on the same dataset, to see which is better</a:t>
            </a:r>
          </a:p>
          <a:p>
            <a:r>
              <a:rPr lang="en-CA" dirty="0" smtClean="0"/>
              <a:t>Simple approach: estimate error using cross validation for each algorithm, choose the best</a:t>
            </a:r>
          </a:p>
          <a:p>
            <a:r>
              <a:rPr lang="en-CA" dirty="0" smtClean="0"/>
              <a:t>Important for machine learning researchers – when publishing a new algorithm, need to show it actually outperforms previous attempts</a:t>
            </a:r>
          </a:p>
          <a:p>
            <a:r>
              <a:rPr lang="en-CA" dirty="0" smtClean="0"/>
              <a:t>We want to determine if one scheme is better or worse than another on average, across all possible training and test datasets that can be drawn from the domain</a:t>
            </a:r>
          </a:p>
          <a:p>
            <a:r>
              <a:rPr lang="en-CA" dirty="0" smtClean="0"/>
              <a:t>For each learning scheme: </a:t>
            </a:r>
          </a:p>
          <a:p>
            <a:pPr lvl="1"/>
            <a:r>
              <a:rPr lang="en-CA" dirty="0" smtClean="0"/>
              <a:t>Draw several datasets of the same size</a:t>
            </a:r>
          </a:p>
          <a:p>
            <a:pPr lvl="1"/>
            <a:r>
              <a:rPr lang="en-CA" dirty="0" smtClean="0"/>
              <a:t>Obtain an accuracy estimate for each dataset using cross-validation</a:t>
            </a:r>
          </a:p>
          <a:p>
            <a:pPr lvl="1"/>
            <a:r>
              <a:rPr lang="en-CA" dirty="0" smtClean="0"/>
              <a:t>Compute the mean of the estimates (we are interested in the mean accuracy across all possible datasets of the same size)</a:t>
            </a:r>
          </a:p>
          <a:p>
            <a:r>
              <a:rPr lang="en-CA" dirty="0" smtClean="0"/>
              <a:t>Use a paired Student’s t-test to compare the results</a:t>
            </a:r>
          </a:p>
        </p:txBody>
      </p:sp>
    </p:spTree>
    <p:extLst>
      <p:ext uri="{BB962C8B-B14F-4D97-AF65-F5344CB8AC3E}">
        <p14:creationId xmlns:p14="http://schemas.microsoft.com/office/powerpoint/2010/main" val="42949505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5.7 Predicting probabilities pg175</a:t>
            </a:r>
            <a:endParaRPr lang="en-CA" dirty="0"/>
          </a:p>
        </p:txBody>
      </p:sp>
      <p:sp>
        <p:nvSpPr>
          <p:cNvPr id="3" name="Content Placeholder 2"/>
          <p:cNvSpPr>
            <a:spLocks noGrp="1"/>
          </p:cNvSpPr>
          <p:nvPr>
            <p:ph idx="1"/>
          </p:nvPr>
        </p:nvSpPr>
        <p:spPr/>
        <p:txBody>
          <a:bodyPr/>
          <a:lstStyle/>
          <a:p>
            <a:r>
              <a:rPr lang="en-CA" dirty="0" smtClean="0"/>
              <a:t>We have assumed that the goal is to maximize the success rate of the predictions</a:t>
            </a:r>
          </a:p>
          <a:p>
            <a:r>
              <a:rPr lang="en-CA" dirty="0" smtClean="0"/>
              <a:t>We have assumed a 0-1 loss function (loss is 0 if prediction is correct, loss is 1 if prediction is incorrect)</a:t>
            </a:r>
          </a:p>
          <a:p>
            <a:r>
              <a:rPr lang="en-CA" dirty="0" smtClean="0"/>
              <a:t>However, most learning schemes can associate a probability with a prediction (such as Naïve Bayes), and we can take this probability into account when judging correctness</a:t>
            </a:r>
          </a:p>
          <a:p>
            <a:r>
              <a:rPr lang="en-CA" dirty="0" smtClean="0"/>
              <a:t>Example: a prediction with 99% probability should weigh more than a prediction with 51% probability</a:t>
            </a:r>
          </a:p>
          <a:p>
            <a:endParaRPr lang="en-CA" dirty="0"/>
          </a:p>
        </p:txBody>
      </p:sp>
    </p:spTree>
    <p:extLst>
      <p:ext uri="{BB962C8B-B14F-4D97-AF65-F5344CB8AC3E}">
        <p14:creationId xmlns:p14="http://schemas.microsoft.com/office/powerpoint/2010/main" val="4394466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Quadratic loss function pg176</a:t>
            </a:r>
            <a:endParaRPr lang="en-CA" dirty="0"/>
          </a:p>
        </p:txBody>
      </p:sp>
      <p:sp>
        <p:nvSpPr>
          <p:cNvPr id="3" name="Content Placeholder 2"/>
          <p:cNvSpPr>
            <a:spLocks noGrp="1"/>
          </p:cNvSpPr>
          <p:nvPr>
            <p:ph idx="1"/>
          </p:nvPr>
        </p:nvSpPr>
        <p:spPr/>
        <p:txBody>
          <a:bodyPr>
            <a:normAutofit fontScale="85000" lnSpcReduction="20000"/>
          </a:bodyPr>
          <a:lstStyle/>
          <a:p>
            <a:r>
              <a:rPr lang="en-CA" dirty="0" smtClean="0"/>
              <a:t>Suppose k possible outcomes (classes), and for a given instance the learning algorithm outputs a probability vector [p1,…</a:t>
            </a:r>
            <a:r>
              <a:rPr lang="en-CA" dirty="0" err="1" smtClean="0"/>
              <a:t>pk</a:t>
            </a:r>
            <a:r>
              <a:rPr lang="en-CA" dirty="0" smtClean="0"/>
              <a:t>]</a:t>
            </a:r>
          </a:p>
          <a:p>
            <a:r>
              <a:rPr lang="en-CA" dirty="0" smtClean="0"/>
              <a:t>We can also express the correct outcome as a vector [0,1,…0] with k elements, where 1=correct class, and 0=incorrect class</a:t>
            </a:r>
          </a:p>
          <a:p>
            <a:r>
              <a:rPr lang="en-CA" dirty="0" smtClean="0"/>
              <a:t>We can then use the quadratic loss function to evaluate the probabilistic prediction</a:t>
            </a:r>
          </a:p>
          <a:p>
            <a:r>
              <a:rPr lang="en-CA" dirty="0" smtClean="0"/>
              <a:t>Quadratic loss function formula</a:t>
            </a:r>
          </a:p>
          <a:p>
            <a:r>
              <a:rPr lang="en-CA" dirty="0" smtClean="0"/>
              <a:t>If you seek to minimize the quadratic loss function in a situation where the actual class is generated probabilistically, the best strategy is to choose for the p-vector the actual probabilities of the different outcomes</a:t>
            </a:r>
          </a:p>
          <a:p>
            <a:pPr lvl="1"/>
            <a:r>
              <a:rPr lang="en-CA" dirty="0" smtClean="0"/>
              <a:t>See formula </a:t>
            </a:r>
            <a:r>
              <a:rPr lang="en-CA" dirty="0" err="1" smtClean="0"/>
              <a:t>pg</a:t>
            </a:r>
            <a:r>
              <a:rPr lang="en-CA" dirty="0" smtClean="0"/>
              <a:t> 177</a:t>
            </a:r>
          </a:p>
          <a:p>
            <a:r>
              <a:rPr lang="en-CA" dirty="0" smtClean="0"/>
              <a:t>Quadratic loss function gives preference to predictors able to make best guess at true probabilities, and is frequently used as criterion of success</a:t>
            </a:r>
            <a:endParaRPr lang="en-CA" dirty="0"/>
          </a:p>
        </p:txBody>
      </p:sp>
    </p:spTree>
    <p:extLst>
      <p:ext uri="{BB962C8B-B14F-4D97-AF65-F5344CB8AC3E}">
        <p14:creationId xmlns:p14="http://schemas.microsoft.com/office/powerpoint/2010/main" val="19703780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Informational loss function pg178</a:t>
            </a:r>
            <a:endParaRPr lang="en-CA" dirty="0"/>
          </a:p>
        </p:txBody>
      </p:sp>
      <p:sp>
        <p:nvSpPr>
          <p:cNvPr id="3" name="Content Placeholder 2"/>
          <p:cNvSpPr>
            <a:spLocks noGrp="1"/>
          </p:cNvSpPr>
          <p:nvPr>
            <p:ph idx="1"/>
          </p:nvPr>
        </p:nvSpPr>
        <p:spPr/>
        <p:txBody>
          <a:bodyPr>
            <a:normAutofit lnSpcReduction="10000"/>
          </a:bodyPr>
          <a:lstStyle/>
          <a:p>
            <a:r>
              <a:rPr lang="en-CA" dirty="0" smtClean="0"/>
              <a:t>Another popular criterion for evaluation of probabilistic prediction is the informational loss function</a:t>
            </a:r>
          </a:p>
          <a:p>
            <a:r>
              <a:rPr lang="en-CA" dirty="0" smtClean="0"/>
              <a:t>-log2(pi) where the </a:t>
            </a:r>
            <a:r>
              <a:rPr lang="en-CA" dirty="0" err="1" smtClean="0"/>
              <a:t>ith</a:t>
            </a:r>
            <a:r>
              <a:rPr lang="en-CA" dirty="0" smtClean="0"/>
              <a:t> prediction is the correct one</a:t>
            </a:r>
          </a:p>
          <a:p>
            <a:r>
              <a:rPr lang="en-CA" dirty="0" smtClean="0"/>
              <a:t>Represents information in bits required to express actual class </a:t>
            </a:r>
            <a:r>
              <a:rPr lang="en-CA" dirty="0" err="1" smtClean="0"/>
              <a:t>i</a:t>
            </a:r>
            <a:r>
              <a:rPr lang="en-CA" dirty="0" smtClean="0"/>
              <a:t> with respect to the probability distribution p1,…</a:t>
            </a:r>
            <a:r>
              <a:rPr lang="en-CA" dirty="0" err="1" smtClean="0"/>
              <a:t>pk</a:t>
            </a:r>
            <a:endParaRPr lang="en-CA" dirty="0" smtClean="0"/>
          </a:p>
          <a:p>
            <a:r>
              <a:rPr lang="en-CA" dirty="0" smtClean="0"/>
              <a:t>If you were given the probability distribution and someone had to communicate to you which class actually occurred, this is the number of bits they would need to encode the information if they did it as effectively as possible</a:t>
            </a:r>
          </a:p>
          <a:p>
            <a:r>
              <a:rPr lang="en-CA" dirty="0" smtClean="0"/>
              <a:t>Expected value of information loss function formula pg178</a:t>
            </a:r>
            <a:endParaRPr lang="en-CA" dirty="0"/>
          </a:p>
        </p:txBody>
      </p:sp>
    </p:spTree>
    <p:extLst>
      <p:ext uri="{BB962C8B-B14F-4D97-AF65-F5344CB8AC3E}">
        <p14:creationId xmlns:p14="http://schemas.microsoft.com/office/powerpoint/2010/main" val="36736310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Remarks on loss functions pg178</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Which of the two loss functions should you use? </a:t>
            </a:r>
          </a:p>
          <a:p>
            <a:r>
              <a:rPr lang="en-CA" dirty="0" smtClean="0"/>
              <a:t>Both give maximum reward to predictors capable of predicting the true probabilities accurately</a:t>
            </a:r>
          </a:p>
          <a:p>
            <a:r>
              <a:rPr lang="en-CA" dirty="0" smtClean="0"/>
              <a:t>Quadratic loss function weights all probabilities, not just the one for the correct class: example, 4 class prediction problem your algorithm assigns p=0.4 to correct class, and p=0.2 to other 3 classes. </a:t>
            </a:r>
          </a:p>
          <a:p>
            <a:r>
              <a:rPr lang="en-CA" dirty="0" smtClean="0"/>
              <a:t>Informational loss function depends solely on probability assigned to class that actually occurred, and will penalize massively if you assign the correct class a low probability</a:t>
            </a:r>
          </a:p>
          <a:p>
            <a:r>
              <a:rPr lang="en-CA" dirty="0" smtClean="0"/>
              <a:t>Proponents of informational loss function point to MDL principle, arguing that the size of a learned structure can be measured in bits, and if the loss function is also in bits, the two can be combined in useful ways</a:t>
            </a:r>
            <a:endParaRPr lang="en-CA" dirty="0"/>
          </a:p>
        </p:txBody>
      </p:sp>
    </p:spTree>
    <p:extLst>
      <p:ext uri="{BB962C8B-B14F-4D97-AF65-F5344CB8AC3E}">
        <p14:creationId xmlns:p14="http://schemas.microsoft.com/office/powerpoint/2010/main" val="19919021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5.8 Counting the cost pg179</a:t>
            </a:r>
            <a:endParaRPr lang="en-CA" dirty="0"/>
          </a:p>
        </p:txBody>
      </p:sp>
      <p:sp>
        <p:nvSpPr>
          <p:cNvPr id="3" name="Content Placeholder 2"/>
          <p:cNvSpPr>
            <a:spLocks noGrp="1"/>
          </p:cNvSpPr>
          <p:nvPr>
            <p:ph idx="1"/>
          </p:nvPr>
        </p:nvSpPr>
        <p:spPr/>
        <p:txBody>
          <a:bodyPr>
            <a:normAutofit fontScale="85000" lnSpcReduction="20000"/>
          </a:bodyPr>
          <a:lstStyle/>
          <a:p>
            <a:r>
              <a:rPr lang="en-CA" dirty="0" smtClean="0"/>
              <a:t>Evaluations discussed so far have not considered the cost of making wrong classifications</a:t>
            </a:r>
          </a:p>
          <a:p>
            <a:r>
              <a:rPr lang="en-CA" dirty="0" smtClean="0"/>
              <a:t>This can lead to strange results – dairy cow estrus example</a:t>
            </a:r>
          </a:p>
          <a:p>
            <a:r>
              <a:rPr lang="en-CA" dirty="0" smtClean="0"/>
              <a:t>Loan decisions (</a:t>
            </a:r>
            <a:r>
              <a:rPr lang="en-CA" dirty="0" err="1" smtClean="0"/>
              <a:t>flinks</a:t>
            </a:r>
            <a:r>
              <a:rPr lang="en-CA" dirty="0" smtClean="0"/>
              <a:t> example), oil slick detection</a:t>
            </a:r>
          </a:p>
          <a:p>
            <a:r>
              <a:rPr lang="en-CA" dirty="0" smtClean="0"/>
              <a:t>In two-class cases, a single prediction has four possible outcomes:</a:t>
            </a:r>
          </a:p>
          <a:p>
            <a:pPr lvl="1"/>
            <a:r>
              <a:rPr lang="en-CA" dirty="0" smtClean="0"/>
              <a:t>1) true positive (TP)</a:t>
            </a:r>
          </a:p>
          <a:p>
            <a:pPr lvl="1"/>
            <a:r>
              <a:rPr lang="en-CA" dirty="0" smtClean="0"/>
              <a:t>2) false positive (FP)</a:t>
            </a:r>
          </a:p>
          <a:p>
            <a:pPr lvl="1"/>
            <a:r>
              <a:rPr lang="en-CA" dirty="0" smtClean="0"/>
              <a:t>3) true negative (TN)</a:t>
            </a:r>
          </a:p>
          <a:p>
            <a:pPr lvl="1"/>
            <a:r>
              <a:rPr lang="en-CA" dirty="0" smtClean="0"/>
              <a:t>4) false negative (FN)</a:t>
            </a:r>
          </a:p>
          <a:p>
            <a:r>
              <a:rPr lang="en-CA" dirty="0" smtClean="0"/>
              <a:t>TP rate = TP / (TP+FN)</a:t>
            </a:r>
          </a:p>
          <a:p>
            <a:r>
              <a:rPr lang="en-CA" dirty="0" smtClean="0"/>
              <a:t>FP rate = FP / (FP+TN) </a:t>
            </a:r>
          </a:p>
          <a:p>
            <a:r>
              <a:rPr lang="en-CA" dirty="0" smtClean="0"/>
              <a:t>Formula for overall success rate pg180</a:t>
            </a:r>
          </a:p>
          <a:p>
            <a:endParaRPr lang="en-CA" dirty="0" smtClean="0"/>
          </a:p>
          <a:p>
            <a:endParaRPr lang="en-CA" dirty="0"/>
          </a:p>
        </p:txBody>
      </p:sp>
    </p:spTree>
    <p:extLst>
      <p:ext uri="{BB962C8B-B14F-4D97-AF65-F5344CB8AC3E}">
        <p14:creationId xmlns:p14="http://schemas.microsoft.com/office/powerpoint/2010/main" val="3100244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Kappa statistic pg181</a:t>
            </a:r>
            <a:endParaRPr lang="en-CA" dirty="0"/>
          </a:p>
        </p:txBody>
      </p:sp>
      <p:sp>
        <p:nvSpPr>
          <p:cNvPr id="3" name="Content Placeholder 2"/>
          <p:cNvSpPr>
            <a:spLocks noGrp="1"/>
          </p:cNvSpPr>
          <p:nvPr>
            <p:ph idx="1"/>
          </p:nvPr>
        </p:nvSpPr>
        <p:spPr/>
        <p:txBody>
          <a:bodyPr/>
          <a:lstStyle/>
          <a:p>
            <a:r>
              <a:rPr lang="en-CA" dirty="0" smtClean="0"/>
              <a:t>Table 5.4a</a:t>
            </a:r>
          </a:p>
          <a:p>
            <a:r>
              <a:rPr lang="en-CA" dirty="0" smtClean="0"/>
              <a:t>Kappa statistic takes into account the expected results from a random predictor</a:t>
            </a:r>
          </a:p>
          <a:p>
            <a:r>
              <a:rPr lang="en-CA" dirty="0" smtClean="0"/>
              <a:t>Subtracts the randomly predicted outcomes from the predicted outcomes, and divides by total number of possibly correct (perfect)</a:t>
            </a:r>
          </a:p>
          <a:p>
            <a:r>
              <a:rPr lang="en-CA" dirty="0" smtClean="0"/>
              <a:t>The kappa statistic is used to measure the agreement between observed and predicted categorizations of a dataset, while correcting for agreement that occurs by chance</a:t>
            </a:r>
          </a:p>
          <a:p>
            <a:endParaRPr lang="en-CA" dirty="0"/>
          </a:p>
        </p:txBody>
      </p:sp>
    </p:spTree>
    <p:extLst>
      <p:ext uri="{BB962C8B-B14F-4D97-AF65-F5344CB8AC3E}">
        <p14:creationId xmlns:p14="http://schemas.microsoft.com/office/powerpoint/2010/main" val="2651935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Initial remarks</a:t>
            </a:r>
            <a:endParaRPr lang="en-CA" dirty="0"/>
          </a:p>
        </p:txBody>
      </p:sp>
      <p:sp>
        <p:nvSpPr>
          <p:cNvPr id="3" name="Content Placeholder 2"/>
          <p:cNvSpPr>
            <a:spLocks noGrp="1"/>
          </p:cNvSpPr>
          <p:nvPr>
            <p:ph idx="1"/>
          </p:nvPr>
        </p:nvSpPr>
        <p:spPr/>
        <p:txBody>
          <a:bodyPr/>
          <a:lstStyle/>
          <a:p>
            <a:r>
              <a:rPr lang="en-CA" dirty="0" smtClean="0"/>
              <a:t>How do we know that we know?</a:t>
            </a:r>
          </a:p>
          <a:p>
            <a:r>
              <a:rPr lang="en-CA" dirty="0" smtClean="0"/>
              <a:t>mundane, but useful (no complex algorithms, but in some senses more important than knowing algorithms)</a:t>
            </a:r>
          </a:p>
          <a:p>
            <a:r>
              <a:rPr lang="en-CA" dirty="0" err="1" smtClean="0"/>
              <a:t>Flinks</a:t>
            </a:r>
            <a:r>
              <a:rPr lang="en-CA" dirty="0" smtClean="0"/>
              <a:t> example – check the proportion of classes first!</a:t>
            </a:r>
          </a:p>
        </p:txBody>
      </p:sp>
    </p:spTree>
    <p:extLst>
      <p:ext uri="{BB962C8B-B14F-4D97-AF65-F5344CB8AC3E}">
        <p14:creationId xmlns:p14="http://schemas.microsoft.com/office/powerpoint/2010/main" val="37430599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Cost-sensitive classification pg181</a:t>
            </a:r>
            <a:endParaRPr lang="en-CA" dirty="0"/>
          </a:p>
        </p:txBody>
      </p:sp>
      <p:sp>
        <p:nvSpPr>
          <p:cNvPr id="3" name="Content Placeholder 2"/>
          <p:cNvSpPr>
            <a:spLocks noGrp="1"/>
          </p:cNvSpPr>
          <p:nvPr>
            <p:ph idx="1"/>
          </p:nvPr>
        </p:nvSpPr>
        <p:spPr/>
        <p:txBody>
          <a:bodyPr>
            <a:normAutofit lnSpcReduction="10000"/>
          </a:bodyPr>
          <a:lstStyle/>
          <a:p>
            <a:r>
              <a:rPr lang="en-CA" dirty="0" smtClean="0"/>
              <a:t>If costs are known, they can be incorporated into a financial analysis of the decision making </a:t>
            </a:r>
            <a:r>
              <a:rPr lang="en-CA" dirty="0" smtClean="0"/>
              <a:t>process</a:t>
            </a:r>
          </a:p>
          <a:p>
            <a:r>
              <a:rPr lang="en-CA" dirty="0" smtClean="0"/>
              <a:t>Give different costs to FP and FN errors</a:t>
            </a:r>
          </a:p>
          <a:p>
            <a:r>
              <a:rPr lang="en-CA" dirty="0" smtClean="0"/>
              <a:t>Table 5.5 A and B</a:t>
            </a:r>
            <a:endParaRPr lang="en-CA" dirty="0" smtClean="0"/>
          </a:p>
          <a:p>
            <a:r>
              <a:rPr lang="en-CA" dirty="0" smtClean="0"/>
              <a:t>Replace success rate by average cost </a:t>
            </a:r>
          </a:p>
          <a:p>
            <a:r>
              <a:rPr lang="en-CA" dirty="0" smtClean="0"/>
              <a:t>Can combine with probabilities two predict class with smallest expected misclassification cost, rather than simply the most likely class</a:t>
            </a:r>
          </a:p>
          <a:p>
            <a:r>
              <a:rPr lang="en-CA" dirty="0" smtClean="0"/>
              <a:t>Example: 3 class situation, model assigns classes </a:t>
            </a:r>
            <a:r>
              <a:rPr lang="en-CA" dirty="0" err="1" smtClean="0"/>
              <a:t>a,b,c</a:t>
            </a:r>
            <a:r>
              <a:rPr lang="en-CA" dirty="0" smtClean="0"/>
              <a:t> with probabilities </a:t>
            </a:r>
            <a:r>
              <a:rPr lang="en-CA" dirty="0" err="1" smtClean="0"/>
              <a:t>pa,pb,pc</a:t>
            </a:r>
            <a:r>
              <a:rPr lang="en-CA" dirty="0" smtClean="0"/>
              <a:t>, figure 5.5B</a:t>
            </a:r>
            <a:endParaRPr lang="en-CA" dirty="0"/>
          </a:p>
        </p:txBody>
      </p:sp>
    </p:spTree>
    <p:extLst>
      <p:ext uri="{BB962C8B-B14F-4D97-AF65-F5344CB8AC3E}">
        <p14:creationId xmlns:p14="http://schemas.microsoft.com/office/powerpoint/2010/main" val="9060410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Cost-sensitive learning pg183</a:t>
            </a:r>
            <a:endParaRPr lang="en-CA" dirty="0"/>
          </a:p>
        </p:txBody>
      </p:sp>
      <p:sp>
        <p:nvSpPr>
          <p:cNvPr id="3" name="Content Placeholder 2"/>
          <p:cNvSpPr>
            <a:spLocks noGrp="1"/>
          </p:cNvSpPr>
          <p:nvPr>
            <p:ph idx="1"/>
          </p:nvPr>
        </p:nvSpPr>
        <p:spPr/>
        <p:txBody>
          <a:bodyPr/>
          <a:lstStyle/>
          <a:p>
            <a:r>
              <a:rPr lang="en-CA" dirty="0" smtClean="0"/>
              <a:t>Take costs into account at training time and ignore at prediction time</a:t>
            </a:r>
          </a:p>
          <a:p>
            <a:r>
              <a:rPr lang="en-CA" dirty="0" smtClean="0"/>
              <a:t>Can improve performance by tailoring learning algorithm to the cost matrix</a:t>
            </a:r>
          </a:p>
          <a:p>
            <a:r>
              <a:rPr lang="en-CA" dirty="0" smtClean="0"/>
              <a:t>How to make learning scheme cost sensitive? (2-class situation)</a:t>
            </a:r>
          </a:p>
          <a:p>
            <a:pPr lvl="1"/>
            <a:r>
              <a:rPr lang="en-CA" dirty="0" smtClean="0"/>
              <a:t>Generate training data with different proportion of yes/no instances</a:t>
            </a:r>
          </a:p>
          <a:p>
            <a:pPr lvl="1"/>
            <a:r>
              <a:rPr lang="en-CA" dirty="0" smtClean="0"/>
              <a:t>Train on the dataset with inflated number of instances from the class you are trying to increase the cost of misclassification for</a:t>
            </a:r>
          </a:p>
          <a:p>
            <a:pPr lvl="1"/>
            <a:r>
              <a:rPr lang="en-CA" dirty="0" smtClean="0"/>
              <a:t>This will result in fewer FPs in the inflated class</a:t>
            </a:r>
          </a:p>
          <a:p>
            <a:pPr lvl="1"/>
            <a:r>
              <a:rPr lang="en-CA" dirty="0" smtClean="0"/>
              <a:t>Can replicate instances, or use weighting to achieve this effect</a:t>
            </a:r>
            <a:endParaRPr lang="en-CA" dirty="0"/>
          </a:p>
        </p:txBody>
      </p:sp>
    </p:spTree>
    <p:extLst>
      <p:ext uri="{BB962C8B-B14F-4D97-AF65-F5344CB8AC3E}">
        <p14:creationId xmlns:p14="http://schemas.microsoft.com/office/powerpoint/2010/main" val="20333295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Lift factor example pg183</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In practice costs are rarely known with any degree of accuracy</a:t>
            </a:r>
          </a:p>
          <a:p>
            <a:r>
              <a:rPr lang="en-CA" dirty="0" smtClean="0"/>
              <a:t>Example: you want to send a mass-mail to 1,000,000 addresses across America. </a:t>
            </a:r>
          </a:p>
          <a:p>
            <a:r>
              <a:rPr lang="en-CA" dirty="0" smtClean="0"/>
              <a:t>You know that roughly 0.1% of recipients will respond</a:t>
            </a:r>
          </a:p>
          <a:p>
            <a:r>
              <a:rPr lang="en-CA" dirty="0" smtClean="0"/>
              <a:t>Suppose a data mining tool exists that allows you to identify a subset of 100,000 where 0.4% respond (a 4x improvement in response rate!)</a:t>
            </a:r>
          </a:p>
          <a:p>
            <a:r>
              <a:rPr lang="en-CA" dirty="0" smtClean="0"/>
              <a:t>Depending on the cost of sending the mail vs the reward for each response, it may make sense to only send mail to the 100,000 person subset</a:t>
            </a:r>
          </a:p>
          <a:p>
            <a:r>
              <a:rPr lang="en-CA" dirty="0" smtClean="0"/>
              <a:t>The lift factor is the factor of increase in response rate (4, in this case)</a:t>
            </a:r>
          </a:p>
          <a:p>
            <a:r>
              <a:rPr lang="en-CA" dirty="0" smtClean="0"/>
              <a:t>You may also identify 400,000 houses with a 0.2% response rate</a:t>
            </a:r>
          </a:p>
          <a:p>
            <a:pPr lvl="1"/>
            <a:r>
              <a:rPr lang="en-CA" dirty="0" smtClean="0"/>
              <a:t>Lift factor of only 2, but for 4-times the number of houses</a:t>
            </a:r>
          </a:p>
          <a:p>
            <a:r>
              <a:rPr lang="en-CA" dirty="0" smtClean="0"/>
              <a:t>Which scheme is more profitable depends on the cost of sending the mail</a:t>
            </a:r>
          </a:p>
          <a:p>
            <a:endParaRPr lang="en-CA" dirty="0" smtClean="0"/>
          </a:p>
          <a:p>
            <a:endParaRPr lang="en-CA" dirty="0"/>
          </a:p>
        </p:txBody>
      </p:sp>
    </p:spTree>
    <p:extLst>
      <p:ext uri="{BB962C8B-B14F-4D97-AF65-F5344CB8AC3E}">
        <p14:creationId xmlns:p14="http://schemas.microsoft.com/office/powerpoint/2010/main" val="21872041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Calculating lift factor pg183</a:t>
            </a:r>
            <a:endParaRPr lang="en-CA" dirty="0"/>
          </a:p>
        </p:txBody>
      </p:sp>
      <p:sp>
        <p:nvSpPr>
          <p:cNvPr id="3" name="Content Placeholder 2"/>
          <p:cNvSpPr>
            <a:spLocks noGrp="1"/>
          </p:cNvSpPr>
          <p:nvPr>
            <p:ph idx="1"/>
          </p:nvPr>
        </p:nvSpPr>
        <p:spPr/>
        <p:txBody>
          <a:bodyPr>
            <a:normAutofit lnSpcReduction="10000"/>
          </a:bodyPr>
          <a:lstStyle/>
          <a:p>
            <a:r>
              <a:rPr lang="en-CA" dirty="0" smtClean="0"/>
              <a:t>Given a learning scheme that outputs probabilities for the predicted class of each member of test instances</a:t>
            </a:r>
          </a:p>
          <a:p>
            <a:r>
              <a:rPr lang="en-CA" dirty="0" smtClean="0"/>
              <a:t>Sort all instances in descending order of prediction probability, and choose the top n instances (n depending on how large you want your subsample to be)</a:t>
            </a:r>
          </a:p>
          <a:p>
            <a:r>
              <a:rPr lang="en-CA" dirty="0" smtClean="0"/>
              <a:t>Calculate lift factor by counting the number of correct classifications in the top n, and divide by n. divide that number by the proportion of correct classifications in the entire dataset to get the lift factor</a:t>
            </a:r>
          </a:p>
          <a:p>
            <a:r>
              <a:rPr lang="en-CA" dirty="0" smtClean="0"/>
              <a:t>Lift factor = (% correct in top n sorted instances) / (% correct overall)</a:t>
            </a:r>
          </a:p>
          <a:p>
            <a:r>
              <a:rPr lang="en-CA" dirty="0" smtClean="0"/>
              <a:t>Forex example</a:t>
            </a:r>
          </a:p>
          <a:p>
            <a:endParaRPr lang="en-CA" dirty="0"/>
          </a:p>
        </p:txBody>
      </p:sp>
    </p:spTree>
    <p:extLst>
      <p:ext uri="{BB962C8B-B14F-4D97-AF65-F5344CB8AC3E}">
        <p14:creationId xmlns:p14="http://schemas.microsoft.com/office/powerpoint/2010/main" val="7263772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Lift chart pg185</a:t>
            </a:r>
            <a:endParaRPr lang="en-CA" dirty="0"/>
          </a:p>
        </p:txBody>
      </p:sp>
      <p:sp>
        <p:nvSpPr>
          <p:cNvPr id="3" name="Content Placeholder 2"/>
          <p:cNvSpPr>
            <a:spLocks noGrp="1"/>
          </p:cNvSpPr>
          <p:nvPr>
            <p:ph idx="1"/>
          </p:nvPr>
        </p:nvSpPr>
        <p:spPr/>
        <p:txBody>
          <a:bodyPr/>
          <a:lstStyle/>
          <a:p>
            <a:r>
              <a:rPr lang="en-CA" dirty="0" smtClean="0"/>
              <a:t>Figure 5.1</a:t>
            </a:r>
          </a:p>
          <a:p>
            <a:r>
              <a:rPr lang="en-CA" dirty="0" smtClean="0"/>
              <a:t>Any good selection procedure will keep you above the diagonal</a:t>
            </a:r>
          </a:p>
          <a:p>
            <a:r>
              <a:rPr lang="en-CA" dirty="0" smtClean="0"/>
              <a:t>Mailing example Figure 5.2 – a cost of 0.50 for mailing and a benefit of 15.00 for responses yields greatest profit when mailing to the entire population</a:t>
            </a:r>
          </a:p>
          <a:p>
            <a:r>
              <a:rPr lang="en-CA" dirty="0" smtClean="0"/>
              <a:t>However, increasing the cost to 0.80 for mailing, and the maximum profit is obtained when mailing to only top 48% of population</a:t>
            </a:r>
            <a:endParaRPr lang="en-CA" dirty="0"/>
          </a:p>
        </p:txBody>
      </p:sp>
    </p:spTree>
    <p:extLst>
      <p:ext uri="{BB962C8B-B14F-4D97-AF65-F5344CB8AC3E}">
        <p14:creationId xmlns:p14="http://schemas.microsoft.com/office/powerpoint/2010/main" val="12845739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ROC curves pg186</a:t>
            </a:r>
            <a:endParaRPr lang="en-CA" dirty="0"/>
          </a:p>
        </p:txBody>
      </p:sp>
      <p:sp>
        <p:nvSpPr>
          <p:cNvPr id="3" name="Content Placeholder 2"/>
          <p:cNvSpPr>
            <a:spLocks noGrp="1"/>
          </p:cNvSpPr>
          <p:nvPr>
            <p:ph idx="1"/>
          </p:nvPr>
        </p:nvSpPr>
        <p:spPr/>
        <p:txBody>
          <a:bodyPr>
            <a:normAutofit lnSpcReduction="10000"/>
          </a:bodyPr>
          <a:lstStyle/>
          <a:p>
            <a:r>
              <a:rPr lang="en-CA" dirty="0" smtClean="0"/>
              <a:t>ROC curves are used in the same way as lift curves, when trying to select samples of the test instances with a higher proportion of positives</a:t>
            </a:r>
          </a:p>
          <a:p>
            <a:r>
              <a:rPr lang="en-CA" dirty="0" smtClean="0"/>
              <a:t>Receiver operating characteristics </a:t>
            </a:r>
          </a:p>
          <a:p>
            <a:pPr lvl="1"/>
            <a:r>
              <a:rPr lang="en-CA" dirty="0" smtClean="0"/>
              <a:t>from signal detection, to characterize the </a:t>
            </a:r>
            <a:r>
              <a:rPr lang="en-CA" dirty="0" err="1" smtClean="0"/>
              <a:t>tradeoff</a:t>
            </a:r>
            <a:r>
              <a:rPr lang="en-CA" dirty="0" smtClean="0"/>
              <a:t> between hit rate and false alarm over a noisy channel</a:t>
            </a:r>
          </a:p>
          <a:p>
            <a:r>
              <a:rPr lang="en-CA" dirty="0" smtClean="0"/>
              <a:t>ROC plots TP rate on vertical axis vs FP rate on horizontal axis</a:t>
            </a:r>
          </a:p>
          <a:p>
            <a:r>
              <a:rPr lang="en-CA" dirty="0" smtClean="0"/>
              <a:t>Figure 5.3 pg188</a:t>
            </a:r>
          </a:p>
          <a:p>
            <a:r>
              <a:rPr lang="en-CA" dirty="0" smtClean="0"/>
              <a:t>Again, obtained by sorting according to probability</a:t>
            </a:r>
          </a:p>
          <a:p>
            <a:r>
              <a:rPr lang="en-CA" dirty="0" smtClean="0"/>
              <a:t>Different methods may give different ROC (Figure 5.4)</a:t>
            </a:r>
          </a:p>
          <a:p>
            <a:endParaRPr lang="en-CA" dirty="0" smtClean="0"/>
          </a:p>
          <a:p>
            <a:endParaRPr lang="en-CA" dirty="0"/>
          </a:p>
        </p:txBody>
      </p:sp>
    </p:spTree>
    <p:extLst>
      <p:ext uri="{BB962C8B-B14F-4D97-AF65-F5344CB8AC3E}">
        <p14:creationId xmlns:p14="http://schemas.microsoft.com/office/powerpoint/2010/main" val="25019000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Recall-precision curves pg190</a:t>
            </a:r>
            <a:endParaRPr lang="en-CA" dirty="0"/>
          </a:p>
        </p:txBody>
      </p:sp>
      <p:sp>
        <p:nvSpPr>
          <p:cNvPr id="3" name="Content Placeholder 2"/>
          <p:cNvSpPr>
            <a:spLocks noGrp="1"/>
          </p:cNvSpPr>
          <p:nvPr>
            <p:ph idx="1"/>
          </p:nvPr>
        </p:nvSpPr>
        <p:spPr/>
        <p:txBody>
          <a:bodyPr>
            <a:normAutofit fontScale="85000" lnSpcReduction="20000"/>
          </a:bodyPr>
          <a:lstStyle/>
          <a:p>
            <a:r>
              <a:rPr lang="en-CA" dirty="0" smtClean="0"/>
              <a:t>Information retrieval using web search – one method returns 100 documents, 40 relevant. Another method returns 400 documents, 80 relevant. Which is better?</a:t>
            </a:r>
          </a:p>
          <a:p>
            <a:r>
              <a:rPr lang="en-CA" dirty="0" smtClean="0"/>
              <a:t>Information retrieval researchers define parameters:</a:t>
            </a:r>
          </a:p>
          <a:p>
            <a:r>
              <a:rPr lang="en-CA" dirty="0" smtClean="0"/>
              <a:t>Recall  = number relevant retrieved / total number relevant</a:t>
            </a:r>
          </a:p>
          <a:p>
            <a:r>
              <a:rPr lang="en-CA" dirty="0" smtClean="0"/>
              <a:t>Precision = number relevant retrieved / total number retrieved</a:t>
            </a:r>
          </a:p>
          <a:p>
            <a:r>
              <a:rPr lang="en-CA" dirty="0" smtClean="0"/>
              <a:t>Other metrics:</a:t>
            </a:r>
          </a:p>
          <a:p>
            <a:pPr lvl="1"/>
            <a:r>
              <a:rPr lang="en-CA" dirty="0" smtClean="0"/>
              <a:t>3 point average recall (average precision at recall levels of 20%, 50%, 80%)</a:t>
            </a:r>
          </a:p>
          <a:p>
            <a:pPr lvl="1"/>
            <a:r>
              <a:rPr lang="en-CA" dirty="0" smtClean="0"/>
              <a:t>11-point average recall (same, but from 0%-100%)</a:t>
            </a:r>
          </a:p>
          <a:p>
            <a:pPr lvl="1"/>
            <a:r>
              <a:rPr lang="en-CA" dirty="0" smtClean="0"/>
              <a:t>Medical field talks about sensitivity and specificity of diagnostic tests</a:t>
            </a:r>
          </a:p>
          <a:p>
            <a:pPr lvl="2"/>
            <a:r>
              <a:rPr lang="en-CA" dirty="0" smtClean="0"/>
              <a:t>Sensitivity – proportion of people with the disease who return positive test result (TP)</a:t>
            </a:r>
          </a:p>
          <a:p>
            <a:pPr lvl="2"/>
            <a:r>
              <a:rPr lang="en-CA" dirty="0" smtClean="0"/>
              <a:t>Specificity – proportion of people without the disease who return negative test result (1-FP)</a:t>
            </a:r>
          </a:p>
          <a:p>
            <a:pPr lvl="1"/>
            <a:r>
              <a:rPr lang="en-CA" dirty="0" smtClean="0"/>
              <a:t>Success rate: (TP+TN) / (TP+FP+TN+FN) </a:t>
            </a:r>
          </a:p>
          <a:p>
            <a:pPr lvl="1"/>
            <a:r>
              <a:rPr lang="en-CA" dirty="0" smtClean="0"/>
              <a:t>Area under the ROC curve summarizes ROC in a single quantity</a:t>
            </a:r>
          </a:p>
          <a:p>
            <a:endParaRPr lang="en-CA" dirty="0" smtClean="0"/>
          </a:p>
          <a:p>
            <a:endParaRPr lang="en-CA" dirty="0"/>
          </a:p>
        </p:txBody>
      </p:sp>
    </p:spTree>
    <p:extLst>
      <p:ext uri="{BB962C8B-B14F-4D97-AF65-F5344CB8AC3E}">
        <p14:creationId xmlns:p14="http://schemas.microsoft.com/office/powerpoint/2010/main" val="22503486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Cost curves pg192</a:t>
            </a:r>
            <a:endParaRPr lang="en-CA" dirty="0"/>
          </a:p>
        </p:txBody>
      </p:sp>
      <p:sp>
        <p:nvSpPr>
          <p:cNvPr id="3" name="Content Placeholder 2"/>
          <p:cNvSpPr>
            <a:spLocks noGrp="1"/>
          </p:cNvSpPr>
          <p:nvPr>
            <p:ph idx="1"/>
          </p:nvPr>
        </p:nvSpPr>
        <p:spPr/>
        <p:txBody>
          <a:bodyPr>
            <a:normAutofit fontScale="77500" lnSpcReduction="20000"/>
          </a:bodyPr>
          <a:lstStyle/>
          <a:p>
            <a:r>
              <a:rPr lang="en-CA" dirty="0" smtClean="0"/>
              <a:t>ROC curves are useful for exploring the </a:t>
            </a:r>
            <a:r>
              <a:rPr lang="en-CA" dirty="0" err="1" smtClean="0"/>
              <a:t>tradeoffs</a:t>
            </a:r>
            <a:r>
              <a:rPr lang="en-CA" dirty="0" smtClean="0"/>
              <a:t> among different classifiers over a wide range of scenarios</a:t>
            </a:r>
          </a:p>
          <a:p>
            <a:r>
              <a:rPr lang="en-CA" dirty="0" smtClean="0"/>
              <a:t>However, there are better methods in situations with known error costs</a:t>
            </a:r>
          </a:p>
          <a:p>
            <a:r>
              <a:rPr lang="en-CA" dirty="0" smtClean="0"/>
              <a:t>Cost curves are a different kind of display on which a single classifier corresponds to a straight line that shows how the performance varies as the class distribution changes</a:t>
            </a:r>
          </a:p>
          <a:p>
            <a:r>
              <a:rPr lang="en-CA" dirty="0" smtClean="0"/>
              <a:t>Figure 5.5A – expected error vs probability of one of the classes</a:t>
            </a:r>
          </a:p>
          <a:p>
            <a:r>
              <a:rPr lang="en-CA" dirty="0" smtClean="0"/>
              <a:t>In situations that involve different class distributions, cost curves make it easy to tell when one classifier will outperform another</a:t>
            </a:r>
          </a:p>
          <a:p>
            <a:r>
              <a:rPr lang="en-CA" dirty="0" smtClean="0"/>
              <a:t>Return to cow example</a:t>
            </a:r>
          </a:p>
          <a:p>
            <a:r>
              <a:rPr lang="en-CA" dirty="0" smtClean="0"/>
              <a:t>Oil spill example – different image patches may have different spill probabilities. Cost curves can show which classifier to use, when</a:t>
            </a:r>
          </a:p>
          <a:p>
            <a:r>
              <a:rPr lang="en-CA" dirty="0" smtClean="0"/>
              <a:t>Each point on an ROC curve represents a different classifier (or prob. Threshold)</a:t>
            </a:r>
          </a:p>
          <a:p>
            <a:r>
              <a:rPr lang="en-CA" dirty="0" smtClean="0"/>
              <a:t>Cost curves represent each classifier by a straight line</a:t>
            </a:r>
            <a:endParaRPr lang="en-CA" dirty="0"/>
          </a:p>
        </p:txBody>
      </p:sp>
    </p:spTree>
    <p:extLst>
      <p:ext uri="{BB962C8B-B14F-4D97-AF65-F5344CB8AC3E}">
        <p14:creationId xmlns:p14="http://schemas.microsoft.com/office/powerpoint/2010/main" val="18573558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Evaluating numeric prediction pg194</a:t>
            </a:r>
            <a:endParaRPr lang="en-CA" dirty="0"/>
          </a:p>
        </p:txBody>
      </p:sp>
      <p:sp>
        <p:nvSpPr>
          <p:cNvPr id="3" name="Content Placeholder 2"/>
          <p:cNvSpPr>
            <a:spLocks noGrp="1"/>
          </p:cNvSpPr>
          <p:nvPr>
            <p:ph idx="1"/>
          </p:nvPr>
        </p:nvSpPr>
        <p:spPr/>
        <p:txBody>
          <a:bodyPr/>
          <a:lstStyle/>
          <a:p>
            <a:r>
              <a:rPr lang="en-CA" dirty="0" smtClean="0"/>
              <a:t>Everything discussed so far pertained to classification rather than numeric prediction</a:t>
            </a:r>
          </a:p>
          <a:p>
            <a:r>
              <a:rPr lang="en-CA" dirty="0" smtClean="0"/>
              <a:t>Basic principles (holdout method, cross-validation, etc.) remain the same, but error rate is no longer appropriate</a:t>
            </a:r>
          </a:p>
          <a:p>
            <a:r>
              <a:rPr lang="en-CA" dirty="0" smtClean="0"/>
              <a:t>Table 5.8 lists several alternative metrics to error rate</a:t>
            </a:r>
          </a:p>
          <a:p>
            <a:r>
              <a:rPr lang="en-CA" dirty="0" smtClean="0"/>
              <a:t>Mean squared error is the most commonly used</a:t>
            </a:r>
          </a:p>
          <a:p>
            <a:r>
              <a:rPr lang="en-CA" dirty="0" smtClean="0"/>
              <a:t>Most of these measures give the same result</a:t>
            </a:r>
            <a:endParaRPr lang="en-CA" dirty="0"/>
          </a:p>
        </p:txBody>
      </p:sp>
    </p:spTree>
    <p:extLst>
      <p:ext uri="{BB962C8B-B14F-4D97-AF65-F5344CB8AC3E}">
        <p14:creationId xmlns:p14="http://schemas.microsoft.com/office/powerpoint/2010/main" val="3603183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MDL principle pg197</a:t>
            </a:r>
            <a:endParaRPr lang="en-CA" dirty="0"/>
          </a:p>
        </p:txBody>
      </p:sp>
      <p:sp>
        <p:nvSpPr>
          <p:cNvPr id="3" name="Content Placeholder 2"/>
          <p:cNvSpPr>
            <a:spLocks noGrp="1"/>
          </p:cNvSpPr>
          <p:nvPr>
            <p:ph idx="1"/>
          </p:nvPr>
        </p:nvSpPr>
        <p:spPr/>
        <p:txBody>
          <a:bodyPr>
            <a:normAutofit fontScale="70000" lnSpcReduction="20000"/>
          </a:bodyPr>
          <a:lstStyle/>
          <a:p>
            <a:r>
              <a:rPr lang="en-CA" dirty="0" smtClean="0"/>
              <a:t>Machine learning algorithms form a type of “theory” about the data that is predictive in the sense it is capable of generalizing to unseen instances</a:t>
            </a:r>
          </a:p>
          <a:p>
            <a:r>
              <a:rPr lang="en-CA" dirty="0" smtClean="0"/>
              <a:t>Occam’s razor states that simple theories are preferable to complex ones</a:t>
            </a:r>
          </a:p>
          <a:p>
            <a:r>
              <a:rPr lang="en-CA" dirty="0" smtClean="0"/>
              <a:t>The best scientific theory is the smallest one that explains all the facts</a:t>
            </a:r>
          </a:p>
          <a:p>
            <a:r>
              <a:rPr lang="en-CA" dirty="0" smtClean="0"/>
              <a:t>MDL principle: the best theory for a body of data is the one that minimizes the size of the theory plus the amount of information necessary to specify the exceptions relative to the theory</a:t>
            </a:r>
          </a:p>
          <a:p>
            <a:r>
              <a:rPr lang="en-CA" dirty="0" smtClean="0"/>
              <a:t>According to MDL, the best theory is the one that minimizes the number of bits required to communicate the theory, along with the labels of the examples from which it was made	</a:t>
            </a:r>
          </a:p>
          <a:p>
            <a:r>
              <a:rPr lang="en-CA" dirty="0" smtClean="0"/>
              <a:t>At one extreme – complex highly </a:t>
            </a:r>
            <a:r>
              <a:rPr lang="en-CA" dirty="0" err="1" smtClean="0"/>
              <a:t>overfitted</a:t>
            </a:r>
            <a:r>
              <a:rPr lang="en-CA" dirty="0" smtClean="0"/>
              <a:t> theory that makes no errors on training set</a:t>
            </a:r>
          </a:p>
          <a:p>
            <a:r>
              <a:rPr lang="en-CA" dirty="0" smtClean="0"/>
              <a:t>Other extreme – the null theory, which takes no information to transmit but does not help in classification</a:t>
            </a:r>
          </a:p>
          <a:p>
            <a:r>
              <a:rPr lang="en-CA" dirty="0" smtClean="0"/>
              <a:t>In between the two extremes are theories of intermediate complexity which make imperfect probabilistic predictions that need to be corrected by transmitting information about exceptions</a:t>
            </a:r>
          </a:p>
          <a:p>
            <a:endParaRPr lang="en-CA" dirty="0" smtClean="0"/>
          </a:p>
        </p:txBody>
      </p:sp>
    </p:spTree>
    <p:extLst>
      <p:ext uri="{BB962C8B-B14F-4D97-AF65-F5344CB8AC3E}">
        <p14:creationId xmlns:p14="http://schemas.microsoft.com/office/powerpoint/2010/main" val="888196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Credibility overview</a:t>
            </a:r>
            <a:endParaRPr lang="en-CA" dirty="0"/>
          </a:p>
        </p:txBody>
      </p:sp>
      <p:sp>
        <p:nvSpPr>
          <p:cNvPr id="3" name="Content Placeholder 2"/>
          <p:cNvSpPr>
            <a:spLocks noGrp="1"/>
          </p:cNvSpPr>
          <p:nvPr>
            <p:ph idx="1"/>
          </p:nvPr>
        </p:nvSpPr>
        <p:spPr/>
        <p:txBody>
          <a:bodyPr>
            <a:normAutofit lnSpcReduction="10000"/>
          </a:bodyPr>
          <a:lstStyle/>
          <a:p>
            <a:r>
              <a:rPr lang="en-CA" dirty="0" smtClean="0"/>
              <a:t>Success of machine learning in practical applications depends on proper evaluation</a:t>
            </a:r>
          </a:p>
          <a:p>
            <a:r>
              <a:rPr lang="en-CA" dirty="0" smtClean="0"/>
              <a:t>How can we measure the quality of our predictions?</a:t>
            </a:r>
          </a:p>
          <a:p>
            <a:r>
              <a:rPr lang="en-CA" dirty="0" smtClean="0"/>
              <a:t>Training and testing set</a:t>
            </a:r>
          </a:p>
          <a:p>
            <a:r>
              <a:rPr lang="en-CA" dirty="0" smtClean="0"/>
              <a:t>Cross-validation, Bootstrap</a:t>
            </a:r>
          </a:p>
          <a:p>
            <a:r>
              <a:rPr lang="en-CA" dirty="0" smtClean="0"/>
              <a:t>Parameter tuning</a:t>
            </a:r>
          </a:p>
          <a:p>
            <a:r>
              <a:rPr lang="en-CA" dirty="0" smtClean="0"/>
              <a:t>Significance tests for comparing performance of different algorithms</a:t>
            </a:r>
          </a:p>
          <a:p>
            <a:r>
              <a:rPr lang="en-CA" dirty="0" smtClean="0"/>
              <a:t>Measures other than accuracy</a:t>
            </a:r>
          </a:p>
          <a:p>
            <a:r>
              <a:rPr lang="en-CA" dirty="0" smtClean="0"/>
              <a:t>Minimum description length (MDL) principle</a:t>
            </a:r>
            <a:endParaRPr lang="en-CA" dirty="0"/>
          </a:p>
        </p:txBody>
      </p:sp>
    </p:spTree>
    <p:extLst>
      <p:ext uri="{BB962C8B-B14F-4D97-AF65-F5344CB8AC3E}">
        <p14:creationId xmlns:p14="http://schemas.microsoft.com/office/powerpoint/2010/main" val="37212514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MDL pg199</a:t>
            </a:r>
            <a:endParaRPr lang="en-CA" dirty="0"/>
          </a:p>
        </p:txBody>
      </p:sp>
      <p:sp>
        <p:nvSpPr>
          <p:cNvPr id="3" name="Content Placeholder 2"/>
          <p:cNvSpPr>
            <a:spLocks noGrp="1"/>
          </p:cNvSpPr>
          <p:nvPr>
            <p:ph idx="1"/>
          </p:nvPr>
        </p:nvSpPr>
        <p:spPr/>
        <p:txBody>
          <a:bodyPr/>
          <a:lstStyle/>
          <a:p>
            <a:r>
              <a:rPr lang="en-CA" dirty="0" smtClean="0"/>
              <a:t>Suppose a learning scheme comes up with a theory T based on training set E of examples, requiring L(T) bits to encode</a:t>
            </a:r>
          </a:p>
          <a:p>
            <a:r>
              <a:rPr lang="en-CA" dirty="0" smtClean="0"/>
              <a:t>E stands for collection of class labels in training set</a:t>
            </a:r>
          </a:p>
          <a:p>
            <a:r>
              <a:rPr lang="en-CA" dirty="0" smtClean="0"/>
              <a:t>Given the theory, the training set itself can be encoded in a certain number of bits, L(E|T), which is given by the informational loss function summed over all members of training set</a:t>
            </a:r>
          </a:p>
          <a:p>
            <a:r>
              <a:rPr lang="en-CA" dirty="0" smtClean="0"/>
              <a:t>Total description of theory + training set is: L(T) + L(E|T)</a:t>
            </a:r>
          </a:p>
          <a:p>
            <a:r>
              <a:rPr lang="en-CA" dirty="0" smtClean="0"/>
              <a:t>MDL principle advocates minimizing this sum</a:t>
            </a:r>
          </a:p>
          <a:p>
            <a:endParaRPr lang="en-CA" dirty="0"/>
          </a:p>
        </p:txBody>
      </p:sp>
    </p:spTree>
    <p:extLst>
      <p:ext uri="{BB962C8B-B14F-4D97-AF65-F5344CB8AC3E}">
        <p14:creationId xmlns:p14="http://schemas.microsoft.com/office/powerpoint/2010/main" val="14257203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Connection between MDL and probability theory pg199</a:t>
            </a:r>
            <a:endParaRPr lang="en-CA" dirty="0"/>
          </a:p>
        </p:txBody>
      </p:sp>
      <p:sp>
        <p:nvSpPr>
          <p:cNvPr id="3" name="Content Placeholder 2"/>
          <p:cNvSpPr>
            <a:spLocks noGrp="1"/>
          </p:cNvSpPr>
          <p:nvPr>
            <p:ph idx="1"/>
          </p:nvPr>
        </p:nvSpPr>
        <p:spPr/>
        <p:txBody>
          <a:bodyPr>
            <a:normAutofit fontScale="70000" lnSpcReduction="20000"/>
          </a:bodyPr>
          <a:lstStyle/>
          <a:p>
            <a:r>
              <a:rPr lang="en-CA" dirty="0" smtClean="0"/>
              <a:t>Given training set E, we seek T, the “most likely” theory, or the theory that maximizes P(T|E)</a:t>
            </a:r>
          </a:p>
          <a:p>
            <a:r>
              <a:rPr lang="en-CA" dirty="0" smtClean="0"/>
              <a:t>Bayes’ rule states: P(T|E) = P(E|T)P(T) / P(E)</a:t>
            </a:r>
          </a:p>
          <a:p>
            <a:r>
              <a:rPr lang="en-CA" dirty="0" smtClean="0"/>
              <a:t>Take the negative log of above (show formula), maximizing this is the same as maximizing the probability</a:t>
            </a:r>
          </a:p>
          <a:p>
            <a:r>
              <a:rPr lang="en-CA" dirty="0" smtClean="0"/>
              <a:t>Number of bits required to code something is the same as the negative logarithm of its probability</a:t>
            </a:r>
          </a:p>
          <a:p>
            <a:r>
              <a:rPr lang="en-CA" dirty="0" smtClean="0"/>
              <a:t>P(E) depends solely on training set and not on learning method</a:t>
            </a:r>
          </a:p>
          <a:p>
            <a:r>
              <a:rPr lang="en-CA" dirty="0" smtClean="0"/>
              <a:t>Thus, choosing the theory that maximizes P(T|E) is the same as choosing the theory that minimizes L(E|T) + L(T)</a:t>
            </a:r>
          </a:p>
          <a:p>
            <a:r>
              <a:rPr lang="en-CA" dirty="0" smtClean="0"/>
              <a:t>The problem is in finding a suitable prior probability distribution P(T) for the theory, this corresponds to finding the most efficient way to code theory T into bits in the MDL principle</a:t>
            </a:r>
          </a:p>
          <a:p>
            <a:r>
              <a:rPr lang="en-CA" dirty="0" smtClean="0"/>
              <a:t>The </a:t>
            </a:r>
            <a:r>
              <a:rPr lang="en-CA" dirty="0" err="1" smtClean="0"/>
              <a:t>greek</a:t>
            </a:r>
            <a:r>
              <a:rPr lang="en-CA" dirty="0" smtClean="0"/>
              <a:t> philosopher </a:t>
            </a:r>
            <a:r>
              <a:rPr lang="en-CA" dirty="0" err="1" smtClean="0"/>
              <a:t>epicurus</a:t>
            </a:r>
            <a:r>
              <a:rPr lang="en-CA" dirty="0" smtClean="0"/>
              <a:t>, however, was a proponent of instance based learning and ensemble learning</a:t>
            </a:r>
            <a:endParaRPr lang="en-CA" dirty="0"/>
          </a:p>
        </p:txBody>
      </p:sp>
    </p:spTree>
    <p:extLst>
      <p:ext uri="{BB962C8B-B14F-4D97-AF65-F5344CB8AC3E}">
        <p14:creationId xmlns:p14="http://schemas.microsoft.com/office/powerpoint/2010/main" val="17451939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Applying the MDL principle to clustering pg200</a:t>
            </a:r>
            <a:endParaRPr lang="en-CA" dirty="0"/>
          </a:p>
        </p:txBody>
      </p:sp>
      <p:sp>
        <p:nvSpPr>
          <p:cNvPr id="3" name="Content Placeholder 2"/>
          <p:cNvSpPr>
            <a:spLocks noGrp="1"/>
          </p:cNvSpPr>
          <p:nvPr>
            <p:ph idx="1"/>
          </p:nvPr>
        </p:nvSpPr>
        <p:spPr/>
        <p:txBody>
          <a:bodyPr>
            <a:normAutofit fontScale="70000" lnSpcReduction="20000"/>
          </a:bodyPr>
          <a:lstStyle/>
          <a:p>
            <a:r>
              <a:rPr lang="en-CA" dirty="0" smtClean="0"/>
              <a:t>MDL similar to Bayes’ rule in the sense that devising a coding scheme for theories is similar to assigning them a prior probability distribution</a:t>
            </a:r>
          </a:p>
          <a:p>
            <a:r>
              <a:rPr lang="en-CA" dirty="0" smtClean="0"/>
              <a:t>Coding schemes however are easier to think about in concrete terms than intuitive prior probabilities</a:t>
            </a:r>
          </a:p>
          <a:p>
            <a:r>
              <a:rPr lang="en-CA" dirty="0" smtClean="0"/>
              <a:t>Clustering seems more difficult to evaluate with MDL, classification has an objective criterion (predictions are right or wrong), this is not the case for clustering</a:t>
            </a:r>
          </a:p>
          <a:p>
            <a:r>
              <a:rPr lang="en-CA" dirty="0" smtClean="0"/>
              <a:t>Suppose clustering technique divides training set E into k clusters</a:t>
            </a:r>
          </a:p>
          <a:p>
            <a:r>
              <a:rPr lang="en-CA" dirty="0" smtClean="0"/>
              <a:t>Start by encoding cluster centers (average value of each attribute over all instances in cluster). Then for each instance in E transmit which cluster it belongs to (in log2k bits) followed by numeric difference between instance’s attribute value from cluster center. </a:t>
            </a:r>
          </a:p>
          <a:p>
            <a:r>
              <a:rPr lang="en-CA" dirty="0" smtClean="0"/>
              <a:t>If the data exhibits strong clustering, this technique will result in a smaller description length than simply transmitting elements of E without any clusters</a:t>
            </a:r>
          </a:p>
          <a:p>
            <a:r>
              <a:rPr lang="en-CA" dirty="0" smtClean="0"/>
              <a:t>However, if clustering effect is not so strong, it will likely increase rather than decrease the description length, because the overhead of transmitting cluster-specific distributions for attribute values will more than offset the advantage gained by encoding each training instance relative to the cluster it lies in</a:t>
            </a:r>
          </a:p>
        </p:txBody>
      </p:sp>
    </p:spTree>
    <p:extLst>
      <p:ext uri="{BB962C8B-B14F-4D97-AF65-F5344CB8AC3E}">
        <p14:creationId xmlns:p14="http://schemas.microsoft.com/office/powerpoint/2010/main" val="9641242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5.12 Using a validation set for model selection pg201</a:t>
            </a:r>
            <a:endParaRPr lang="en-CA" dirty="0"/>
          </a:p>
        </p:txBody>
      </p:sp>
      <p:sp>
        <p:nvSpPr>
          <p:cNvPr id="3" name="Content Placeholder 2"/>
          <p:cNvSpPr>
            <a:spLocks noGrp="1"/>
          </p:cNvSpPr>
          <p:nvPr>
            <p:ph idx="1"/>
          </p:nvPr>
        </p:nvSpPr>
        <p:spPr/>
        <p:txBody>
          <a:bodyPr>
            <a:normAutofit fontScale="92500" lnSpcReduction="10000"/>
          </a:bodyPr>
          <a:lstStyle/>
          <a:p>
            <a:r>
              <a:rPr lang="en-CA" dirty="0" smtClean="0"/>
              <a:t>MDL principle is an example of so-called model selection criterion, which can be used to determine the appropriate complexity of a model for a given dataset</a:t>
            </a:r>
          </a:p>
          <a:p>
            <a:r>
              <a:rPr lang="en-CA" dirty="0" smtClean="0"/>
              <a:t>Classic model selection problem in statistics: determine, for a given dataset, what subset of attributes to use in a linear regression model for the data</a:t>
            </a:r>
          </a:p>
          <a:p>
            <a:r>
              <a:rPr lang="en-CA" dirty="0" smtClean="0"/>
              <a:t>All model selection strategies follow the same principle - The predictive performance on the training data is balanced by the complexity of the model</a:t>
            </a:r>
          </a:p>
          <a:p>
            <a:r>
              <a:rPr lang="en-CA" dirty="0" smtClean="0"/>
              <a:t>There is a simple alternative to guessing what model complexity will optimize performance on new data – simply use a validation dataset for model selection</a:t>
            </a:r>
            <a:endParaRPr lang="en-CA" dirty="0"/>
          </a:p>
        </p:txBody>
      </p:sp>
    </p:spTree>
    <p:extLst>
      <p:ext uri="{BB962C8B-B14F-4D97-AF65-F5344CB8AC3E}">
        <p14:creationId xmlns:p14="http://schemas.microsoft.com/office/powerpoint/2010/main" val="9251096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Introduction </a:t>
            </a:r>
            <a:r>
              <a:rPr lang="en-CA" dirty="0" err="1" smtClean="0"/>
              <a:t>pg</a:t>
            </a:r>
            <a:r>
              <a:rPr lang="en-CA" dirty="0" smtClean="0"/>
              <a:t> 162</a:t>
            </a:r>
            <a:endParaRPr lang="en-CA" dirty="0"/>
          </a:p>
        </p:txBody>
      </p:sp>
      <p:sp>
        <p:nvSpPr>
          <p:cNvPr id="3" name="Content Placeholder 2"/>
          <p:cNvSpPr>
            <a:spLocks noGrp="1"/>
          </p:cNvSpPr>
          <p:nvPr>
            <p:ph idx="1"/>
          </p:nvPr>
        </p:nvSpPr>
        <p:spPr/>
        <p:txBody>
          <a:bodyPr>
            <a:normAutofit fontScale="92500"/>
          </a:bodyPr>
          <a:lstStyle/>
          <a:p>
            <a:r>
              <a:rPr lang="en-CA" dirty="0" smtClean="0"/>
              <a:t>We have seen different algorithms for inferring structure from data (k-means, decision tree, </a:t>
            </a:r>
            <a:r>
              <a:rPr lang="en-CA" dirty="0" err="1" smtClean="0"/>
              <a:t>etc</a:t>
            </a:r>
            <a:r>
              <a:rPr lang="en-CA" dirty="0" smtClean="0"/>
              <a:t>)</a:t>
            </a:r>
          </a:p>
          <a:p>
            <a:r>
              <a:rPr lang="en-CA" dirty="0" smtClean="0"/>
              <a:t>We now need systematic ways to compare the performance of our algorithms (first idea?)</a:t>
            </a:r>
          </a:p>
          <a:p>
            <a:r>
              <a:rPr lang="en-CA" dirty="0" smtClean="0"/>
              <a:t>Challenges:</a:t>
            </a:r>
          </a:p>
          <a:p>
            <a:pPr lvl="1"/>
            <a:r>
              <a:rPr lang="en-CA" dirty="0" smtClean="0"/>
              <a:t>Labeled data is often scarce and expensive to obtain</a:t>
            </a:r>
          </a:p>
          <a:p>
            <a:pPr lvl="2"/>
            <a:r>
              <a:rPr lang="en-CA" dirty="0" smtClean="0"/>
              <a:t>Tumor segmentation, oil slick data, etc., requires an expert’s time. </a:t>
            </a:r>
            <a:r>
              <a:rPr lang="en-CA" dirty="0" err="1" smtClean="0"/>
              <a:t>Imagia</a:t>
            </a:r>
            <a:endParaRPr lang="en-CA" dirty="0" smtClean="0"/>
          </a:p>
          <a:p>
            <a:pPr lvl="1"/>
            <a:r>
              <a:rPr lang="en-CA" dirty="0" smtClean="0"/>
              <a:t>We want to predict performance based on limited data</a:t>
            </a:r>
          </a:p>
          <a:p>
            <a:pPr lvl="1"/>
            <a:r>
              <a:rPr lang="en-CA" dirty="0" smtClean="0"/>
              <a:t>Sometimes we want to predict class probabilities rather than classes themselves</a:t>
            </a:r>
          </a:p>
          <a:p>
            <a:pPr lvl="1"/>
            <a:r>
              <a:rPr lang="en-CA" dirty="0" smtClean="0"/>
              <a:t>Different costs for different errors – better a false positive than a false negative when predicting tumors</a:t>
            </a:r>
          </a:p>
          <a:p>
            <a:pPr lvl="2"/>
            <a:endParaRPr lang="en-CA" dirty="0"/>
          </a:p>
        </p:txBody>
      </p:sp>
    </p:spTree>
    <p:extLst>
      <p:ext uri="{BB962C8B-B14F-4D97-AF65-F5344CB8AC3E}">
        <p14:creationId xmlns:p14="http://schemas.microsoft.com/office/powerpoint/2010/main" val="33152912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5.1 Training and testing pg163</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Classification problems: error rate</a:t>
            </a:r>
          </a:p>
          <a:p>
            <a:r>
              <a:rPr lang="en-CA" dirty="0" smtClean="0"/>
              <a:t>Is the error rate on old data likely to be a good indicator of error rate on new data?</a:t>
            </a:r>
          </a:p>
          <a:p>
            <a:r>
              <a:rPr lang="en-CA" dirty="0" smtClean="0"/>
              <a:t>No – why not?</a:t>
            </a:r>
          </a:p>
          <a:p>
            <a:pPr lvl="1"/>
            <a:r>
              <a:rPr lang="en-CA" dirty="0" smtClean="0"/>
              <a:t>Over-optimistic performance estimates</a:t>
            </a:r>
          </a:p>
          <a:p>
            <a:pPr lvl="1"/>
            <a:r>
              <a:rPr lang="en-CA" dirty="0" smtClean="0"/>
              <a:t>Overfitting </a:t>
            </a:r>
          </a:p>
          <a:p>
            <a:r>
              <a:rPr lang="en-CA" dirty="0" smtClean="0"/>
              <a:t>Resubstitution error (training data error)</a:t>
            </a:r>
          </a:p>
          <a:p>
            <a:r>
              <a:rPr lang="en-CA" dirty="0" smtClean="0"/>
              <a:t>Need to assess performance of classifier on dataset that played no role in its training – the test set</a:t>
            </a:r>
          </a:p>
          <a:p>
            <a:r>
              <a:rPr lang="en-CA" dirty="0" smtClean="0"/>
              <a:t>Try out different learning schemes on a training set and then validate them on a second dataset – the validation set – before using the test set</a:t>
            </a:r>
          </a:p>
          <a:p>
            <a:r>
              <a:rPr lang="en-CA" dirty="0" smtClean="0"/>
              <a:t>In these situations, we have 3 data sets – training, validation, and test</a:t>
            </a:r>
            <a:endParaRPr lang="en-CA" dirty="0"/>
          </a:p>
        </p:txBody>
      </p:sp>
    </p:spTree>
    <p:extLst>
      <p:ext uri="{BB962C8B-B14F-4D97-AF65-F5344CB8AC3E}">
        <p14:creationId xmlns:p14="http://schemas.microsoft.com/office/powerpoint/2010/main" val="2613858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Training, Validation, Test pg163</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Training data used by one or more learning schemes to come up with classifiers</a:t>
            </a:r>
          </a:p>
          <a:p>
            <a:r>
              <a:rPr lang="en-CA" dirty="0" smtClean="0"/>
              <a:t>Validation data used to optimize the parameters of those classifiers, or select a particular one</a:t>
            </a:r>
          </a:p>
          <a:p>
            <a:r>
              <a:rPr lang="en-CA" dirty="0" smtClean="0"/>
              <a:t>Test set is used to calculate the error rate of the final, optimized method</a:t>
            </a:r>
          </a:p>
          <a:p>
            <a:r>
              <a:rPr lang="en-CA" dirty="0" smtClean="0"/>
              <a:t>Each dataset must be independent of the others (contain no overlapping instances)</a:t>
            </a:r>
          </a:p>
          <a:p>
            <a:r>
              <a:rPr lang="en-CA" dirty="0" smtClean="0"/>
              <a:t>Once the parameters/classifier type have been finalized, can bundle test/validation data with training to re-train classifier</a:t>
            </a:r>
          </a:p>
          <a:p>
            <a:r>
              <a:rPr lang="en-CA" dirty="0" smtClean="0"/>
              <a:t>The </a:t>
            </a:r>
            <a:r>
              <a:rPr lang="en-CA" dirty="0" err="1" smtClean="0"/>
              <a:t>tradeoff</a:t>
            </a:r>
            <a:r>
              <a:rPr lang="en-CA" dirty="0" smtClean="0"/>
              <a:t>: to find a good classifier, we want to use as much data as possible for training, but to characterize the error rate properly, we want to use as much data as possible for testing</a:t>
            </a:r>
            <a:endParaRPr lang="en-CA" dirty="0"/>
          </a:p>
        </p:txBody>
      </p:sp>
    </p:spTree>
    <p:extLst>
      <p:ext uri="{BB962C8B-B14F-4D97-AF65-F5344CB8AC3E}">
        <p14:creationId xmlns:p14="http://schemas.microsoft.com/office/powerpoint/2010/main" val="37593489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5.2 Predicting performance pg165</a:t>
            </a:r>
            <a:endParaRPr lang="en-CA" dirty="0"/>
          </a:p>
        </p:txBody>
      </p:sp>
      <p:sp>
        <p:nvSpPr>
          <p:cNvPr id="3" name="Content Placeholder 2"/>
          <p:cNvSpPr>
            <a:spLocks noGrp="1"/>
          </p:cNvSpPr>
          <p:nvPr>
            <p:ph idx="1"/>
          </p:nvPr>
        </p:nvSpPr>
        <p:spPr/>
        <p:txBody>
          <a:bodyPr/>
          <a:lstStyle/>
          <a:p>
            <a:r>
              <a:rPr lang="en-CA" dirty="0" smtClean="0"/>
              <a:t>Suppose we measure the accuracy of a classifier, and get an error rate of 25%. </a:t>
            </a:r>
            <a:endParaRPr lang="en-CA" dirty="0"/>
          </a:p>
          <a:p>
            <a:r>
              <a:rPr lang="en-CA" dirty="0" smtClean="0"/>
              <a:t>How confident are we this is the true error rate?</a:t>
            </a:r>
          </a:p>
          <a:p>
            <a:r>
              <a:rPr lang="en-CA" dirty="0" smtClean="0"/>
              <a:t>Consider a Bernoulli process like tossing a coin. We toss 100 times and get 75 heads. What can we say about the coin’s true probability of landing heads?</a:t>
            </a:r>
          </a:p>
          <a:p>
            <a:r>
              <a:rPr lang="en-CA" dirty="0" smtClean="0"/>
              <a:t>N trials, S successes, observed success rate is S/N. but what is the true success rate?</a:t>
            </a:r>
          </a:p>
          <a:p>
            <a:r>
              <a:rPr lang="en-CA" dirty="0" smtClean="0"/>
              <a:t>To answer this question we turn to confidence intervals</a:t>
            </a:r>
            <a:endParaRPr lang="en-CA" dirty="0"/>
          </a:p>
        </p:txBody>
      </p:sp>
    </p:spTree>
    <p:extLst>
      <p:ext uri="{BB962C8B-B14F-4D97-AF65-F5344CB8AC3E}">
        <p14:creationId xmlns:p14="http://schemas.microsoft.com/office/powerpoint/2010/main" val="2538915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Confidence intervals pg165</a:t>
            </a:r>
            <a:endParaRPr lang="en-CA" dirty="0"/>
          </a:p>
        </p:txBody>
      </p:sp>
      <p:sp>
        <p:nvSpPr>
          <p:cNvPr id="3" name="Content Placeholder 2"/>
          <p:cNvSpPr>
            <a:spLocks noGrp="1"/>
          </p:cNvSpPr>
          <p:nvPr>
            <p:ph idx="1"/>
          </p:nvPr>
        </p:nvSpPr>
        <p:spPr/>
        <p:txBody>
          <a:bodyPr>
            <a:normAutofit lnSpcReduction="10000"/>
          </a:bodyPr>
          <a:lstStyle/>
          <a:p>
            <a:r>
              <a:rPr lang="en-CA" dirty="0" smtClean="0"/>
              <a:t>Mean and variance of a single Bernoulli trial are p and p(1-p) respectively</a:t>
            </a:r>
          </a:p>
          <a:p>
            <a:r>
              <a:rPr lang="en-CA" dirty="0" smtClean="0"/>
              <a:t>Take N trials from a Bernoulli process – expected success rate is a random variable with mean p, and variance is reduced by a factor of N to p(1-p)/N. </a:t>
            </a:r>
          </a:p>
          <a:p>
            <a:r>
              <a:rPr lang="en-CA" dirty="0" smtClean="0"/>
              <a:t>For large N, the distribution of this random variable approaches the normal distribution</a:t>
            </a:r>
          </a:p>
          <a:p>
            <a:r>
              <a:rPr lang="en-CA" dirty="0" smtClean="0"/>
              <a:t>The probability that a random variable X with zero mean lies within a confidence range of width 2z is P(-z&lt;=X&lt;=z) = c</a:t>
            </a:r>
          </a:p>
          <a:p>
            <a:r>
              <a:rPr lang="en-CA" dirty="0" smtClean="0"/>
              <a:t>For a normal distribution, P(-1.65&lt;=X&lt;=1.65) = 90%</a:t>
            </a:r>
            <a:endParaRPr lang="en-CA" dirty="0"/>
          </a:p>
        </p:txBody>
      </p:sp>
    </p:spTree>
    <p:extLst>
      <p:ext uri="{BB962C8B-B14F-4D97-AF65-F5344CB8AC3E}">
        <p14:creationId xmlns:p14="http://schemas.microsoft.com/office/powerpoint/2010/main" val="38981054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Procedure for finding confidence limits pg166</a:t>
            </a:r>
            <a:endParaRPr lang="en-CA" dirty="0"/>
          </a:p>
        </p:txBody>
      </p:sp>
      <p:sp>
        <p:nvSpPr>
          <p:cNvPr id="3" name="Content Placeholder 2"/>
          <p:cNvSpPr>
            <a:spLocks noGrp="1"/>
          </p:cNvSpPr>
          <p:nvPr>
            <p:ph idx="1"/>
          </p:nvPr>
        </p:nvSpPr>
        <p:spPr/>
        <p:txBody>
          <a:bodyPr/>
          <a:lstStyle/>
          <a:p>
            <a:r>
              <a:rPr lang="en-CA" dirty="0" smtClean="0"/>
              <a:t>We need to reduce the random variable f to have zero mean and unit variance, we do this by subtracting the mean and dividing by the standard deviation </a:t>
            </a:r>
          </a:p>
          <a:p>
            <a:r>
              <a:rPr lang="en-CA" dirty="0" smtClean="0"/>
              <a:t>We then write the inequality as an equality, and invert it to find an expression for p</a:t>
            </a:r>
          </a:p>
          <a:p>
            <a:r>
              <a:rPr lang="en-CA" dirty="0" smtClean="0"/>
              <a:t>Example: f=75%, N=1000, c=80%, (z=1.28) gives the interval [0.732, 0.767] for p</a:t>
            </a:r>
          </a:p>
          <a:p>
            <a:r>
              <a:rPr lang="en-CA" dirty="0" smtClean="0"/>
              <a:t>The same calculation for N=100 gives [0.691, 0.801]</a:t>
            </a:r>
          </a:p>
          <a:p>
            <a:r>
              <a:rPr lang="en-CA" dirty="0" smtClean="0"/>
              <a:t>For N=10 [0.549, 0.881]</a:t>
            </a:r>
            <a:endParaRPr lang="en-CA" dirty="0"/>
          </a:p>
        </p:txBody>
      </p:sp>
    </p:spTree>
    <p:extLst>
      <p:ext uri="{BB962C8B-B14F-4D97-AF65-F5344CB8AC3E}">
        <p14:creationId xmlns:p14="http://schemas.microsoft.com/office/powerpoint/2010/main" val="42795516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3467</Words>
  <Application>Microsoft Office PowerPoint</Application>
  <PresentationFormat>Widescreen</PresentationFormat>
  <Paragraphs>260</Paragraphs>
  <Slides>33</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Credibility</vt:lpstr>
      <vt:lpstr>Initial remarks</vt:lpstr>
      <vt:lpstr>Credibility overview</vt:lpstr>
      <vt:lpstr>Introduction pg 162</vt:lpstr>
      <vt:lpstr>5.1 Training and testing pg163</vt:lpstr>
      <vt:lpstr>Training, Validation, Test pg163</vt:lpstr>
      <vt:lpstr>5.2 Predicting performance pg165</vt:lpstr>
      <vt:lpstr>Confidence intervals pg165</vt:lpstr>
      <vt:lpstr>Procedure for finding confidence limits pg166</vt:lpstr>
      <vt:lpstr>5.3 Cross-validation pg166</vt:lpstr>
      <vt:lpstr>5.4 Other estimates pg168</vt:lpstr>
      <vt:lpstr>5.5 Hyperparameter selection pg170</vt:lpstr>
      <vt:lpstr>5.6 Comparing data mining schemes pg172</vt:lpstr>
      <vt:lpstr>5.7 Predicting probabilities pg175</vt:lpstr>
      <vt:lpstr>Quadratic loss function pg176</vt:lpstr>
      <vt:lpstr>Informational loss function pg178</vt:lpstr>
      <vt:lpstr>Remarks on loss functions pg178</vt:lpstr>
      <vt:lpstr>5.8 Counting the cost pg179</vt:lpstr>
      <vt:lpstr>Kappa statistic pg181</vt:lpstr>
      <vt:lpstr>Cost-sensitive classification pg181</vt:lpstr>
      <vt:lpstr>Cost-sensitive learning pg183</vt:lpstr>
      <vt:lpstr>Lift factor example pg183</vt:lpstr>
      <vt:lpstr>Calculating lift factor pg183</vt:lpstr>
      <vt:lpstr>Lift chart pg185</vt:lpstr>
      <vt:lpstr>ROC curves pg186</vt:lpstr>
      <vt:lpstr>Recall-precision curves pg190</vt:lpstr>
      <vt:lpstr>Cost curves pg192</vt:lpstr>
      <vt:lpstr>Evaluating numeric prediction pg194</vt:lpstr>
      <vt:lpstr>The MDL principle pg197</vt:lpstr>
      <vt:lpstr>MDL pg199</vt:lpstr>
      <vt:lpstr>Connection between MDL and probability theory pg199</vt:lpstr>
      <vt:lpstr>Applying the MDL principle to clustering pg200</vt:lpstr>
      <vt:lpstr>5.12 Using a validation set for model selection pg201</vt:lpstr>
    </vt:vector>
  </TitlesOfParts>
  <Company>Universite de Sherbrooke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Credibility</dc:title>
  <dc:creator>Russell Butler</dc:creator>
  <cp:lastModifiedBy>Russell Butler</cp:lastModifiedBy>
  <cp:revision>42</cp:revision>
  <dcterms:created xsi:type="dcterms:W3CDTF">2019-08-22T14:49:24Z</dcterms:created>
  <dcterms:modified xsi:type="dcterms:W3CDTF">2019-08-22T23:47:18Z</dcterms:modified>
</cp:coreProperties>
</file>