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949E4-8029-4BDE-95F5-4802D3442AAD}" type="datetimeFigureOut">
              <a:rPr lang="en-CA" smtClean="0"/>
              <a:t>2019-08-21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84B89-8D1C-41A9-BF22-2DBD71ABCF7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17221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949E4-8029-4BDE-95F5-4802D3442AAD}" type="datetimeFigureOut">
              <a:rPr lang="en-CA" smtClean="0"/>
              <a:t>2019-08-21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84B89-8D1C-41A9-BF22-2DBD71ABCF7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82404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949E4-8029-4BDE-95F5-4802D3442AAD}" type="datetimeFigureOut">
              <a:rPr lang="en-CA" smtClean="0"/>
              <a:t>2019-08-21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84B89-8D1C-41A9-BF22-2DBD71ABCF7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59604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949E4-8029-4BDE-95F5-4802D3442AAD}" type="datetimeFigureOut">
              <a:rPr lang="en-CA" smtClean="0"/>
              <a:t>2019-08-21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84B89-8D1C-41A9-BF22-2DBD71ABCF7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62187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949E4-8029-4BDE-95F5-4802D3442AAD}" type="datetimeFigureOut">
              <a:rPr lang="en-CA" smtClean="0"/>
              <a:t>2019-08-21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84B89-8D1C-41A9-BF22-2DBD71ABCF7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6604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949E4-8029-4BDE-95F5-4802D3442AAD}" type="datetimeFigureOut">
              <a:rPr lang="en-CA" smtClean="0"/>
              <a:t>2019-08-21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84B89-8D1C-41A9-BF22-2DBD71ABCF7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4061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949E4-8029-4BDE-95F5-4802D3442AAD}" type="datetimeFigureOut">
              <a:rPr lang="en-CA" smtClean="0"/>
              <a:t>2019-08-21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84B89-8D1C-41A9-BF22-2DBD71ABCF7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8509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949E4-8029-4BDE-95F5-4802D3442AAD}" type="datetimeFigureOut">
              <a:rPr lang="en-CA" smtClean="0"/>
              <a:t>2019-08-21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84B89-8D1C-41A9-BF22-2DBD71ABCF7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0572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949E4-8029-4BDE-95F5-4802D3442AAD}" type="datetimeFigureOut">
              <a:rPr lang="en-CA" smtClean="0"/>
              <a:t>2019-08-21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84B89-8D1C-41A9-BF22-2DBD71ABCF7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38838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949E4-8029-4BDE-95F5-4802D3442AAD}" type="datetimeFigureOut">
              <a:rPr lang="en-CA" smtClean="0"/>
              <a:t>2019-08-21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84B89-8D1C-41A9-BF22-2DBD71ABCF7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78320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949E4-8029-4BDE-95F5-4802D3442AAD}" type="datetimeFigureOut">
              <a:rPr lang="en-CA" smtClean="0"/>
              <a:t>2019-08-21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84B89-8D1C-41A9-BF22-2DBD71ABCF7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7116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949E4-8029-4BDE-95F5-4802D3442AAD}" type="datetimeFigureOut">
              <a:rPr lang="en-CA" smtClean="0"/>
              <a:t>2019-08-21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684B89-8D1C-41A9-BF22-2DBD71ABCF7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48825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The Bayesian way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36289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Definitions of probability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There is no consensus among statisticians and </a:t>
            </a:r>
            <a:r>
              <a:rPr lang="en-CA" dirty="0" err="1" smtClean="0"/>
              <a:t>probabilists</a:t>
            </a:r>
            <a:endParaRPr lang="en-CA" dirty="0" smtClean="0"/>
          </a:p>
          <a:p>
            <a:r>
              <a:rPr lang="en-CA" dirty="0" smtClean="0"/>
              <a:t>Two basic intuitions:</a:t>
            </a:r>
          </a:p>
          <a:p>
            <a:r>
              <a:rPr lang="en-CA" dirty="0" smtClean="0"/>
              <a:t>1) symmetry (we assign 1/6 to a fair die)</a:t>
            </a:r>
          </a:p>
          <a:p>
            <a:r>
              <a:rPr lang="en-CA" dirty="0" smtClean="0"/>
              <a:t>2) relative frequency (we attempt many throws and record the result)</a:t>
            </a:r>
          </a:p>
          <a:p>
            <a:r>
              <a:rPr lang="en-CA" dirty="0" smtClean="0"/>
              <a:t>Relative frequency will approach p as n-&gt;infinity</a:t>
            </a:r>
          </a:p>
          <a:p>
            <a:r>
              <a:rPr lang="en-CA" dirty="0" smtClean="0"/>
              <a:t>Subjective definition of probability: P(A)  = m / (</a:t>
            </a:r>
            <a:r>
              <a:rPr lang="en-CA" dirty="0" err="1" smtClean="0"/>
              <a:t>m+n</a:t>
            </a:r>
            <a:r>
              <a:rPr lang="en-CA" dirty="0" smtClean="0"/>
              <a:t>), </a:t>
            </a:r>
          </a:p>
          <a:p>
            <a:r>
              <a:rPr lang="en-CA" dirty="0" smtClean="0"/>
              <a:t>Where m is the price for betting on something, and n is the price for betting against something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32357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Frequentist definition of probability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If an experiment can be repeated in an identical manner but still have different outcomes, the outcome is said to be random. </a:t>
            </a:r>
          </a:p>
          <a:p>
            <a:r>
              <a:rPr lang="en-CA" dirty="0" smtClean="0"/>
              <a:t>We define the frequentist probability for a class of outcomes, A:</a:t>
            </a:r>
          </a:p>
          <a:p>
            <a:r>
              <a:rPr lang="en-CA" dirty="0" smtClean="0"/>
              <a:t>P(A) = </a:t>
            </a:r>
            <a:r>
              <a:rPr lang="en-CA" dirty="0" err="1" smtClean="0"/>
              <a:t>lim</a:t>
            </a:r>
            <a:r>
              <a:rPr lang="en-CA" dirty="0" smtClean="0"/>
              <a:t> n-&gt;infinity (Sn / n) </a:t>
            </a:r>
          </a:p>
          <a:p>
            <a:r>
              <a:rPr lang="en-CA" dirty="0" smtClean="0"/>
              <a:t>Where Sn is the frequency of outcomes of type A after n repetitions</a:t>
            </a:r>
          </a:p>
          <a:p>
            <a:r>
              <a:rPr lang="en-CA" dirty="0" smtClean="0"/>
              <a:t>P(A) is the limit of relative frequency as the number of trials tends to infinity </a:t>
            </a:r>
          </a:p>
          <a:p>
            <a:r>
              <a:rPr lang="en-CA" dirty="0" smtClean="0"/>
              <a:t>Frequentist approach is not objective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70816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propensity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Probability (propensity) is a tendency towards different outcomes of a system, where the tendencies are inherent in the system itself. </a:t>
            </a:r>
          </a:p>
          <a:p>
            <a:r>
              <a:rPr lang="en-CA" dirty="0" smtClean="0"/>
              <a:t>P(A) is the degree to which this tendency points to the outcome A, often called a propensity.</a:t>
            </a:r>
          </a:p>
          <a:p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2665506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Probability (Bayesian) pg77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Probability is a state or degree of knowledge. </a:t>
            </a:r>
          </a:p>
          <a:p>
            <a:r>
              <a:rPr lang="en-CA" dirty="0" smtClean="0"/>
              <a:t>Basic probabilities are defined from symmetry in our knowledge about the system. </a:t>
            </a:r>
          </a:p>
          <a:p>
            <a:r>
              <a:rPr lang="en-CA" dirty="0" smtClean="0"/>
              <a:t>If A and B are symmetrical (interchangeable) in the model, P(A) = P(B)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07938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Bard, Frederick, and Sam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 smtClean="0"/>
              <a:t>Bard the Bayesian</a:t>
            </a:r>
          </a:p>
          <a:p>
            <a:r>
              <a:rPr lang="en-CA" dirty="0" smtClean="0"/>
              <a:t>Frederick the Frequentist</a:t>
            </a:r>
          </a:p>
          <a:p>
            <a:r>
              <a:rPr lang="en-CA" dirty="0" smtClean="0"/>
              <a:t>The friend Sam</a:t>
            </a:r>
          </a:p>
          <a:p>
            <a:r>
              <a:rPr lang="en-CA" dirty="0" smtClean="0"/>
              <a:t>Sam notices a coin under a tablecloth. He can’t tell which side is up. He asks “what is the probability that it is heads?”</a:t>
            </a:r>
          </a:p>
          <a:p>
            <a:r>
              <a:rPr lang="en-CA" dirty="0" smtClean="0"/>
              <a:t>Bard: “There is a 0.5 probability heads is up. The symmetry of the coin means our state of knowledge is symmetrical with respect to the two alternatives, heads and tails”</a:t>
            </a:r>
          </a:p>
          <a:p>
            <a:r>
              <a:rPr lang="en-CA" dirty="0" smtClean="0"/>
              <a:t>Frederick: *lifts up the clothe - “when the outcome is fixed, the probability is either 0% or 100%, but we don’t know which”</a:t>
            </a:r>
          </a:p>
          <a:p>
            <a:r>
              <a:rPr lang="en-CA" dirty="0" smtClean="0"/>
              <a:t>Who is correct?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3433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/>
              <a:t>Conditional</a:t>
            </a:r>
            <a:r>
              <a:rPr lang="fr-CA" dirty="0" smtClean="0"/>
              <a:t> </a:t>
            </a:r>
            <a:r>
              <a:rPr lang="fr-CA" dirty="0" err="1" smtClean="0"/>
              <a:t>probability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The airplane is flying smoothly. What is the probability of crash?</a:t>
            </a:r>
          </a:p>
          <a:p>
            <a:r>
              <a:rPr lang="en-CA" dirty="0" smtClean="0"/>
              <a:t>The airplane engine is on fire. What is the probability of crash?</a:t>
            </a:r>
          </a:p>
          <a:p>
            <a:r>
              <a:rPr lang="en-CA" dirty="0" smtClean="0"/>
              <a:t>P(A|B) = P(AB) / P(B)</a:t>
            </a:r>
          </a:p>
          <a:p>
            <a:r>
              <a:rPr lang="en-CA" dirty="0" smtClean="0"/>
              <a:t>The ratio of the size of the smaller object to the larger object is the conditional probability</a:t>
            </a:r>
          </a:p>
          <a:p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8751" y="4310062"/>
            <a:ext cx="7870298" cy="2326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359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Bayes’ theorem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294418" cy="4351338"/>
          </a:xfrm>
        </p:spPr>
        <p:txBody>
          <a:bodyPr/>
          <a:lstStyle/>
          <a:p>
            <a:r>
              <a:rPr lang="en-CA" dirty="0" smtClean="0"/>
              <a:t>The crown jewel of statistics</a:t>
            </a:r>
          </a:p>
          <a:p>
            <a:r>
              <a:rPr lang="en-CA" dirty="0" smtClean="0"/>
              <a:t>Bayes’ theorem works like a function taking old probabilities and new data, and returning new probabilities</a:t>
            </a:r>
          </a:p>
          <a:p>
            <a:r>
              <a:rPr lang="en-CA" dirty="0" smtClean="0"/>
              <a:t>P(</a:t>
            </a:r>
            <a:r>
              <a:rPr lang="en-CA" dirty="0" err="1" smtClean="0"/>
              <a:t>Ak|B</a:t>
            </a:r>
            <a:r>
              <a:rPr lang="en-CA" dirty="0" smtClean="0"/>
              <a:t>) = P(</a:t>
            </a:r>
            <a:r>
              <a:rPr lang="en-CA" dirty="0" err="1" smtClean="0"/>
              <a:t>B|Ak</a:t>
            </a:r>
            <a:r>
              <a:rPr lang="en-CA" dirty="0" smtClean="0"/>
              <a:t>)P(</a:t>
            </a:r>
            <a:r>
              <a:rPr lang="en-CA" dirty="0" err="1" smtClean="0"/>
              <a:t>Ak</a:t>
            </a:r>
            <a:r>
              <a:rPr lang="en-CA" dirty="0" smtClean="0"/>
              <a:t>) / </a:t>
            </a:r>
            <a:r>
              <a:rPr lang="en-CA" dirty="0" err="1" smtClean="0"/>
              <a:t>sumj</a:t>
            </a:r>
            <a:r>
              <a:rPr lang="en-CA" dirty="0" smtClean="0"/>
              <a:t>(P(</a:t>
            </a:r>
            <a:r>
              <a:rPr lang="en-CA" dirty="0" err="1" smtClean="0"/>
              <a:t>B|Aj</a:t>
            </a:r>
            <a:r>
              <a:rPr lang="en-CA" dirty="0" smtClean="0"/>
              <a:t>)P(</a:t>
            </a:r>
            <a:r>
              <a:rPr lang="en-CA" dirty="0" err="1" smtClean="0"/>
              <a:t>Aj</a:t>
            </a:r>
            <a:r>
              <a:rPr lang="en-CA" dirty="0" smtClean="0"/>
              <a:t>))</a:t>
            </a:r>
          </a:p>
          <a:p>
            <a:endParaRPr lang="en-CA" dirty="0"/>
          </a:p>
        </p:txBody>
      </p:sp>
      <p:pic>
        <p:nvPicPr>
          <p:cNvPr id="1028" name="Picture 4" descr="Image result for crown jewel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1410" y="3220088"/>
            <a:ext cx="2880590" cy="3637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4303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Statistics: “pertaining to matters of state”</a:t>
            </a:r>
          </a:p>
          <a:p>
            <a:r>
              <a:rPr lang="en-CA" dirty="0" smtClean="0"/>
              <a:t>Florence nightingale statistics lazaret wounded soldier mortality</a:t>
            </a:r>
          </a:p>
          <a:p>
            <a:r>
              <a:rPr lang="en-CA" dirty="0" smtClean="0"/>
              <a:t>Statistical mechanics</a:t>
            </a:r>
          </a:p>
          <a:p>
            <a:r>
              <a:rPr lang="en-CA" dirty="0" smtClean="0"/>
              <a:t>Quantum mechanics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51894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Statistics has a threefold purpose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1) collecting and ordering data</a:t>
            </a:r>
          </a:p>
          <a:p>
            <a:r>
              <a:rPr lang="en-CA" dirty="0" smtClean="0"/>
              <a:t>2) systematizing, and summarizing in a few key numbers what the data are saying</a:t>
            </a:r>
          </a:p>
          <a:p>
            <a:r>
              <a:rPr lang="en-CA" dirty="0" smtClean="0"/>
              <a:t>3) using the collected data to estimate data we have yet to collect</a:t>
            </a:r>
          </a:p>
          <a:p>
            <a:endParaRPr lang="en-CA" dirty="0"/>
          </a:p>
          <a:p>
            <a:r>
              <a:rPr lang="en-CA" dirty="0" smtClean="0"/>
              <a:t>Two worlds: the world of data, and the world of probability</a:t>
            </a:r>
          </a:p>
          <a:p>
            <a:r>
              <a:rPr lang="en-CA" dirty="0" smtClean="0"/>
              <a:t>Graph of height distribution vs probability distribution of height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74973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Pascal and Fermat’s game model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Calculates probability P of an event A</a:t>
            </a:r>
          </a:p>
          <a:p>
            <a:r>
              <a:rPr lang="en-CA" dirty="0" smtClean="0"/>
              <a:t>Uses two numbers: 1) positive states and 2) total states</a:t>
            </a:r>
          </a:p>
          <a:p>
            <a:r>
              <a:rPr lang="en-CA" dirty="0" smtClean="0"/>
              <a:t>Probability is then P(A) = positive / total</a:t>
            </a:r>
          </a:p>
          <a:p>
            <a:r>
              <a:rPr lang="en-CA" dirty="0" smtClean="0"/>
              <a:t>Probability is a proportion</a:t>
            </a:r>
          </a:p>
          <a:p>
            <a:r>
              <a:rPr lang="en-CA" dirty="0" smtClean="0"/>
              <a:t>Six sided die, event A = 1. positive = 1, total=6, P(1) = 1/6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2755" y="4438650"/>
            <a:ext cx="5410200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201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Flipping a coin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What is the probability of 0 heads in 2 flips?</a:t>
            </a:r>
          </a:p>
          <a:p>
            <a:r>
              <a:rPr lang="en-CA" dirty="0" smtClean="0"/>
              <a:t>P(number of heads = 0) = |{TT}| / |{TT HT TH HH}| = 1/4</a:t>
            </a:r>
          </a:p>
          <a:p>
            <a:r>
              <a:rPr lang="en-CA" dirty="0" smtClean="0"/>
              <a:t>Length of positive list divided by length of total list</a:t>
            </a:r>
          </a:p>
          <a:p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1821223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Covariance and correlation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Covariance of a variable with itself is its variance</a:t>
            </a:r>
          </a:p>
          <a:p>
            <a:r>
              <a:rPr lang="en-CA" dirty="0" err="1" smtClean="0"/>
              <a:t>cov</a:t>
            </a:r>
            <a:r>
              <a:rPr lang="en-CA" dirty="0" smtClean="0"/>
              <a:t>(X,X) = </a:t>
            </a:r>
            <a:r>
              <a:rPr lang="en-CA" dirty="0" err="1" smtClean="0"/>
              <a:t>SSxx</a:t>
            </a:r>
            <a:r>
              <a:rPr lang="en-CA" dirty="0" smtClean="0"/>
              <a:t> = sum((x-mean(x)) .* (x-mean(x))) </a:t>
            </a:r>
          </a:p>
          <a:p>
            <a:r>
              <a:rPr lang="en-CA" dirty="0" err="1" smtClean="0"/>
              <a:t>cov</a:t>
            </a:r>
            <a:r>
              <a:rPr lang="en-CA" dirty="0" smtClean="0"/>
              <a:t>(X,Y) = </a:t>
            </a:r>
            <a:r>
              <a:rPr lang="en-CA" dirty="0" err="1" smtClean="0"/>
              <a:t>SSxy</a:t>
            </a:r>
            <a:r>
              <a:rPr lang="en-CA" dirty="0" smtClean="0"/>
              <a:t> = sum((x-mean(x)) .*(y-mean(y)))</a:t>
            </a:r>
          </a:p>
          <a:p>
            <a:r>
              <a:rPr lang="en-CA" dirty="0" smtClean="0"/>
              <a:t>What do you get from this formula?</a:t>
            </a:r>
          </a:p>
          <a:p>
            <a:r>
              <a:rPr lang="en-CA" dirty="0" smtClean="0"/>
              <a:t>Difference between correlation and covariance?</a:t>
            </a:r>
          </a:p>
          <a:p>
            <a:r>
              <a:rPr lang="en-CA" dirty="0" smtClean="0"/>
              <a:t>Correlation tells you how strongly the variation of the two variables is linked</a:t>
            </a:r>
          </a:p>
          <a:p>
            <a:r>
              <a:rPr lang="en-CA" dirty="0" smtClean="0"/>
              <a:t>Covariance tells you a mix of the strength of the link and the size of the variation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0536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Least squares regression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Start with a set of data points {(</a:t>
            </a:r>
            <a:r>
              <a:rPr lang="en-CA" dirty="0" err="1" smtClean="0"/>
              <a:t>xi,yi</a:t>
            </a:r>
            <a:r>
              <a:rPr lang="en-CA" dirty="0" smtClean="0"/>
              <a:t>)}, </a:t>
            </a:r>
            <a:r>
              <a:rPr lang="en-CA" dirty="0" err="1" smtClean="0"/>
              <a:t>i</a:t>
            </a:r>
            <a:r>
              <a:rPr lang="en-CA" dirty="0" smtClean="0"/>
              <a:t>=1 to n</a:t>
            </a:r>
          </a:p>
          <a:p>
            <a:r>
              <a:rPr lang="en-CA" dirty="0" smtClean="0"/>
              <a:t>Define design matrix X and response vector y:</a:t>
            </a:r>
          </a:p>
          <a:p>
            <a:r>
              <a:rPr lang="en-CA" dirty="0" smtClean="0"/>
              <a:t>X = [[1..1] ; [x1…</a:t>
            </a:r>
            <a:r>
              <a:rPr lang="en-CA" dirty="0" err="1" smtClean="0"/>
              <a:t>xn</a:t>
            </a:r>
            <a:r>
              <a:rPr lang="en-CA" dirty="0" smtClean="0"/>
              <a:t>]], y = [y1…</a:t>
            </a:r>
            <a:r>
              <a:rPr lang="en-CA" dirty="0" err="1" smtClean="0"/>
              <a:t>yn</a:t>
            </a:r>
            <a:r>
              <a:rPr lang="en-CA" dirty="0" smtClean="0"/>
              <a:t>]</a:t>
            </a:r>
          </a:p>
          <a:p>
            <a:r>
              <a:rPr lang="en-CA" dirty="0" smtClean="0"/>
              <a:t>Then beta = [alpha, beta] = (XTX)^-1XTy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50029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Combinatorics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The elements of product sets are sequences </a:t>
            </a:r>
          </a:p>
          <a:p>
            <a:r>
              <a:rPr lang="en-CA" dirty="0" smtClean="0"/>
              <a:t>If A = {a1,a2} and B = {b1,b2} then A x B = {(a1,b1),(a1,b2),(a2,b1),(a2,b2)} </a:t>
            </a:r>
          </a:p>
          <a:p>
            <a:r>
              <a:rPr lang="en-CA" dirty="0" smtClean="0"/>
              <a:t>Tree diagram is a product of sets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6300" y="3063875"/>
            <a:ext cx="2828925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692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The concept of probability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As the legend goes, an exchange arose between Fermat and Pascal over how to fairly split the prize of a game that had been interrupted before its conclusion. </a:t>
            </a:r>
          </a:p>
          <a:p>
            <a:r>
              <a:rPr lang="en-CA" dirty="0" smtClean="0"/>
              <a:t>They decided to distribute the prize according to the probability of either player winning.</a:t>
            </a:r>
          </a:p>
          <a:p>
            <a:r>
              <a:rPr lang="en-CA" dirty="0" smtClean="0"/>
              <a:t>You are playing a game of dice for 20$. You will win if it lands a 1. otherwise you will lose. You should get 20/6 = $3.33 if the game is interrupted before your throw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34673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882</TotalTime>
  <Words>909</Words>
  <Application>Microsoft Office PowerPoint</Application>
  <PresentationFormat>Widescreen</PresentationFormat>
  <Paragraphs>82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The Bayesian way</vt:lpstr>
      <vt:lpstr>PowerPoint Presentation</vt:lpstr>
      <vt:lpstr>Statistics has a threefold purpose</vt:lpstr>
      <vt:lpstr>Pascal and Fermat’s game model</vt:lpstr>
      <vt:lpstr>Flipping a coin</vt:lpstr>
      <vt:lpstr>Covariance and correlation</vt:lpstr>
      <vt:lpstr>Least squares regression</vt:lpstr>
      <vt:lpstr>Combinatorics</vt:lpstr>
      <vt:lpstr>The concept of probability</vt:lpstr>
      <vt:lpstr>Definitions of probability</vt:lpstr>
      <vt:lpstr>Frequentist definition of probability</vt:lpstr>
      <vt:lpstr>propensity</vt:lpstr>
      <vt:lpstr>Probability (Bayesian) pg77</vt:lpstr>
      <vt:lpstr>Bard, Frederick, and Sam</vt:lpstr>
      <vt:lpstr>Conditional probability</vt:lpstr>
      <vt:lpstr>Bayes’ theorem</vt:lpstr>
    </vt:vector>
  </TitlesOfParts>
  <Company>Universite de Sherbrooke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Bayesian way</dc:title>
  <dc:creator>Russell Butler</dc:creator>
  <cp:lastModifiedBy>Russell Butler</cp:lastModifiedBy>
  <cp:revision>11</cp:revision>
  <dcterms:created xsi:type="dcterms:W3CDTF">2019-08-21T23:35:47Z</dcterms:created>
  <dcterms:modified xsi:type="dcterms:W3CDTF">2019-08-22T14:18:30Z</dcterms:modified>
</cp:coreProperties>
</file>