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0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BF6-6F43-41EF-A9DD-FC002E4C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B0DA6-469E-41C6-AFFE-4FA9E45B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F1CB-35F2-45C3-B096-AF255627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D6F2-A0CD-47A8-82C6-65D9BDCC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8FB00-2F3B-4407-988E-9634B7F4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8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FD3C-A4F4-4672-ACA4-2CC46EB3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BF5D0-99F0-4BD2-8B1B-59C84B0BB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7558-03A3-426D-92CA-304F0F01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65E0-1D0D-4F1E-9637-4457ECAE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6C28-0126-489A-A5D6-D891C0E7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F5976-0B15-4CBF-B097-867C873C1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E8658-272B-467C-AB21-CFBF00CD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BA11C-57BA-47E4-ACB9-8BE8F1BD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6CD6-149F-4E88-9DCF-951F711D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2B4AF-49E6-4226-AD23-AC930583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A6D8-0F38-4D7A-80B8-8B0ED675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A19F-3933-4790-815A-18375F47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C7D5-D97D-43F4-A493-6CFF1E0E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4F78-C7D4-4B5E-AB7A-292B7917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3D76-6A1C-42D8-8BFA-16924DA3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E0DE-8C9C-4D27-9C99-32571842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0266B-0204-44F9-A339-570E1135B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9D50-85AD-49A9-8E96-E5A0E53E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C5561-477B-490D-AC5B-ED16D260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8F87-7EC4-4DA5-B6C0-BFA3C930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4AA7-3BBD-42A4-B4B6-A1E0D4D7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B281-BA93-44AF-BB19-5D4BC32CA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C4E71-0F9C-49DC-AA6B-160D8C63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0D85-0817-4D14-A4EF-00BF9662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6E15B-0A21-4C60-885F-310F2B0A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990D4-2370-4CDA-87E0-DB3EEBDC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5354-B6C7-43B6-AA5B-4756F084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28EC0-58D2-4E1B-91D0-7790EA0AB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CC84C-0F6A-4356-B7BC-152EA16D5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8C2D1-9BA6-4A4F-8FD0-127B74535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96A51-92DF-46F5-8D29-B641609C1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1F4F4-DB49-42ED-B30B-653C4970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7EB90-B8D4-4251-AD1F-E61566EE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86CE5-FB44-421F-AFDB-FFDBA1AF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BFB5-41C5-4F21-A019-ADD81CEA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8C51F-7D3A-41A8-9974-0F8B4A69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60B74-5187-4A91-BA76-7F9A5A6A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9CB02-5AA2-4161-B6A4-E991972C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9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4D697-BD80-4754-B524-1E7C77BA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173E0-3C70-4EE5-A1A3-6AFEDDCF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CCD31-D330-4226-A5B1-2F07EFC6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27E2-1A68-427D-9321-519045D2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6FC5-9F95-43AA-8299-EB02FF080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89896-CECB-42CB-BA40-A5604543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7A3D8-0228-4255-84D1-2F826262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1756D-66A1-4674-A860-A93C47CB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6AF2-6410-4449-8E3C-CFA2F460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8D42-C725-4984-A202-7A0FA281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B19D4-CBED-407A-9B72-1FF5100FC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63EBA-F07B-4036-B105-AD24701FB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BA03-46A5-4830-A5CA-34A3513A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3268-77EA-4C7B-9878-80A57F2A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DCEDA-19DA-4FB9-B4AA-79169554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5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FF01E-1128-40F1-B072-2F221AF0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139C4-3E85-480E-BF02-AA693E77B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86EA-B3B3-4131-B398-A36F0F97C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41B97-E2CF-4D4F-B94A-3414D15BA86E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FA1E-28D9-4688-A7C4-289D5C82A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EBCF-611F-4DE1-9144-A5A6CD67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34AD-7628-4443-BED4-0129861C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hyperlink" Target="https://en.wikipedia.org/wiki/Kernel_(image_processing)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uder.io/optimizing-gradient-desc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3367-8C83-4F25-BC88-76C9A5FA4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D387E-14F2-4CE8-860E-31565B644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21</a:t>
            </a:r>
          </a:p>
        </p:txBody>
      </p:sp>
    </p:spTree>
    <p:extLst>
      <p:ext uri="{BB962C8B-B14F-4D97-AF65-F5344CB8AC3E}">
        <p14:creationId xmlns:p14="http://schemas.microsoft.com/office/powerpoint/2010/main" val="337209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above equations are amenable to numerical optimization</a:t>
                </a:r>
              </a:p>
              <a:p>
                <a:r>
                  <a:rPr lang="en-US" dirty="0"/>
                  <a:t>Example: matrix-matrix multiplications can be avoided in favor of matrix-vector multiplications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Observing that most hidden-layer activation functions give a diagonal form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the matrix-vector multiplication can be transformed into an element-wise product,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∙∗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element-wise product and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created by extracting elements of diagonal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Using observation above, we can see that entire parameter matrix update at each level has following simple form: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, the input data with a 1 appended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r="-1500" b="-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98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2"/>
            <a:ext cx="12192000" cy="579680"/>
          </a:xfrm>
        </p:spPr>
        <p:txBody>
          <a:bodyPr>
            <a:noAutofit/>
          </a:bodyPr>
          <a:lstStyle/>
          <a:p>
            <a:r>
              <a:rPr lang="en-US" sz="2800" dirty="0"/>
              <a:t>Backpropagation in a deep network (forward computation shown in gray arrows)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70458-BBE1-46ED-9780-B0E72E66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378"/>
            <a:ext cx="12168940" cy="53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6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99"/>
            <a:ext cx="12192000" cy="875597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 updates (black arrows) that follow the forward and backward propagation steps (gray arrows)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B800B-E91C-463B-91E5-9B250299C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7" y="1065072"/>
            <a:ext cx="11239928" cy="57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Computation graphs and complex network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6BE3-95D2-4CEB-B804-F0010D5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83578"/>
            <a:ext cx="12191999" cy="59664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 simple feedforward network, learning takes place in two phases: a forward pass and a backward pass</a:t>
            </a:r>
          </a:p>
          <a:p>
            <a:r>
              <a:rPr lang="en-US" dirty="0"/>
              <a:t>Using vector notation, we saw above that gradient computations decompose into a simple chain of matrix products</a:t>
            </a:r>
          </a:p>
          <a:p>
            <a:r>
              <a:rPr lang="en-US" dirty="0"/>
              <a:t>What if the graph does not have a simple layered structure?</a:t>
            </a:r>
          </a:p>
          <a:p>
            <a:r>
              <a:rPr lang="en-US" dirty="0"/>
              <a:t>More complex computations consisting of applying functions to intermediate results can also be represented by computation graphs</a:t>
            </a:r>
          </a:p>
          <a:p>
            <a:r>
              <a:rPr lang="en-US" dirty="0"/>
              <a:t>Implementing general mechanisms for efficient backpropagation is complex</a:t>
            </a:r>
          </a:p>
          <a:p>
            <a:r>
              <a:rPr lang="en-US" dirty="0"/>
              <a:t>Using concept of computation graph, gradient information simply needs to be propagated along the path found by reversing arrows in graph used to define steps of forward propagation of information</a:t>
            </a:r>
          </a:p>
          <a:p>
            <a:r>
              <a:rPr lang="en-US" dirty="0"/>
              <a:t>Learning in a deep network could be by gradient descent, or more sophisticated methods that exploit higher-order derivatives. </a:t>
            </a:r>
          </a:p>
          <a:p>
            <a:r>
              <a:rPr lang="en-US" dirty="0"/>
              <a:t>In practice, a variation of stochastic gradient descent based on mini-batches is by far the most popular method, software packages often optimized assuming this is the case</a:t>
            </a:r>
          </a:p>
        </p:txBody>
      </p:sp>
    </p:spTree>
    <p:extLst>
      <p:ext uri="{BB962C8B-B14F-4D97-AF65-F5344CB8AC3E}">
        <p14:creationId xmlns:p14="http://schemas.microsoft.com/office/powerpoint/2010/main" val="90266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Checking backpropagation implementations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Check backprop implementation for correctness by comparing analytic values of gradients with those computed numerically</a:t>
                </a:r>
              </a:p>
              <a:p>
                <a:r>
                  <a:rPr lang="en-US" dirty="0"/>
                  <a:t>Example: add/subtract a small perturbation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to each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then compute the symmetric finite difference approximation to derivative of loss:</a:t>
                </a:r>
              </a:p>
              <a:p>
                <a:pPr marL="0" indent="0">
                  <a:buNone/>
                </a:pPr>
                <a:r>
                  <a:rPr lang="en-US" sz="40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the error in approximation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3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A507-614B-4037-AE04-1D63D378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824226"/>
          </a:xfrm>
        </p:spPr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72F903-1A52-4D62-8008-5DE5F0980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80405"/>
                <a:ext cx="12192000" cy="16906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Convolution is the process of adding each element of the image to its local neighbors, weighted by a kernel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72F903-1A52-4D62-8008-5DE5F0980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80405"/>
                <a:ext cx="12192000" cy="1690618"/>
              </a:xfrm>
              <a:blipFill>
                <a:blip r:embed="rId2"/>
                <a:stretch>
                  <a:fillRect l="-900" t="-5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CB6DAF2-84EF-40CE-8E72-3F9BCE99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318" y="4471525"/>
            <a:ext cx="1849562" cy="18495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7F2583-825E-4F8D-A69C-D9D6D12F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75" y="4471525"/>
            <a:ext cx="1849562" cy="184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2CE69C-6F59-4055-B6F5-05C564F65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92" y="4471525"/>
            <a:ext cx="1849562" cy="184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0EB4A9-EE8B-4FC6-8C38-4329FD22F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9880" y="3221328"/>
            <a:ext cx="1905000" cy="1076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13EA03-10AA-43F1-8834-1EB4CD50B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0781" y="3095940"/>
            <a:ext cx="1276350" cy="1104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032A02-E9EE-49C3-AA8E-64804F7757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5869" y="2671282"/>
            <a:ext cx="2809875" cy="1657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A058DD-7970-48D2-96C5-8E98497F61BA}"/>
              </a:ext>
            </a:extLst>
          </p:cNvPr>
          <p:cNvSpPr txBox="1"/>
          <p:nvPr/>
        </p:nvSpPr>
        <p:spPr>
          <a:xfrm>
            <a:off x="2720859" y="6229134"/>
            <a:ext cx="194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B3359-5E42-4275-9655-7A0775439086}"/>
              </a:ext>
            </a:extLst>
          </p:cNvPr>
          <p:cNvSpPr txBox="1"/>
          <p:nvPr/>
        </p:nvSpPr>
        <p:spPr>
          <a:xfrm>
            <a:off x="5033400" y="6236680"/>
            <a:ext cx="212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Gaussian blur (5x5)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25A31-9270-465B-B556-5917DA9423A9}"/>
              </a:ext>
            </a:extLst>
          </p:cNvPr>
          <p:cNvSpPr txBox="1"/>
          <p:nvPr/>
        </p:nvSpPr>
        <p:spPr>
          <a:xfrm>
            <a:off x="8105336" y="623668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detection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1072A-6066-4CFC-8B75-EACAB8C2DCEB}"/>
              </a:ext>
            </a:extLst>
          </p:cNvPr>
          <p:cNvSpPr/>
          <p:nvPr/>
        </p:nvSpPr>
        <p:spPr>
          <a:xfrm>
            <a:off x="-57755" y="6507185"/>
            <a:ext cx="5557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https://en.wikipedia.org/wiki/Kernel_(image_processing)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A507-614B-4037-AE04-1D63D378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824226"/>
          </a:xfrm>
        </p:spPr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F903-1A52-4D62-8008-5DE5F098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0404"/>
            <a:ext cx="12192000" cy="5959340"/>
          </a:xfrm>
        </p:spPr>
        <p:txBody>
          <a:bodyPr/>
          <a:lstStyle/>
          <a:p>
            <a:r>
              <a:rPr lang="en-US" dirty="0"/>
              <a:t>CNNs are a special kind of feedforward network proven extremely successful for image analysis</a:t>
            </a:r>
          </a:p>
          <a:p>
            <a:r>
              <a:rPr lang="en-US" dirty="0"/>
              <a:t>When classifying images, filtering them first can provide a useful set of spatially organized features</a:t>
            </a:r>
          </a:p>
          <a:p>
            <a:r>
              <a:rPr lang="en-US" dirty="0"/>
              <a:t>CNNs allow us to </a:t>
            </a:r>
            <a:r>
              <a:rPr lang="en-US" i="1" dirty="0"/>
              <a:t>learn </a:t>
            </a:r>
            <a:r>
              <a:rPr lang="en-US" dirty="0"/>
              <a:t>these filters along with other parameters of the network</a:t>
            </a:r>
          </a:p>
          <a:p>
            <a:r>
              <a:rPr lang="en-US" dirty="0"/>
              <a:t>Each filter implemented by multiplying a relatively small spatial zone of image by a set of weights, and feeding the result into an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2371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A507-614B-4037-AE04-1D63D378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24226"/>
          </a:xfrm>
        </p:spPr>
        <p:txBody>
          <a:bodyPr>
            <a:normAutofit/>
          </a:bodyPr>
          <a:lstStyle/>
          <a:p>
            <a:r>
              <a:rPr lang="en-US" sz="3500" dirty="0"/>
              <a:t>ImageNet classification with deep 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F903-1A52-4D62-8008-5DE5F098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0404"/>
            <a:ext cx="12192000" cy="21114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Trained large, deep convolutional neural network to classify the 1.2 million high-resolution images in ImageNet contest into 1000 different classes</a:t>
            </a:r>
          </a:p>
          <a:p>
            <a:r>
              <a:rPr lang="en-US" dirty="0"/>
              <a:t>Achieved error rate of 17.0%, considerably better than previous state-of-the-art (26%)</a:t>
            </a:r>
          </a:p>
          <a:p>
            <a:r>
              <a:rPr lang="en-US" dirty="0"/>
              <a:t>Neural network has 60 million parameters and 650,000 neurons</a:t>
            </a:r>
          </a:p>
          <a:p>
            <a:r>
              <a:rPr lang="en-US" dirty="0"/>
              <a:t>Consists of 5 convolutional layers, some of which are followed by max-pooling layers and three fully-connected layers with a final 1000-way </a:t>
            </a:r>
            <a:r>
              <a:rPr lang="en-US" dirty="0" err="1"/>
              <a:t>softmax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8F875-67FD-4032-8617-FDDE6808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1884"/>
            <a:ext cx="12192000" cy="38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0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F903-1A52-4D62-8008-5DE5F098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67210"/>
            <a:ext cx="12192000" cy="2113630"/>
          </a:xfrm>
        </p:spPr>
        <p:txBody>
          <a:bodyPr/>
          <a:lstStyle/>
          <a:p>
            <a:r>
              <a:rPr lang="en-US" dirty="0"/>
              <a:t>96 convolutional filters of size 11x11x3 learned by the first convolutional layer on the 224x224x3 input images</a:t>
            </a:r>
          </a:p>
          <a:p>
            <a:r>
              <a:rPr lang="en-US" dirty="0"/>
              <a:t>The top 48 filters were learned on GPU 1, the bottom 48 kernels on GPU 2</a:t>
            </a:r>
          </a:p>
          <a:p>
            <a:r>
              <a:rPr lang="en-US" dirty="0"/>
              <a:t>Taken from “ImageNet classification with deep convolutional neural networks”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35174-C329-4C77-8E60-690940D8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7"/>
            <a:ext cx="12196172" cy="47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49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E06F-A7FA-4645-8911-8ADD6437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588F-1B40-40FB-A8B0-487E4C0B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051587" cy="4351338"/>
          </a:xfrm>
        </p:spPr>
        <p:txBody>
          <a:bodyPr/>
          <a:lstStyle/>
          <a:p>
            <a:r>
              <a:rPr lang="en-US" dirty="0"/>
              <a:t>Backpropagation in matrix-vector form enables GPU-accelerated learning</a:t>
            </a:r>
          </a:p>
          <a:p>
            <a:r>
              <a:rPr lang="en-US" dirty="0"/>
              <a:t>Overview of different gradient descent algorithms: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https://ruder.io/optimizing-gradient-descent/</a:t>
            </a:r>
            <a:r>
              <a:rPr lang="en-US" dirty="0"/>
              <a:t> </a:t>
            </a:r>
          </a:p>
          <a:p>
            <a:r>
              <a:rPr lang="en-US" dirty="0"/>
              <a:t>Convolutional neural networks (CNNs)</a:t>
            </a:r>
          </a:p>
          <a:p>
            <a:r>
              <a:rPr lang="en-US" dirty="0"/>
              <a:t>Next lecture: more about CNNs and an example in </a:t>
            </a:r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2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396B-5412-4EE7-83B6-9C48B5BF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3028"/>
          </a:xfrm>
        </p:spPr>
        <p:txBody>
          <a:bodyPr/>
          <a:lstStyle/>
          <a:p>
            <a:r>
              <a:rPr lang="en-US" dirty="0"/>
              <a:t>Derivation of backpropagation in matrix-vector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20F2C-D09D-4B8D-A63B-05B133481C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63029"/>
                <a:ext cx="12192000" cy="599497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GPU advantages over CPU for deep learning:</a:t>
                </a:r>
              </a:p>
              <a:p>
                <a:pPr lvl="1"/>
                <a:r>
                  <a:rPr lang="en-US" dirty="0"/>
                  <a:t>GPU architecture is focused on parallelism, CPU is not</a:t>
                </a:r>
              </a:p>
              <a:p>
                <a:pPr lvl="1"/>
                <a:r>
                  <a:rPr lang="en-US" dirty="0"/>
                  <a:t>GPU can do many simple operations at the same time</a:t>
                </a:r>
              </a:p>
              <a:p>
                <a:pPr lvl="1"/>
                <a:r>
                  <a:rPr lang="en-US" dirty="0"/>
                  <a:t>Example: GPU can update color of each pixel in computer screen (1920*1080) 60 times per second, a GPU has thousands of Arithmetic and Logic Units per core</a:t>
                </a:r>
              </a:p>
              <a:p>
                <a:pPr lvl="1"/>
                <a:r>
                  <a:rPr lang="en-US" dirty="0"/>
                  <a:t>CPU can execute a few complex operations very quickly, GPU can execute thousands of very simple operations quickly</a:t>
                </a:r>
              </a:p>
              <a:p>
                <a:pPr lvl="1"/>
                <a:r>
                  <a:rPr lang="en-US" dirty="0"/>
                  <a:t>GPU also has higher speed RAM (500Gb/sec vs 80-100Gb/s for CPU)</a:t>
                </a:r>
              </a:p>
              <a:p>
                <a:r>
                  <a:rPr lang="en-US" dirty="0"/>
                  <a:t>De-facto algorithm for training deep neural nets is backpropagation</a:t>
                </a:r>
              </a:p>
              <a:p>
                <a:r>
                  <a:rPr lang="en-US" dirty="0"/>
                  <a:t>Involves computing gradient of error function with respect to each weight in the neural network: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Gradient computations decompose into a simple chain of matrix products </a:t>
                </a:r>
              </a:p>
              <a:p>
                <a:r>
                  <a:rPr lang="en-US" dirty="0"/>
                  <a:t>Computationally simple matrix-multiplications parallelizable on GPU’s many cores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20F2C-D09D-4B8D-A63B-05B133481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63029"/>
                <a:ext cx="12192000" cy="5994970"/>
              </a:xfrm>
              <a:blipFill>
                <a:blip r:embed="rId2"/>
                <a:stretch>
                  <a:fillRect l="-900" t="-1729" r="-1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13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Backpropagation is based on the chain rule of calculus</a:t>
                </a:r>
              </a:p>
              <a:p>
                <a:r>
                  <a:rPr lang="en-US" dirty="0"/>
                  <a:t>Consider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for a single layer network with a </a:t>
                </a:r>
                <a:r>
                  <a:rPr lang="en-US" dirty="0" err="1"/>
                  <a:t>softmax</a:t>
                </a:r>
                <a:r>
                  <a:rPr lang="en-US" dirty="0"/>
                  <a:t> output corresponding to model for multinomial linear regression</a:t>
                </a:r>
              </a:p>
              <a:p>
                <a:r>
                  <a:rPr lang="en-US" dirty="0"/>
                  <a:t>Use multinomial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a single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corresponding class</a:t>
                </a:r>
                <a:r>
                  <a:rPr lang="en-US" b="1" dirty="0"/>
                  <a:t> </a:t>
                </a:r>
                <a:r>
                  <a:rPr lang="en-US" dirty="0"/>
                  <a:t>label and whose other dimensions are 0 (one-hot encoding),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𝑲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, </a:t>
                </a:r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 column vector containing k</a:t>
                </a:r>
                <a:r>
                  <a:rPr lang="en-US" baseline="30000" dirty="0"/>
                  <a:t>th</a:t>
                </a:r>
                <a:r>
                  <a:rPr lang="en-US" dirty="0"/>
                  <a:t> row of 	parameter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 err="1"/>
                  <a:t>softmax</a:t>
                </a:r>
                <a:r>
                  <a:rPr lang="en-US" dirty="0"/>
                  <a:t> function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given by: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sz="3800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54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To replicate a model of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, 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include a 1 at the end, so that bias parameter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last element of each parameter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The chain rule in vector form gives partial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each component of partial derivative of loss function w.r.t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5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p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exp</m:t>
                                                </m:r>
                                              </m:fName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𝑐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nary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Which implies vector form can be written: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is often referred to as the </a:t>
                </a:r>
                <a:r>
                  <a:rPr lang="en-US" u="sng" dirty="0"/>
                  <a:t>error</a:t>
                </a:r>
                <a:endParaRPr lang="en-US" b="1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817" r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Next, 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/>
                  <a:t>  , </a:t>
                </a:r>
                <a:br>
                  <a:rPr lang="en-US" dirty="0"/>
                </a:br>
                <a:r>
                  <a:rPr lang="en-US" dirty="0"/>
                  <a:t>								       </a:t>
                </a:r>
                <a:r>
                  <a:rPr lang="en-US" sz="2000" dirty="0"/>
                  <a:t>where vector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stored in k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column</a:t>
                </a:r>
              </a:p>
              <a:p>
                <a:r>
                  <a:rPr lang="en-US" dirty="0"/>
                  <a:t>Notice we avoid working with partial derivatives of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respect to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, because it cannot be represented as matrix (its a tensor)</a:t>
                </a:r>
              </a:p>
              <a:p>
                <a:r>
                  <a:rPr lang="en-US" dirty="0"/>
                  <a:t>Using quantities derived above, compute: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gives gradient (as a column vector) for vector in k</a:t>
                </a:r>
                <a:r>
                  <a:rPr lang="en-US" baseline="30000" dirty="0"/>
                  <a:t>th </a:t>
                </a:r>
                <a:r>
                  <a:rPr lang="en-US" dirty="0"/>
                  <a:t>row of parameter matrix</a:t>
                </a:r>
                <a:endParaRPr lang="en-US" baseline="30000" dirty="0"/>
              </a:p>
              <a:p>
                <a:r>
                  <a:rPr lang="en-US" dirty="0"/>
                  <a:t>Rearranging, gradient for entire matrix of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be written compactly: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28A7D-FDF8-441D-B52B-3A1097764327}"/>
                  </a:ext>
                </a:extLst>
              </p:cNvPr>
              <p:cNvSpPr txBox="1"/>
              <p:nvPr/>
            </p:nvSpPr>
            <p:spPr>
              <a:xfrm>
                <a:off x="6441897" y="6051479"/>
                <a:ext cx="5750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formulates the computation of the gradient matrix as the error times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28A7D-FDF8-441D-B52B-3A109776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897" y="6051479"/>
                <a:ext cx="5750103" cy="646331"/>
              </a:xfrm>
              <a:prstGeom prst="rect">
                <a:avLst/>
              </a:prstGeom>
              <a:blipFill>
                <a:blip r:embed="rId3"/>
                <a:stretch>
                  <a:fillRect l="-95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Now consider a network using same activation function for all L hidden layers and a </a:t>
                </a:r>
                <a:r>
                  <a:rPr lang="en-US" dirty="0" err="1"/>
                  <a:t>softmax</a:t>
                </a:r>
                <a:r>
                  <a:rPr lang="en-US" dirty="0"/>
                  <a:t> output layer. </a:t>
                </a:r>
              </a:p>
              <a:p>
                <a:r>
                  <a:rPr lang="en-US" dirty="0"/>
                  <a:t>Gradient of k</a:t>
                </a:r>
                <a:r>
                  <a:rPr lang="en-US" baseline="30000" dirty="0"/>
                  <a:t>th </a:t>
                </a:r>
                <a:r>
                  <a:rPr lang="en-US" dirty="0"/>
                  <a:t>parameter vector of the (L+1)</a:t>
                </a:r>
                <a:r>
                  <a:rPr lang="en-US" baseline="30000" dirty="0" err="1"/>
                  <a:t>th</a:t>
                </a:r>
                <a:r>
                  <a:rPr lang="en-US" baseline="30000" dirty="0"/>
                  <a:t> </a:t>
                </a:r>
                <a:r>
                  <a:rPr lang="en-US" dirty="0"/>
                  <a:t>matrix of parameters is:</a:t>
                </a:r>
              </a:p>
              <a:p>
                <a:pPr marL="0" indent="0"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,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dirty="0"/>
                  <a:t> is a matrix containing activations of corresponding hidden layer in column k,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error term of the output layer</a:t>
                </a:r>
              </a:p>
              <a:p>
                <a:r>
                  <a:rPr lang="en-US" dirty="0"/>
                  <a:t>The entire matrix parameter update can be structured as: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This error term is backpropagated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2349" r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4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Consider the gradient of the k</a:t>
                </a:r>
                <a:r>
                  <a:rPr lang="en-US" baseline="30000" dirty="0"/>
                  <a:t>th </a:t>
                </a:r>
                <a:r>
                  <a:rPr lang="en-US" dirty="0"/>
                  <a:t>row of the L</a:t>
                </a:r>
                <a:r>
                  <a:rPr lang="en-US" baseline="30000" dirty="0"/>
                  <a:t>th </a:t>
                </a:r>
                <a:r>
                  <a:rPr lang="en-US" dirty="0"/>
                  <a:t>matrix of parameters. Since the bias terms are constant, it is unnecessary to backpropagate them, so</a:t>
                </a:r>
              </a:p>
              <a:p>
                <a:pPr marL="0" indent="0">
                  <a:buNone/>
                </a:pPr>
                <a:r>
                  <a:rPr lang="en-US" sz="3000" dirty="0"/>
                  <a:t>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3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den>
                    </m:f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r>
                  <a:rPr lang="en-US" sz="3000" b="0" dirty="0"/>
                  <a:t>			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sz="3000" dirty="0"/>
                      <m:t> 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sz="3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000" b="0" dirty="0"/>
                  <a:t>			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00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defined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83578"/>
                <a:ext cx="12191999" cy="5966440"/>
              </a:xfrm>
              <a:blipFill>
                <a:blip r:embed="rId2"/>
                <a:stretch>
                  <a:fillRect l="-900" t="-1736" r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47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Similarly,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other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s can be defined recursively in terms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last simplification uses the fact that the partial derivatives involved correspond to matrices that can be written:</a:t>
                </a:r>
              </a:p>
              <a:p>
                <a:pPr marL="0" indent="0">
                  <a:buNone/>
                </a:pPr>
                <a:r>
                  <a:rPr lang="en-US" dirty="0"/>
                  <a:t>		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contains the partial derivatives of the hidden layer activation function with respect to </a:t>
                </a:r>
                <a:r>
                  <a:rPr lang="en-US" dirty="0" err="1"/>
                  <a:t>preactivation</a:t>
                </a:r>
                <a:r>
                  <a:rPr lang="en-US" dirty="0"/>
                  <a:t> input</a:t>
                </a:r>
              </a:p>
              <a:p>
                <a:r>
                  <a:rPr lang="en-US" dirty="0"/>
                  <a:t>The matrix is generally diagonal (activation functions operate element-wise)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term results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430" r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82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5762-C845-438C-8094-44E7A5F3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1"/>
            <a:ext cx="12192000" cy="875597"/>
          </a:xfrm>
        </p:spPr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</p:spPr>
            <p:txBody>
              <a:bodyPr/>
              <a:lstStyle/>
              <a:p>
                <a:r>
                  <a:rPr lang="en-US" dirty="0"/>
                  <a:t>The gradients for the k</a:t>
                </a:r>
                <a:r>
                  <a:rPr lang="en-US" baseline="30000" dirty="0"/>
                  <a:t>th </a:t>
                </a:r>
                <a:r>
                  <a:rPr lang="en-US" dirty="0"/>
                  <a:t>vector of parameters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network layer can therefore be computed using products of matrices of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Given these equations, the definition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a loss function, and any regularization terms, deep networks formulated in this general way can be optimized using gradient descent. </a:t>
                </a:r>
              </a:p>
              <a:p>
                <a:r>
                  <a:rPr lang="en-US" dirty="0"/>
                  <a:t>The recursive definitions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reflect how algorithm propagates information back from the loss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36BE3-95D2-4CEB-B804-F0010D58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3578"/>
                <a:ext cx="12191999" cy="5966440"/>
              </a:xfrm>
              <a:blipFill>
                <a:blip r:embed="rId2"/>
                <a:stretch>
                  <a:fillRect l="-900" t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75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1082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CS405/505 Data Mining</vt:lpstr>
      <vt:lpstr>Derivation of backpropagation in matrix-vector form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 in a deep network (forward computation shown in gray arrows)</vt:lpstr>
      <vt:lpstr>Parameter updates (black arrows) that follow the forward and backward propagation steps (gray arrows)</vt:lpstr>
      <vt:lpstr>Computation graphs and complex network structures</vt:lpstr>
      <vt:lpstr>Checking backpropagation implementations</vt:lpstr>
      <vt:lpstr>Convolutional neural networks (CNNs)</vt:lpstr>
      <vt:lpstr>Convolutional neural networks (CNNs)</vt:lpstr>
      <vt:lpstr>ImageNet classification with deep convolutional neural networks</vt:lpstr>
      <vt:lpstr>PowerPoint Presentation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80</cp:revision>
  <dcterms:created xsi:type="dcterms:W3CDTF">2019-10-26T02:54:29Z</dcterms:created>
  <dcterms:modified xsi:type="dcterms:W3CDTF">2019-10-28T00:51:06Z</dcterms:modified>
</cp:coreProperties>
</file>