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50" autoAdjust="0"/>
  </p:normalViewPr>
  <p:slideViewPr>
    <p:cSldViewPr snapToGrid="0">
      <p:cViewPr varScale="1">
        <p:scale>
          <a:sx n="66" d="100"/>
          <a:sy n="66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4EE9-4CE4-4207-81A4-BDF6EAA0D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D2143-7959-49BD-B202-AD100858C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D6BF-121F-43A5-86A3-FF8939BA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55EB9-4214-4066-83FE-DFC9674E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B90E1-DF3D-45A9-BF65-1D2A42AE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4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CBC8-66BA-4901-9147-E442CE6C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4B465-7A4D-4A0C-A94C-D3BEEE3A0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BA22D-5706-474F-9F30-BCF24A2F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8C1C3-F4A5-458E-8FA2-00AA9B72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02CC-25D2-4C21-88EB-8B1DCAD1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3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C5028-51F0-4DF3-B97F-DF494CDA5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E92A-43C4-4AAB-9EA0-7C61DC5A4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9EE8-E2F3-4206-B76B-D8317BD3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9E7B6-469F-481A-BEF4-5A1201A0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0E071-26AE-4465-B6B7-AD5DFAD1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6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2F3C-24A1-4858-8B7C-B626E958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835B-BD9C-41DA-A205-D86820B5C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9D64-321B-498D-A424-2A725EBD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8284-C02D-4679-8D9D-4369D98A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23E2-6EE4-4B9E-9BA7-680E80B5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D924-2D33-43CA-B558-43F737B1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C5667-ADD2-442C-8C7F-83F775A6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54BB-663E-4966-A1DD-3E281256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9F38A-D38A-42E7-9107-672E61BB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5B815-DDC8-4731-AADE-CE7B2356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1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1B5D-2E93-44DA-A887-A15C9BF6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136D-484F-47DE-85E2-A937F7F13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D72F2-DBCE-4470-9A96-7A098B632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A9162-26CA-4B2F-A5C7-2D4D11DA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4438E-C0A0-45D5-AC96-9345CEBA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B48F1-37CE-4C89-8210-9468D484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5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7CCB-9959-4C74-B1CB-2F10BB8A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F3D62-D59F-4D89-B9DA-A1417AEF9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EF5AF-80CE-4FFD-915E-972A717E0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E2FB3-FCFF-4E29-A30D-2D56C47E7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F6E8D-1364-465A-B15A-14F5EDC45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39303-5FEA-4207-AD47-0D5AF1DE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B7A34-5726-433C-823C-D21CA2A7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E4F8D-6D9B-40A5-A336-964509BD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6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C2F1-2776-48BC-8BCD-2788C64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8A030-1133-4DA2-B97B-7C6A4FA9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28B16-8ED1-4840-961A-AB296151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57F4E-4A02-46C9-B98D-7E3A1E74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2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23544-1AF6-433A-88AD-E79864AE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78D2B-28D5-4E7D-B076-BDF99661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83C2-ED58-4EE2-9DEF-247DDBF2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4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F61E-2AD4-430E-898E-B0318165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72D5-045C-4E7F-97F2-121A97AB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2E00C-FC5F-4389-84C0-504726363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E2B6E-DA40-46BA-BA63-822D8B3B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FE66F-D2FA-48DC-AC83-A86BC445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A5BA8-D1EE-4058-B383-DB3C9427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0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4C60-D8CF-4B58-A35D-6D609E86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0380D-3712-4A26-8A72-F3EAF516F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78FBE-F8C4-4D8A-95ED-6CE4B0280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DE82B-832A-49B5-85B2-137B6DC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76C17-BC9E-412D-BE06-1503C59B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DBBBD-8160-483A-94B5-AF2F018B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8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B7458-1A87-42D7-A62B-AFA6AA1D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BB26F-1EFF-4BE3-B6C8-B753B5B7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D1A49-33A3-4F10-9F6C-2A57D65DF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8F88B-741A-4628-9717-1AB1DA983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F3CB4-2BD3-47D0-B4CF-F70366C29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pymc.io/notebooks/getting_starte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mc.io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664C-34E6-49EE-99BA-4A68417AD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AB55-7D7B-4FF3-8BAC-059DAC1E0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28</a:t>
            </a:r>
          </a:p>
        </p:txBody>
      </p:sp>
    </p:spTree>
    <p:extLst>
      <p:ext uri="{BB962C8B-B14F-4D97-AF65-F5344CB8AC3E}">
        <p14:creationId xmlns:p14="http://schemas.microsoft.com/office/powerpoint/2010/main" val="1740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928D-A5EA-4432-B22E-C627A24C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0156"/>
          </a:xfrm>
        </p:spPr>
        <p:txBody>
          <a:bodyPr/>
          <a:lstStyle/>
          <a:p>
            <a:r>
              <a:rPr lang="en-US" dirty="0"/>
              <a:t>Data structures for fast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541F4-AD08-4C2B-863C-0CC1627EEE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130157"/>
                <a:ext cx="12191999" cy="57278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Learning Bayesian networks involves a lot of counting</a:t>
                </a:r>
              </a:p>
              <a:p>
                <a:r>
                  <a:rPr lang="en-US" dirty="0"/>
                  <a:t>Must remake conditional probability tables when considering new network </a:t>
                </a:r>
              </a:p>
              <a:p>
                <a:r>
                  <a:rPr lang="en-US" dirty="0"/>
                  <a:t>Can we eliminate the need to scan data over and over again?</a:t>
                </a:r>
              </a:p>
              <a:p>
                <a:r>
                  <a:rPr lang="en-US" dirty="0"/>
                  <a:t>We could pre-compute the counts and store non-zero counts in a hash table</a:t>
                </a:r>
              </a:p>
              <a:p>
                <a:r>
                  <a:rPr lang="en-US" dirty="0"/>
                  <a:t>Any non-trivial dataset will have a huge number of nonzero counts</a:t>
                </a:r>
              </a:p>
              <a:p>
                <a:r>
                  <a:rPr lang="en-US" dirty="0"/>
                  <a:t>Consider weather data: 5 attributes, two with 3 values, three with 2 values</a:t>
                </a:r>
              </a:p>
              <a:p>
                <a:r>
                  <a:rPr lang="en-US" dirty="0"/>
                  <a:t>This gives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=432</m:t>
                    </m:r>
                  </m:oMath>
                </a14:m>
                <a:r>
                  <a:rPr lang="en-US" dirty="0"/>
                  <a:t> possible counts</a:t>
                </a:r>
              </a:p>
              <a:p>
                <a:pPr lvl="1"/>
                <a:r>
                  <a:rPr lang="en-US" dirty="0"/>
                  <a:t>+1 because the attribute can also be left out of the count</a:t>
                </a:r>
              </a:p>
              <a:p>
                <a:r>
                  <a:rPr lang="en-US" dirty="0"/>
                  <a:t>The counts can be calculated by treating them as n-item sets with coverage=1</a:t>
                </a:r>
              </a:p>
              <a:p>
                <a:r>
                  <a:rPr lang="en-US" dirty="0"/>
                  <a:t>However, this simple scheme runs into memory problems quickly</a:t>
                </a:r>
              </a:p>
              <a:p>
                <a:r>
                  <a:rPr lang="en-US" dirty="0"/>
                  <a:t>Counts can be stored effectively in an </a:t>
                </a:r>
                <a:r>
                  <a:rPr lang="en-US" i="1" dirty="0"/>
                  <a:t>all-dimensions (AD) tree</a:t>
                </a:r>
              </a:p>
              <a:p>
                <a:pPr lvl="1"/>
                <a:r>
                  <a:rPr lang="en-US" dirty="0"/>
                  <a:t>Analogous to KD trees used in nearest-neighbor search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541F4-AD08-4C2B-863C-0CC1627EE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130157"/>
                <a:ext cx="12191999" cy="5727842"/>
              </a:xfrm>
              <a:blipFill>
                <a:blip r:embed="rId2"/>
                <a:stretch>
                  <a:fillRect l="-900" t="-2340" r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25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41F4-AD08-4C2B-863C-0CC1627EE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08371"/>
            <a:ext cx="12191999" cy="222824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PyMC3 is a probabilistic programming package for python that allows users to fit Bayesian models using a variety of numerical methods, notably Markov chain Monte Carlo and variational inference</a:t>
            </a:r>
          </a:p>
          <a:p>
            <a:r>
              <a:rPr lang="en-US" dirty="0"/>
              <a:t>PyMC3 strives to make Bayesian modeling as simple and painless as possible, allowing users to focus on their scientific problem</a:t>
            </a:r>
          </a:p>
          <a:p>
            <a:r>
              <a:rPr lang="en-US" dirty="0"/>
              <a:t>Examples on </a:t>
            </a:r>
            <a:r>
              <a:rPr lang="en-US" dirty="0" err="1"/>
              <a:t>moodle</a:t>
            </a:r>
            <a:r>
              <a:rPr lang="en-US" dirty="0"/>
              <a:t>: calculate probability grass is wet (</a:t>
            </a:r>
            <a:r>
              <a:rPr lang="en-US" i="1" dirty="0"/>
              <a:t>bayesian_network.py</a:t>
            </a:r>
            <a:r>
              <a:rPr lang="en-US" dirty="0"/>
              <a:t>) and estimate change point in a time series of coal mining disasters (</a:t>
            </a:r>
            <a:r>
              <a:rPr lang="en-US" i="1" dirty="0"/>
              <a:t>coal_mining_pymc3.py</a:t>
            </a:r>
            <a:r>
              <a:rPr lang="en-US" dirty="0"/>
              <a:t>)</a:t>
            </a:r>
          </a:p>
          <a:p>
            <a:r>
              <a:rPr lang="en-US" dirty="0">
                <a:hlinkClick r:id="rId2"/>
              </a:rPr>
              <a:t>https://docs.pymc.io/notebooks/getting_started.html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6A018-6F99-4A23-808B-4572294F2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5" y="0"/>
            <a:ext cx="10229850" cy="4324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87EED-8735-45B0-BFC8-5D1B7F626565}"/>
              </a:ext>
            </a:extLst>
          </p:cNvPr>
          <p:cNvSpPr txBox="1"/>
          <p:nvPr/>
        </p:nvSpPr>
        <p:spPr>
          <a:xfrm>
            <a:off x="9795310" y="6446925"/>
            <a:ext cx="2396690" cy="37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https://docs.pymc.io/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4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8226-0C58-494C-9670-E9E459ED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905770"/>
          </a:xfrm>
        </p:spPr>
        <p:txBody>
          <a:bodyPr/>
          <a:lstStyle/>
          <a:p>
            <a:r>
              <a:rPr lang="en-US" b="1" dirty="0"/>
              <a:t>Clustering and probability density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D5CA-8928-4484-AE6E-AEB6609BC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4026"/>
            <a:ext cx="12192000" cy="5915718"/>
          </a:xfrm>
        </p:spPr>
        <p:txBody>
          <a:bodyPr/>
          <a:lstStyle/>
          <a:p>
            <a:r>
              <a:rPr lang="en-US" dirty="0"/>
              <a:t>From a probabilistic perspective, the goal of clustering is to find the most likely set of clusters given the data</a:t>
            </a:r>
          </a:p>
          <a:p>
            <a:r>
              <a:rPr lang="en-US" dirty="0"/>
              <a:t>Instances have a </a:t>
            </a:r>
            <a:r>
              <a:rPr lang="en-US" i="1" dirty="0"/>
              <a:t>probability </a:t>
            </a:r>
            <a:r>
              <a:rPr lang="en-US" dirty="0"/>
              <a:t>of belonging to a given cluster</a:t>
            </a:r>
          </a:p>
          <a:p>
            <a:r>
              <a:rPr lang="en-US" dirty="0"/>
              <a:t>Foundation for statistical clustering is a statistical method: </a:t>
            </a:r>
            <a:r>
              <a:rPr lang="en-US" i="1" dirty="0"/>
              <a:t>finite mixture</a:t>
            </a:r>
            <a:r>
              <a:rPr lang="en-US" dirty="0"/>
              <a:t> model</a:t>
            </a:r>
          </a:p>
          <a:p>
            <a:r>
              <a:rPr lang="en-US" dirty="0"/>
              <a:t>A </a:t>
            </a:r>
            <a:r>
              <a:rPr lang="en-US" i="1" dirty="0"/>
              <a:t>mixture </a:t>
            </a:r>
            <a:r>
              <a:rPr lang="en-US" dirty="0"/>
              <a:t>is a set of k probability distributions, representing k clusters, that govern the attribute values for members in the cluster</a:t>
            </a:r>
          </a:p>
          <a:p>
            <a:r>
              <a:rPr lang="en-US" dirty="0"/>
              <a:t>In other words, each distribution gives the probability that given instance would have a certain set of attribute values if it were</a:t>
            </a:r>
            <a:r>
              <a:rPr lang="en-US" i="1" dirty="0"/>
              <a:t> known </a:t>
            </a:r>
            <a:r>
              <a:rPr lang="en-US" dirty="0"/>
              <a:t>to be a member of cluster</a:t>
            </a:r>
          </a:p>
          <a:p>
            <a:r>
              <a:rPr lang="en-US" dirty="0"/>
              <a:t>Each cluster has a different distribution</a:t>
            </a:r>
          </a:p>
          <a:p>
            <a:r>
              <a:rPr lang="en-US" dirty="0"/>
              <a:t>Particular instance “really” belongs to only one cluster, but not known which one</a:t>
            </a:r>
          </a:p>
          <a:p>
            <a:r>
              <a:rPr lang="en-US" dirty="0"/>
              <a:t>Clusters are not equally likely, there is a probability distribution that reflects their relative populations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2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5879-CFC6-4E4D-9491-47AECA79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/>
          <a:lstStyle/>
          <a:p>
            <a:r>
              <a:rPr lang="en-US" dirty="0"/>
              <a:t>Expectation maximization for mixture of Gaussians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0CAA-E464-413E-8A1B-C20503779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1"/>
            <a:ext cx="12192000" cy="5943598"/>
          </a:xfrm>
        </p:spPr>
        <p:txBody>
          <a:bodyPr/>
          <a:lstStyle/>
          <a:p>
            <a:r>
              <a:rPr lang="en-US" dirty="0"/>
              <a:t>Simplest finite mixture situation: </a:t>
            </a:r>
          </a:p>
          <a:p>
            <a:r>
              <a:rPr lang="en-US" dirty="0"/>
              <a:t>One numerical attribute, with gaussian distribution for each cluster</a:t>
            </a:r>
          </a:p>
          <a:p>
            <a:r>
              <a:rPr lang="en-US" dirty="0"/>
              <a:t>Each cluster has a different mean and variance</a:t>
            </a:r>
          </a:p>
          <a:p>
            <a:r>
              <a:rPr lang="en-US" dirty="0"/>
              <a:t>Clustering problem is to take a set of instances (here each instance is a number) and a prespecified number of clusters, and find the following:</a:t>
            </a:r>
          </a:p>
          <a:p>
            <a:r>
              <a:rPr lang="en-US" dirty="0"/>
              <a:t>Each cluster’s mean and variance</a:t>
            </a:r>
          </a:p>
          <a:p>
            <a:r>
              <a:rPr lang="en-US" dirty="0"/>
              <a:t>Population distribution between the clusters</a:t>
            </a:r>
          </a:p>
          <a:p>
            <a:r>
              <a:rPr lang="en-US" dirty="0"/>
              <a:t>The mixture model combines several normal distributions, and its probability density function looks like a mountain range with a peak for each component</a:t>
            </a:r>
          </a:p>
        </p:txBody>
      </p:sp>
    </p:spTree>
    <p:extLst>
      <p:ext uri="{BB962C8B-B14F-4D97-AF65-F5344CB8AC3E}">
        <p14:creationId xmlns:p14="http://schemas.microsoft.com/office/powerpoint/2010/main" val="397777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5879-CFC6-4E4D-9491-47AECA79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00513"/>
          </a:xfrm>
        </p:spPr>
        <p:txBody>
          <a:bodyPr>
            <a:normAutofit fontScale="90000"/>
          </a:bodyPr>
          <a:lstStyle/>
          <a:p>
            <a:r>
              <a:rPr lang="en-US" dirty="0"/>
              <a:t>A two-class mixture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A0CAA-E464-413E-8A1B-C20503779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457201"/>
                <a:ext cx="12192000" cy="1596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Two clusters A and B, each has normal distribution with means and standard deviations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Samples are take from the distributions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Imagine being given the dataset without class labels, and being asked to determine the 5 parameters that characterize the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</a:t>
                </a:r>
                <a:r>
                  <a:rPr lang="en-US" u="sng" dirty="0"/>
                  <a:t>This is the finite mixture problem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A0CAA-E464-413E-8A1B-C20503779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57201"/>
                <a:ext cx="12192000" cy="1596338"/>
              </a:xfrm>
              <a:blipFill>
                <a:blip r:embed="rId2"/>
                <a:stretch>
                  <a:fillRect l="-550" t="-8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C704A8E-AF67-492B-AF1D-E5E18F32A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93" y="1745530"/>
            <a:ext cx="10305448" cy="48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5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5879-CFC6-4E4D-9491-47AECA79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/>
          <a:lstStyle/>
          <a:p>
            <a:r>
              <a:rPr lang="en-US" dirty="0"/>
              <a:t>Finite mixture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A0CAA-E464-413E-8A1B-C20503779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14401"/>
                <a:ext cx="12192000" cy="5943598"/>
              </a:xfrm>
            </p:spPr>
            <p:txBody>
              <a:bodyPr/>
              <a:lstStyle/>
              <a:p>
                <a:r>
                  <a:rPr lang="en-US" dirty="0"/>
                  <a:t>If we know class labels, calculating the 5 parameters is easy</a:t>
                </a:r>
              </a:p>
              <a:p>
                <a:r>
                  <a:rPr lang="en-US" dirty="0"/>
                  <a:t>Just estimate mean and std for samples A, B using formula for mean and var: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samples from distribution A or B</a:t>
                </a:r>
              </a:p>
              <a:p>
                <a:r>
                  <a:rPr lang="en-US" dirty="0"/>
                  <a:t>Once we know the 5 parameters, finding the posterior probabilities that a given instance comes from either distribution is easy:</a:t>
                </a:r>
              </a:p>
              <a:p>
                <a:r>
                  <a:rPr lang="en-US" dirty="0"/>
                  <a:t>Given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 probability it belongs to cluster A is: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 practice, calculate the numerators for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then normalize by dividing by their sum, as for numerical attributes in Gaussian NB</a:t>
                </a:r>
              </a:p>
              <a:p>
                <a:r>
                  <a:rPr lang="en-US" dirty="0"/>
                  <a:t>The final outcome is the posterior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belongs to cluster A or B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A0CAA-E464-413E-8A1B-C20503779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1"/>
                <a:ext cx="12192000" cy="5943598"/>
              </a:xfrm>
              <a:blipFill>
                <a:blip r:embed="rId2"/>
                <a:stretch>
                  <a:fillRect l="-900" t="-1641" b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01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5879-CFC6-4E4D-9491-47AECA79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/>
          <a:lstStyle/>
          <a:p>
            <a:r>
              <a:rPr lang="en-US" dirty="0"/>
              <a:t>Finite mixture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A0CAA-E464-413E-8A1B-C20503779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14401"/>
                <a:ext cx="12192000" cy="594359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i="1" dirty="0"/>
                  <a:t>Problem: </a:t>
                </a:r>
                <a:r>
                  <a:rPr lang="en-US" dirty="0"/>
                  <a:t>we don’t know the 5 parameters, or the instance’s class labels A/B</a:t>
                </a:r>
              </a:p>
              <a:p>
                <a:r>
                  <a:rPr lang="en-US" i="1" dirty="0"/>
                  <a:t>Solution: </a:t>
                </a:r>
                <a:r>
                  <a:rPr lang="en-US" dirty="0"/>
                  <a:t>adopt procedure used for k-means clustering, and iterate:</a:t>
                </a:r>
              </a:p>
              <a:p>
                <a:r>
                  <a:rPr lang="en-US" i="1" dirty="0"/>
                  <a:t>1) Start with initial guess for 5 parameters</a:t>
                </a:r>
              </a:p>
              <a:p>
                <a:r>
                  <a:rPr lang="en-US" i="1" dirty="0"/>
                  <a:t>2) Use this guess to calculate cluster probabilities for each instance (</a:t>
                </a:r>
                <a:r>
                  <a:rPr lang="en-US" b="1" dirty="0"/>
                  <a:t>expectation</a:t>
                </a:r>
                <a:r>
                  <a:rPr lang="en-US" i="1" dirty="0"/>
                  <a:t>)</a:t>
                </a:r>
              </a:p>
              <a:p>
                <a:r>
                  <a:rPr lang="en-US" i="1" dirty="0"/>
                  <a:t>3) Use these probabilities to re-estimate the parameters (</a:t>
                </a:r>
                <a:r>
                  <a:rPr lang="en-US" b="1" dirty="0"/>
                  <a:t>maximization</a:t>
                </a:r>
                <a:r>
                  <a:rPr lang="en-US" i="1" dirty="0"/>
                  <a:t>)</a:t>
                </a:r>
              </a:p>
              <a:p>
                <a:r>
                  <a:rPr lang="en-US" i="1" dirty="0"/>
                  <a:t>4) Repeat</a:t>
                </a:r>
              </a:p>
              <a:p>
                <a:r>
                  <a:rPr lang="en-US" dirty="0"/>
                  <a:t>This is an instance of the </a:t>
                </a:r>
                <a:r>
                  <a:rPr lang="en-US" b="1" dirty="0"/>
                  <a:t>expectation-maximization</a:t>
                </a:r>
                <a:r>
                  <a:rPr lang="en-US" dirty="0"/>
                  <a:t> (EM) algorithm</a:t>
                </a:r>
              </a:p>
              <a:p>
                <a:r>
                  <a:rPr lang="en-US" dirty="0"/>
                  <a:t>Slight adjustment to parameter estimation equations to account for the fact that it is cluster probabilities, not clusters themselves, that are known for each instance: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probability that instance </a:t>
                </a:r>
                <a:r>
                  <a:rPr lang="en-US" dirty="0" err="1"/>
                  <a:t>i</a:t>
                </a:r>
                <a:r>
                  <a:rPr lang="en-US" dirty="0"/>
                  <a:t> belongs to cluster A</a:t>
                </a:r>
              </a:p>
              <a:p>
                <a:r>
                  <a:rPr lang="en-US" dirty="0"/>
                  <a:t>Where now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i="1" dirty="0"/>
                  <a:t>all </a:t>
                </a:r>
                <a:r>
                  <a:rPr lang="en-US" dirty="0"/>
                  <a:t>instances, not just those belonging to cluster 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A0CAA-E464-413E-8A1B-C20503779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1"/>
                <a:ext cx="12192000" cy="5943598"/>
              </a:xfrm>
              <a:blipFill>
                <a:blip r:embed="rId2"/>
                <a:stretch>
                  <a:fillRect l="-750" t="-1538" b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2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5879-CFC6-4E4D-9491-47AECA79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/>
          <a:lstStyle/>
          <a:p>
            <a:r>
              <a:rPr lang="en-US" dirty="0"/>
              <a:t>Finite mixture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A0CAA-E464-413E-8A1B-C20503779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14401"/>
                <a:ext cx="12192000" cy="594359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How to terminate the iteration?</a:t>
                </a:r>
              </a:p>
              <a:p>
                <a:r>
                  <a:rPr lang="en-US" dirty="0"/>
                  <a:t>K-means stops when instances do not change clusters from one iteration to next</a:t>
                </a:r>
              </a:p>
              <a:p>
                <a:r>
                  <a:rPr lang="en-US" dirty="0"/>
                  <a:t>With our EM algorithm, things are not so simple</a:t>
                </a:r>
              </a:p>
              <a:p>
                <a:r>
                  <a:rPr lang="en-US" dirty="0"/>
                  <a:t>EM converges </a:t>
                </a:r>
                <a:r>
                  <a:rPr lang="en-US" i="1" dirty="0"/>
                  <a:t>towards </a:t>
                </a:r>
                <a:r>
                  <a:rPr lang="en-US" dirty="0"/>
                  <a:t>a fixed point, but never actually gets there</a:t>
                </a:r>
              </a:p>
              <a:p>
                <a:r>
                  <a:rPr lang="en-US" dirty="0"/>
                  <a:t>We can see how close it is by calculating the overall (marginal) likelihood that the data came from our model, given the values for the 5 parameters</a:t>
                </a:r>
              </a:p>
              <a:p>
                <a:r>
                  <a:rPr lang="en-US" dirty="0"/>
                  <a:t>Marginal likelihood obtained by summing over two components of Gaussian mix: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∏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is the product of the marginal probability densities of the individual instances, obtained from sum of probability density under each normal distribution, weighted by appropriate (prior) class probability	</a:t>
                </a:r>
              </a:p>
              <a:p>
                <a:r>
                  <a:rPr lang="en-US" dirty="0"/>
                  <a:t>Cluster membership variable c is a hidden variable, we sum it out to obtain marginal probability density of an instance</a:t>
                </a:r>
              </a:p>
              <a:p>
                <a:r>
                  <a:rPr lang="en-US" dirty="0"/>
                  <a:t>This overall likelihood measures “goodness” of clustering, increases across iterations</a:t>
                </a:r>
              </a:p>
              <a:p>
                <a:r>
                  <a:rPr lang="en-US" dirty="0"/>
                  <a:t>In practice, log-likelihood is calculated instead, but overall conclusion still holds</a:t>
                </a:r>
              </a:p>
              <a:p>
                <a:r>
                  <a:rPr lang="en-US" dirty="0"/>
                  <a:t>Stop iterating when change becomes very small. Guaranteed to converge to local maximum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A0CAA-E464-413E-8A1B-C20503779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1"/>
                <a:ext cx="12192000" cy="5943598"/>
              </a:xfrm>
              <a:blipFill>
                <a:blip r:embed="rId2"/>
                <a:stretch>
                  <a:fillRect l="-1950" t="-2359" r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60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0F61-222C-496A-9D29-458A232D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50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0FAF-40F4-4367-906C-03F862EAE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50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Bayesian network is a probabilistic graphical model representing a set of variables and their conditional dependencies via a directed acyclic graph (DAG)</a:t>
            </a:r>
          </a:p>
          <a:p>
            <a:r>
              <a:rPr lang="en-US" dirty="0"/>
              <a:t>Constructing Bayesian networks:</a:t>
            </a:r>
          </a:p>
          <a:p>
            <a:pPr lvl="1"/>
            <a:r>
              <a:rPr lang="en-US" dirty="0"/>
              <a:t>Nodes are fixed by number of attributes</a:t>
            </a:r>
          </a:p>
          <a:p>
            <a:pPr lvl="1"/>
            <a:r>
              <a:rPr lang="en-US" dirty="0"/>
              <a:t>Can use K2 algorithm to add edges</a:t>
            </a:r>
          </a:p>
          <a:p>
            <a:pPr lvl="1"/>
            <a:r>
              <a:rPr lang="en-US" dirty="0"/>
              <a:t>Estimate probability of data given the network</a:t>
            </a:r>
          </a:p>
          <a:p>
            <a:r>
              <a:rPr lang="en-US" dirty="0"/>
              <a:t>Probabilistic clustering – expectation maximization algorithm to solve finite mixture problem</a:t>
            </a:r>
          </a:p>
          <a:p>
            <a:r>
              <a:rPr lang="en-US" dirty="0"/>
              <a:t>Next: extending the mixture model to more realistic situations</a:t>
            </a:r>
          </a:p>
        </p:txBody>
      </p:sp>
    </p:spTree>
    <p:extLst>
      <p:ext uri="{BB962C8B-B14F-4D97-AF65-F5344CB8AC3E}">
        <p14:creationId xmlns:p14="http://schemas.microsoft.com/office/powerpoint/2010/main" val="135113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5837DF7-C793-44CE-BC12-2BD54A221049}"/>
              </a:ext>
            </a:extLst>
          </p:cNvPr>
          <p:cNvSpPr/>
          <p:nvPr/>
        </p:nvSpPr>
        <p:spPr>
          <a:xfrm>
            <a:off x="10277" y="79625"/>
            <a:ext cx="4356243" cy="3349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8BEAADA-1EFF-4D39-A85A-B1B1BB541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487033"/>
              </p:ext>
            </p:extLst>
          </p:nvPr>
        </p:nvGraphicFramePr>
        <p:xfrm>
          <a:off x="268438" y="873474"/>
          <a:ext cx="3629061" cy="2316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6405">
                  <a:extLst>
                    <a:ext uri="{9D8B030D-6E8A-4147-A177-3AD203B41FA5}">
                      <a16:colId xmlns:a16="http://schemas.microsoft.com/office/drawing/2014/main" val="1511261136"/>
                    </a:ext>
                  </a:extLst>
                </a:gridCol>
                <a:gridCol w="946405">
                  <a:extLst>
                    <a:ext uri="{9D8B030D-6E8A-4147-A177-3AD203B41FA5}">
                      <a16:colId xmlns:a16="http://schemas.microsoft.com/office/drawing/2014/main" val="4063811665"/>
                    </a:ext>
                  </a:extLst>
                </a:gridCol>
                <a:gridCol w="946405">
                  <a:extLst>
                    <a:ext uri="{9D8B030D-6E8A-4147-A177-3AD203B41FA5}">
                      <a16:colId xmlns:a16="http://schemas.microsoft.com/office/drawing/2014/main" val="83333317"/>
                    </a:ext>
                  </a:extLst>
                </a:gridCol>
                <a:gridCol w="789846">
                  <a:extLst>
                    <a:ext uri="{9D8B030D-6E8A-4147-A177-3AD203B41FA5}">
                      <a16:colId xmlns:a16="http://schemas.microsoft.com/office/drawing/2014/main" val="2463562408"/>
                    </a:ext>
                  </a:extLst>
                </a:gridCol>
              </a:tblGrid>
              <a:tr h="253960">
                <a:tc>
                  <a:txBody>
                    <a:bodyPr/>
                    <a:lstStyle/>
                    <a:p>
                      <a:r>
                        <a:rPr lang="en-US" sz="1300" b="1" dirty="0"/>
                        <a:t>Play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Outlook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Windy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14075"/>
                  </a:ext>
                </a:extLst>
              </a:tr>
              <a:tr h="253960"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20398"/>
                  </a:ext>
                </a:extLst>
              </a:tr>
              <a:tr h="276546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Sunny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10440"/>
                  </a:ext>
                </a:extLst>
              </a:tr>
              <a:tr h="276546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Overcast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322215"/>
                  </a:ext>
                </a:extLst>
              </a:tr>
              <a:tr h="253960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Rainy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735660"/>
                  </a:ext>
                </a:extLst>
              </a:tr>
              <a:tr h="276546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Sunny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339828"/>
                  </a:ext>
                </a:extLst>
              </a:tr>
              <a:tr h="276546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Overcast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08901"/>
                  </a:ext>
                </a:extLst>
              </a:tr>
              <a:tr h="253960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Rainy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58953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6BD76812-3C7E-49EE-B7F8-AD3E150A3D81}"/>
              </a:ext>
            </a:extLst>
          </p:cNvPr>
          <p:cNvSpPr/>
          <p:nvPr/>
        </p:nvSpPr>
        <p:spPr>
          <a:xfrm>
            <a:off x="4353964" y="17980"/>
            <a:ext cx="2478353" cy="1503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419D314-6E08-452C-9D25-DC4B36A1B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765944"/>
              </p:ext>
            </p:extLst>
          </p:nvPr>
        </p:nvGraphicFramePr>
        <p:xfrm>
          <a:off x="4517779" y="346466"/>
          <a:ext cx="2057116" cy="11141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8558">
                  <a:extLst>
                    <a:ext uri="{9D8B030D-6E8A-4147-A177-3AD203B41FA5}">
                      <a16:colId xmlns:a16="http://schemas.microsoft.com/office/drawing/2014/main" val="1229741339"/>
                    </a:ext>
                  </a:extLst>
                </a:gridCol>
                <a:gridCol w="1028558">
                  <a:extLst>
                    <a:ext uri="{9D8B030D-6E8A-4147-A177-3AD203B41FA5}">
                      <a16:colId xmlns:a16="http://schemas.microsoft.com/office/drawing/2014/main" val="1863737071"/>
                    </a:ext>
                  </a:extLst>
                </a:gridCol>
              </a:tblGrid>
              <a:tr h="37243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Play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92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02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b="1" dirty="0"/>
                        <a:t>0.633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47565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44CD1551-489B-4194-93C9-BD9E2963FCD4}"/>
              </a:ext>
            </a:extLst>
          </p:cNvPr>
          <p:cNvSpPr/>
          <p:nvPr/>
        </p:nvSpPr>
        <p:spPr>
          <a:xfrm>
            <a:off x="225964" y="3799346"/>
            <a:ext cx="4142197" cy="1915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D266015-FE0F-4780-83E7-DC7FB1579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54159"/>
              </p:ext>
            </p:extLst>
          </p:nvPr>
        </p:nvGraphicFramePr>
        <p:xfrm>
          <a:off x="666611" y="4133228"/>
          <a:ext cx="3166724" cy="15358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1681">
                  <a:extLst>
                    <a:ext uri="{9D8B030D-6E8A-4147-A177-3AD203B41FA5}">
                      <a16:colId xmlns:a16="http://schemas.microsoft.com/office/drawing/2014/main" val="2355973356"/>
                    </a:ext>
                  </a:extLst>
                </a:gridCol>
                <a:gridCol w="791681">
                  <a:extLst>
                    <a:ext uri="{9D8B030D-6E8A-4147-A177-3AD203B41FA5}">
                      <a16:colId xmlns:a16="http://schemas.microsoft.com/office/drawing/2014/main" val="3056794200"/>
                    </a:ext>
                  </a:extLst>
                </a:gridCol>
                <a:gridCol w="791681">
                  <a:extLst>
                    <a:ext uri="{9D8B030D-6E8A-4147-A177-3AD203B41FA5}">
                      <a16:colId xmlns:a16="http://schemas.microsoft.com/office/drawing/2014/main" val="3409065243"/>
                    </a:ext>
                  </a:extLst>
                </a:gridCol>
                <a:gridCol w="791681">
                  <a:extLst>
                    <a:ext uri="{9D8B030D-6E8A-4147-A177-3AD203B41FA5}">
                      <a16:colId xmlns:a16="http://schemas.microsoft.com/office/drawing/2014/main" val="3934416096"/>
                    </a:ext>
                  </a:extLst>
                </a:gridCol>
              </a:tblGrid>
              <a:tr h="383967">
                <a:tc>
                  <a:txBody>
                    <a:bodyPr/>
                    <a:lstStyle/>
                    <a:p>
                      <a:r>
                        <a:rPr lang="en-US" sz="1300" b="1" dirty="0"/>
                        <a:t>Play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Outlook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96830"/>
                  </a:ext>
                </a:extLst>
              </a:tr>
              <a:tr h="383967">
                <a:tc>
                  <a:txBody>
                    <a:bodyPr/>
                    <a:lstStyle/>
                    <a:p>
                      <a:endParaRPr lang="en-US" sz="1300" b="1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Rainy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757136"/>
                  </a:ext>
                </a:extLst>
              </a:tr>
              <a:tr h="383967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8266"/>
                  </a:ext>
                </a:extLst>
              </a:tr>
              <a:tr h="383967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576841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DBFC2C20-C86A-438D-B8C5-859AF481112F}"/>
              </a:ext>
            </a:extLst>
          </p:cNvPr>
          <p:cNvSpPr/>
          <p:nvPr/>
        </p:nvSpPr>
        <p:spPr>
          <a:xfrm>
            <a:off x="4842413" y="3986256"/>
            <a:ext cx="4902485" cy="2840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60CAB68-9DFF-438F-988A-F1E71D289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415330"/>
              </p:ext>
            </p:extLst>
          </p:nvPr>
        </p:nvGraphicFramePr>
        <p:xfrm>
          <a:off x="5186312" y="4464148"/>
          <a:ext cx="4214685" cy="2316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2937">
                  <a:extLst>
                    <a:ext uri="{9D8B030D-6E8A-4147-A177-3AD203B41FA5}">
                      <a16:colId xmlns:a16="http://schemas.microsoft.com/office/drawing/2014/main" val="1782290921"/>
                    </a:ext>
                  </a:extLst>
                </a:gridCol>
                <a:gridCol w="842937">
                  <a:extLst>
                    <a:ext uri="{9D8B030D-6E8A-4147-A177-3AD203B41FA5}">
                      <a16:colId xmlns:a16="http://schemas.microsoft.com/office/drawing/2014/main" val="2784499716"/>
                    </a:ext>
                  </a:extLst>
                </a:gridCol>
                <a:gridCol w="842937">
                  <a:extLst>
                    <a:ext uri="{9D8B030D-6E8A-4147-A177-3AD203B41FA5}">
                      <a16:colId xmlns:a16="http://schemas.microsoft.com/office/drawing/2014/main" val="3975448011"/>
                    </a:ext>
                  </a:extLst>
                </a:gridCol>
                <a:gridCol w="842937">
                  <a:extLst>
                    <a:ext uri="{9D8B030D-6E8A-4147-A177-3AD203B41FA5}">
                      <a16:colId xmlns:a16="http://schemas.microsoft.com/office/drawing/2014/main" val="2798703263"/>
                    </a:ext>
                  </a:extLst>
                </a:gridCol>
                <a:gridCol w="842937">
                  <a:extLst>
                    <a:ext uri="{9D8B030D-6E8A-4147-A177-3AD203B41FA5}">
                      <a16:colId xmlns:a16="http://schemas.microsoft.com/office/drawing/2014/main" val="108144784"/>
                    </a:ext>
                  </a:extLst>
                </a:gridCol>
              </a:tblGrid>
              <a:tr h="283593">
                <a:tc>
                  <a:txBody>
                    <a:bodyPr/>
                    <a:lstStyle/>
                    <a:p>
                      <a:r>
                        <a:rPr lang="en-US" sz="1300" b="1" dirty="0"/>
                        <a:t>Play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Outlook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Temperature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10664"/>
                  </a:ext>
                </a:extLst>
              </a:tr>
              <a:tr h="283593">
                <a:tc>
                  <a:txBody>
                    <a:bodyPr/>
                    <a:lstStyle/>
                    <a:p>
                      <a:endParaRPr lang="en-US" sz="1300" b="1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1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Cool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694395"/>
                  </a:ext>
                </a:extLst>
              </a:tr>
              <a:tr h="283593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Sunny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338439"/>
                  </a:ext>
                </a:extLst>
              </a:tr>
              <a:tr h="283593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Overcast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470923"/>
                  </a:ext>
                </a:extLst>
              </a:tr>
              <a:tr h="283593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Rainy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297232"/>
                  </a:ext>
                </a:extLst>
              </a:tr>
              <a:tr h="283593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Sunny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23427"/>
                  </a:ext>
                </a:extLst>
              </a:tr>
              <a:tr h="283593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Overcast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05628"/>
                  </a:ext>
                </a:extLst>
              </a:tr>
              <a:tr h="283593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Rainy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072009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84127335-A400-4D4A-8F54-68CAEE50D1D5}"/>
              </a:ext>
            </a:extLst>
          </p:cNvPr>
          <p:cNvSpPr/>
          <p:nvPr/>
        </p:nvSpPr>
        <p:spPr>
          <a:xfrm>
            <a:off x="6126991" y="907287"/>
            <a:ext cx="5667909" cy="2840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FBBB601-FF34-448F-8219-23DD5F47F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476873"/>
              </p:ext>
            </p:extLst>
          </p:nvPr>
        </p:nvGraphicFramePr>
        <p:xfrm>
          <a:off x="6855027" y="1362138"/>
          <a:ext cx="4338552" cy="2316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4638">
                  <a:extLst>
                    <a:ext uri="{9D8B030D-6E8A-4147-A177-3AD203B41FA5}">
                      <a16:colId xmlns:a16="http://schemas.microsoft.com/office/drawing/2014/main" val="2734377205"/>
                    </a:ext>
                  </a:extLst>
                </a:gridCol>
                <a:gridCol w="1084638">
                  <a:extLst>
                    <a:ext uri="{9D8B030D-6E8A-4147-A177-3AD203B41FA5}">
                      <a16:colId xmlns:a16="http://schemas.microsoft.com/office/drawing/2014/main" val="3268568924"/>
                    </a:ext>
                  </a:extLst>
                </a:gridCol>
                <a:gridCol w="1084638">
                  <a:extLst>
                    <a:ext uri="{9D8B030D-6E8A-4147-A177-3AD203B41FA5}">
                      <a16:colId xmlns:a16="http://schemas.microsoft.com/office/drawing/2014/main" val="683412013"/>
                    </a:ext>
                  </a:extLst>
                </a:gridCol>
                <a:gridCol w="1084638">
                  <a:extLst>
                    <a:ext uri="{9D8B030D-6E8A-4147-A177-3AD203B41FA5}">
                      <a16:colId xmlns:a16="http://schemas.microsoft.com/office/drawing/2014/main" val="3487258073"/>
                    </a:ext>
                  </a:extLst>
                </a:gridCol>
              </a:tblGrid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Play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Temperature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Humidity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19827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95541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Hot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38587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Mild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63701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Yes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Cool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495342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Hot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99050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Mild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71927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Cool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694432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74A859-5D37-45EE-B806-C460BD59FE85}"/>
              </a:ext>
            </a:extLst>
          </p:cNvPr>
          <p:cNvCxnSpPr>
            <a:cxnSpLocks/>
          </p:cNvCxnSpPr>
          <p:nvPr/>
        </p:nvCxnSpPr>
        <p:spPr>
          <a:xfrm flipH="1">
            <a:off x="4267368" y="1521947"/>
            <a:ext cx="1232898" cy="23236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B43E68-00FB-4E01-9854-8833D7DD2CF3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3514983" y="1521947"/>
            <a:ext cx="2078158" cy="246185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550CA2-8F7D-432C-98E1-38EC32CB8754}"/>
              </a:ext>
            </a:extLst>
          </p:cNvPr>
          <p:cNvCxnSpPr>
            <a:cxnSpLocks/>
          </p:cNvCxnSpPr>
          <p:nvPr/>
        </p:nvCxnSpPr>
        <p:spPr>
          <a:xfrm>
            <a:off x="5493991" y="1521947"/>
            <a:ext cx="759715" cy="38904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D9E33E-A0F2-4015-80F7-B7AC93A5D97F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593141" y="1521947"/>
            <a:ext cx="859318" cy="25600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F6F991-E897-4473-963B-DCD7C6C9BFAB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302165" y="5080953"/>
            <a:ext cx="540248" cy="32570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744D89-BC41-43C5-91BE-7ACF6F30C20F}"/>
              </a:ext>
            </a:extLst>
          </p:cNvPr>
          <p:cNvCxnSpPr>
            <a:cxnSpLocks/>
          </p:cNvCxnSpPr>
          <p:nvPr/>
        </p:nvCxnSpPr>
        <p:spPr>
          <a:xfrm flipV="1">
            <a:off x="1990095" y="3429000"/>
            <a:ext cx="0" cy="37034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B39181-A756-467B-AA30-53CBF12B5B6C}"/>
              </a:ext>
            </a:extLst>
          </p:cNvPr>
          <p:cNvCxnSpPr>
            <a:cxnSpLocks/>
          </p:cNvCxnSpPr>
          <p:nvPr/>
        </p:nvCxnSpPr>
        <p:spPr>
          <a:xfrm flipV="1">
            <a:off x="7952862" y="3672373"/>
            <a:ext cx="111949" cy="40966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FFD4B48-0C82-4B33-B104-53594C1B7710}"/>
              </a:ext>
            </a:extLst>
          </p:cNvPr>
          <p:cNvSpPr txBox="1"/>
          <p:nvPr/>
        </p:nvSpPr>
        <p:spPr>
          <a:xfrm>
            <a:off x="8412112" y="924073"/>
            <a:ext cx="203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Humidity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AC3806-7CB0-4622-B2AC-2556B63997BD}"/>
              </a:ext>
            </a:extLst>
          </p:cNvPr>
          <p:cNvSpPr txBox="1"/>
          <p:nvPr/>
        </p:nvSpPr>
        <p:spPr>
          <a:xfrm>
            <a:off x="6478715" y="4015471"/>
            <a:ext cx="203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Temperature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3352D9-EEC0-4B08-B848-BCFC5A499FD3}"/>
              </a:ext>
            </a:extLst>
          </p:cNvPr>
          <p:cNvSpPr txBox="1"/>
          <p:nvPr/>
        </p:nvSpPr>
        <p:spPr>
          <a:xfrm>
            <a:off x="1705727" y="3727479"/>
            <a:ext cx="203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Outlook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E48501-65A7-4F8B-B3F2-7BABE9062B40}"/>
              </a:ext>
            </a:extLst>
          </p:cNvPr>
          <p:cNvSpPr txBox="1"/>
          <p:nvPr/>
        </p:nvSpPr>
        <p:spPr>
          <a:xfrm>
            <a:off x="1596231" y="244868"/>
            <a:ext cx="203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Windy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86911F-E027-4D7C-95B1-01B182E2E908}"/>
              </a:ext>
            </a:extLst>
          </p:cNvPr>
          <p:cNvSpPr txBox="1"/>
          <p:nvPr/>
        </p:nvSpPr>
        <p:spPr>
          <a:xfrm>
            <a:off x="5259371" y="-52668"/>
            <a:ext cx="79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Play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8AEAA99-30B5-4928-BE52-54D45D8A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583" y="0"/>
            <a:ext cx="4996662" cy="980023"/>
          </a:xfrm>
        </p:spPr>
        <p:txBody>
          <a:bodyPr>
            <a:normAutofit/>
          </a:bodyPr>
          <a:lstStyle/>
          <a:p>
            <a:r>
              <a:rPr lang="en-US" dirty="0"/>
              <a:t>Bayesian networks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A03A2B-B336-4CC5-98C9-7FCFB9B52AE0}"/>
              </a:ext>
            </a:extLst>
          </p:cNvPr>
          <p:cNvSpPr/>
          <p:nvPr/>
        </p:nvSpPr>
        <p:spPr>
          <a:xfrm>
            <a:off x="9852309" y="4015471"/>
            <a:ext cx="2239121" cy="2651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Bayesian network is a probabilistic graphical model representing a set of variables and their conditional dependencies via a directed acyclic graph (DAG)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33EC0C-72CA-4B13-A8E4-7502782AC889}"/>
              </a:ext>
            </a:extLst>
          </p:cNvPr>
          <p:cNvSpPr txBox="1"/>
          <p:nvPr/>
        </p:nvSpPr>
        <p:spPr>
          <a:xfrm>
            <a:off x="100570" y="5669096"/>
            <a:ext cx="17383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Consider instance:</a:t>
            </a:r>
          </a:p>
          <a:p>
            <a:r>
              <a:rPr lang="en-US" sz="1500" i="1" dirty="0"/>
              <a:t>Outlook=rainy</a:t>
            </a:r>
          </a:p>
          <a:p>
            <a:r>
              <a:rPr lang="en-US" sz="1500" i="1" dirty="0"/>
              <a:t>Temperature=cool</a:t>
            </a:r>
          </a:p>
          <a:p>
            <a:r>
              <a:rPr lang="en-US" sz="1500" i="1" dirty="0"/>
              <a:t>Humidity=high</a:t>
            </a:r>
          </a:p>
          <a:p>
            <a:r>
              <a:rPr lang="en-US" sz="1500" i="1" dirty="0"/>
              <a:t>Windy=true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A5AE58-5959-4AFB-9031-AC5E8E7975A3}"/>
                  </a:ext>
                </a:extLst>
              </p:cNvPr>
              <p:cNvSpPr txBox="1"/>
              <p:nvPr/>
            </p:nvSpPr>
            <p:spPr>
              <a:xfrm>
                <a:off x="1605280" y="5692178"/>
                <a:ext cx="35810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𝑝𝑙𝑎𝑦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 (its 0.245)</a:t>
                </a:r>
              </a:p>
              <a:p>
                <a:r>
                  <a:rPr lang="en-US" dirty="0"/>
                  <a:t>First get joint probabilities: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𝑝𝑙𝑎𝑦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𝑝𝑙𝑎𝑦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normalize by dividing by sum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A5AE58-5959-4AFB-9031-AC5E8E797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80" y="5692178"/>
                <a:ext cx="3581032" cy="1200329"/>
              </a:xfrm>
              <a:prstGeom prst="rect">
                <a:avLst/>
              </a:prstGeom>
              <a:blipFill>
                <a:blip r:embed="rId2"/>
                <a:stretch>
                  <a:fillRect l="-136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72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9" grpId="0" animBg="1"/>
      <p:bldP spid="12" grpId="0" animBg="1"/>
      <p:bldP spid="15" grpId="0" animBg="1"/>
      <p:bldP spid="37" grpId="0"/>
      <p:bldP spid="38" grpId="0"/>
      <p:bldP spid="39" grpId="0"/>
      <p:bldP spid="40" grpId="0"/>
      <p:bldP spid="45" grpId="0"/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928D-A5EA-4432-B22E-C627A24C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0156"/>
          </a:xfrm>
        </p:spPr>
        <p:txBody>
          <a:bodyPr/>
          <a:lstStyle/>
          <a:p>
            <a:r>
              <a:rPr lang="en-US" dirty="0"/>
              <a:t>Learning 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41F4-AD08-4C2B-863C-0CC1627EE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30157"/>
            <a:ext cx="12191999" cy="5727842"/>
          </a:xfrm>
        </p:spPr>
        <p:txBody>
          <a:bodyPr/>
          <a:lstStyle/>
          <a:p>
            <a:r>
              <a:rPr lang="en-US" dirty="0"/>
              <a:t>Need two components to construct learning algorithm for Bayesian networks:</a:t>
            </a:r>
          </a:p>
          <a:p>
            <a:r>
              <a:rPr lang="en-US" dirty="0"/>
              <a:t>1) a function for evaluating a given network based on the data</a:t>
            </a:r>
          </a:p>
          <a:p>
            <a:r>
              <a:rPr lang="en-US" dirty="0"/>
              <a:t>2) a method of searching through a space of possible networks</a:t>
            </a:r>
          </a:p>
          <a:p>
            <a:r>
              <a:rPr lang="en-US" dirty="0"/>
              <a:t>Quality of a given network measured by probability of data, given the network</a:t>
            </a:r>
          </a:p>
          <a:p>
            <a:pPr lvl="1"/>
            <a:r>
              <a:rPr lang="en-US" dirty="0"/>
              <a:t>Use log-likelihood to avoid very small numbers</a:t>
            </a:r>
          </a:p>
          <a:p>
            <a:r>
              <a:rPr lang="en-US" dirty="0"/>
              <a:t>Assume that structure of network (nodes and edges) is given</a:t>
            </a:r>
          </a:p>
          <a:p>
            <a:r>
              <a:rPr lang="en-US" dirty="0"/>
              <a:t>Easy to estimate conditional probability tables:</a:t>
            </a:r>
          </a:p>
          <a:p>
            <a:r>
              <a:rPr lang="en-US" dirty="0"/>
              <a:t>Just compute relative frequencies of associated combinations of attribute values in the training data</a:t>
            </a:r>
          </a:p>
          <a:p>
            <a:r>
              <a:rPr lang="en-US" dirty="0"/>
              <a:t>To avoid zero-frequency problem, each count is initialized with a constant</a:t>
            </a:r>
          </a:p>
        </p:txBody>
      </p:sp>
    </p:spTree>
    <p:extLst>
      <p:ext uri="{BB962C8B-B14F-4D97-AF65-F5344CB8AC3E}">
        <p14:creationId xmlns:p14="http://schemas.microsoft.com/office/powerpoint/2010/main" val="7215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928D-A5EA-4432-B22E-C627A24C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1159"/>
            <a:ext cx="12192000" cy="1130156"/>
          </a:xfrm>
        </p:spPr>
        <p:txBody>
          <a:bodyPr/>
          <a:lstStyle/>
          <a:p>
            <a:r>
              <a:rPr lang="en-US" dirty="0"/>
              <a:t>Example (weather data)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CF21EA1-BE9D-4144-8ED4-C3C86B052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99604"/>
              </p:ext>
            </p:extLst>
          </p:nvPr>
        </p:nvGraphicFramePr>
        <p:xfrm>
          <a:off x="5797071" y="429624"/>
          <a:ext cx="6397380" cy="4624185"/>
        </p:xfrm>
        <a:graphic>
          <a:graphicData uri="http://schemas.openxmlformats.org/drawingml/2006/table">
            <a:tbl>
              <a:tblPr/>
              <a:tblGrid>
                <a:gridCol w="1279476">
                  <a:extLst>
                    <a:ext uri="{9D8B030D-6E8A-4147-A177-3AD203B41FA5}">
                      <a16:colId xmlns:a16="http://schemas.microsoft.com/office/drawing/2014/main" val="1646027386"/>
                    </a:ext>
                  </a:extLst>
                </a:gridCol>
                <a:gridCol w="1279476">
                  <a:extLst>
                    <a:ext uri="{9D8B030D-6E8A-4147-A177-3AD203B41FA5}">
                      <a16:colId xmlns:a16="http://schemas.microsoft.com/office/drawing/2014/main" val="423511901"/>
                    </a:ext>
                  </a:extLst>
                </a:gridCol>
                <a:gridCol w="1279476">
                  <a:extLst>
                    <a:ext uri="{9D8B030D-6E8A-4147-A177-3AD203B41FA5}">
                      <a16:colId xmlns:a16="http://schemas.microsoft.com/office/drawing/2014/main" val="1097143061"/>
                    </a:ext>
                  </a:extLst>
                </a:gridCol>
                <a:gridCol w="1279476">
                  <a:extLst>
                    <a:ext uri="{9D8B030D-6E8A-4147-A177-3AD203B41FA5}">
                      <a16:colId xmlns:a16="http://schemas.microsoft.com/office/drawing/2014/main" val="3127053149"/>
                    </a:ext>
                  </a:extLst>
                </a:gridCol>
                <a:gridCol w="1279476">
                  <a:extLst>
                    <a:ext uri="{9D8B030D-6E8A-4147-A177-3AD203B41FA5}">
                      <a16:colId xmlns:a16="http://schemas.microsoft.com/office/drawing/2014/main" val="3401931666"/>
                    </a:ext>
                  </a:extLst>
                </a:gridCol>
              </a:tblGrid>
              <a:tr h="308279">
                <a:tc>
                  <a:txBody>
                    <a:bodyPr/>
                    <a:lstStyle/>
                    <a:p>
                      <a:r>
                        <a:rPr lang="en-US" sz="1500" b="1">
                          <a:ln>
                            <a:noFill/>
                          </a:ln>
                          <a:effectLst/>
                        </a:rPr>
                        <a:t>Outlook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009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n>
                            <a:noFill/>
                          </a:ln>
                          <a:effectLst/>
                        </a:rPr>
                        <a:t>Temperature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009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A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9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n>
                            <a:noFill/>
                          </a:ln>
                          <a:effectLst/>
                        </a:rPr>
                        <a:t>Humidity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009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A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n>
                            <a:noFill/>
                          </a:ln>
                          <a:effectLst/>
                        </a:rPr>
                        <a:t>Windy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009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n>
                            <a:noFill/>
                          </a:ln>
                          <a:effectLst/>
                        </a:rPr>
                        <a:t>Play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009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9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70751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Sunny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A09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9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9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Hot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609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A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9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High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A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A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False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A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No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269088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Sunny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Hot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High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True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No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230583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Overcast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ln>
                            <a:noFill/>
                          </a:ln>
                          <a:effectLst/>
                        </a:rPr>
                        <a:t>Hot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High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False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Yes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484467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Rainy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Mild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High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False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Yes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C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00916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Rainy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C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Cool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C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Normal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False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D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Yes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C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D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50622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Rainy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C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D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Cool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C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Normal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True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C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D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No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C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D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703450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Overcast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C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D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D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Cool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E0D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D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Normal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E0D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True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A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E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Yes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60E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937567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Sunny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Mild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High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False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No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500614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Sunny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ln>
                            <a:noFill/>
                          </a:ln>
                          <a:effectLst/>
                        </a:rPr>
                        <a:t>Cool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Normal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False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E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Yes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E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537612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Rainy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F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Mild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F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Normal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F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False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E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F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Yes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E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720866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Sunny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F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Mild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F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Normal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F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F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True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60F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F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F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Yes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60F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393131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Overcast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60F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Mild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High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True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3F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Yes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40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471956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Overcast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3B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Hot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3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Normal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3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False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3F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3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Yes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40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3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177140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Rainy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3B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ln>
                            <a:noFill/>
                          </a:ln>
                          <a:effectLst/>
                        </a:rPr>
                        <a:t>Mild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3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High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3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True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3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ln>
                            <a:noFill/>
                          </a:ln>
                          <a:effectLst/>
                        </a:rPr>
                        <a:t>No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3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561937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6AD4631D-9E63-42B3-B878-05ADF76DC490}"/>
              </a:ext>
            </a:extLst>
          </p:cNvPr>
          <p:cNvSpPr/>
          <p:nvPr/>
        </p:nvSpPr>
        <p:spPr>
          <a:xfrm>
            <a:off x="0" y="1391362"/>
            <a:ext cx="5667909" cy="2840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16">
            <a:extLst>
              <a:ext uri="{FF2B5EF4-FFF2-40B4-BE49-F238E27FC236}">
                <a16:creationId xmlns:a16="http://schemas.microsoft.com/office/drawing/2014/main" id="{D9C15936-1986-40B1-973B-8B272FBAC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08840"/>
              </p:ext>
            </p:extLst>
          </p:nvPr>
        </p:nvGraphicFramePr>
        <p:xfrm>
          <a:off x="728036" y="1846213"/>
          <a:ext cx="4338552" cy="2316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4638">
                  <a:extLst>
                    <a:ext uri="{9D8B030D-6E8A-4147-A177-3AD203B41FA5}">
                      <a16:colId xmlns:a16="http://schemas.microsoft.com/office/drawing/2014/main" val="2734377205"/>
                    </a:ext>
                  </a:extLst>
                </a:gridCol>
                <a:gridCol w="1084638">
                  <a:extLst>
                    <a:ext uri="{9D8B030D-6E8A-4147-A177-3AD203B41FA5}">
                      <a16:colId xmlns:a16="http://schemas.microsoft.com/office/drawing/2014/main" val="3268568924"/>
                    </a:ext>
                  </a:extLst>
                </a:gridCol>
                <a:gridCol w="1084638">
                  <a:extLst>
                    <a:ext uri="{9D8B030D-6E8A-4147-A177-3AD203B41FA5}">
                      <a16:colId xmlns:a16="http://schemas.microsoft.com/office/drawing/2014/main" val="683412013"/>
                    </a:ext>
                  </a:extLst>
                </a:gridCol>
                <a:gridCol w="1084638">
                  <a:extLst>
                    <a:ext uri="{9D8B030D-6E8A-4147-A177-3AD203B41FA5}">
                      <a16:colId xmlns:a16="http://schemas.microsoft.com/office/drawing/2014/main" val="3487258073"/>
                    </a:ext>
                  </a:extLst>
                </a:gridCol>
              </a:tblGrid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Play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Temperature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Humidity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19827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95541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Hot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38587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Mild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63701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Yes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Cool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highlight>
                            <a:srgbClr val="FF0000"/>
                          </a:highlight>
                        </a:rPr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495342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Hot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99050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Mild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71927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Cool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6944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134A6A-BB79-42AA-A7B0-DADC2BE7E7AD}"/>
              </a:ext>
            </a:extLst>
          </p:cNvPr>
          <p:cNvSpPr txBox="1"/>
          <p:nvPr/>
        </p:nvSpPr>
        <p:spPr>
          <a:xfrm>
            <a:off x="2185970" y="1408148"/>
            <a:ext cx="203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Humidity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D765B1-4CDB-4ACE-A4F7-D8E97235E28E}"/>
              </a:ext>
            </a:extLst>
          </p:cNvPr>
          <p:cNvCxnSpPr>
            <a:cxnSpLocks/>
          </p:cNvCxnSpPr>
          <p:nvPr/>
        </p:nvCxnSpPr>
        <p:spPr>
          <a:xfrm>
            <a:off x="1077146" y="1115854"/>
            <a:ext cx="759715" cy="38904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E2F572-F0AF-4461-81C4-3ED2E1E2D8D1}"/>
              </a:ext>
            </a:extLst>
          </p:cNvPr>
          <p:cNvCxnSpPr>
            <a:cxnSpLocks/>
          </p:cNvCxnSpPr>
          <p:nvPr/>
        </p:nvCxnSpPr>
        <p:spPr>
          <a:xfrm flipV="1">
            <a:off x="2565613" y="4277358"/>
            <a:ext cx="111949" cy="40966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665CC26-77E1-4CA2-BA47-60C489206F69}"/>
              </a:ext>
            </a:extLst>
          </p:cNvPr>
          <p:cNvSpPr txBox="1"/>
          <p:nvPr/>
        </p:nvSpPr>
        <p:spPr>
          <a:xfrm>
            <a:off x="685510" y="714005"/>
            <a:ext cx="162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16FF8-B8BE-4E83-AD0E-DA18E9459D12}"/>
              </a:ext>
            </a:extLst>
          </p:cNvPr>
          <p:cNvSpPr txBox="1"/>
          <p:nvPr/>
        </p:nvSpPr>
        <p:spPr>
          <a:xfrm>
            <a:off x="1806255" y="4687018"/>
            <a:ext cx="162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AD4BF2-B4CE-40C0-93C5-3F6E617C163A}"/>
                  </a:ext>
                </a:extLst>
              </p:cNvPr>
              <p:cNvSpPr txBox="1"/>
              <p:nvPr/>
            </p:nvSpPr>
            <p:spPr>
              <a:xfrm>
                <a:off x="0" y="5188017"/>
                <a:ext cx="12192000" cy="1874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 did we get value </a:t>
                </a:r>
                <a:r>
                  <a:rPr lang="en-US" dirty="0">
                    <a:highlight>
                      <a:srgbClr val="FF0000"/>
                    </a:highlight>
                  </a:rPr>
                  <a:t>0.875</a:t>
                </a:r>
                <a:r>
                  <a:rPr lang="en-US" dirty="0"/>
                  <a:t>, that humidity=normal, given play=yes and temperature=cool?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Observe table 1.2 – 3 instances with this combination of attributes in the weather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 instances with humidity=high, play=yes, and temperature=cool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initialize the counts to 0.5 (to avoid zero-frequency problem)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yields the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3+0.5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3+0+1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=0.875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AD4BF2-B4CE-40C0-93C5-3F6E617C1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88017"/>
                <a:ext cx="12192000" cy="1874680"/>
              </a:xfrm>
              <a:prstGeom prst="rect">
                <a:avLst/>
              </a:prstGeom>
              <a:blipFill>
                <a:blip r:embed="rId2"/>
                <a:stretch>
                  <a:fillRect l="-300" t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C861B82-DE1D-4B16-A2A2-AEDB8B5050EF}"/>
              </a:ext>
            </a:extLst>
          </p:cNvPr>
          <p:cNvSpPr txBox="1"/>
          <p:nvPr/>
        </p:nvSpPr>
        <p:spPr>
          <a:xfrm>
            <a:off x="8152598" y="76965"/>
            <a:ext cx="2146434" cy="374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1.2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4F5991-1055-4A0C-BF49-A601150EE8EB}"/>
              </a:ext>
            </a:extLst>
          </p:cNvPr>
          <p:cNvSpPr/>
          <p:nvPr/>
        </p:nvSpPr>
        <p:spPr>
          <a:xfrm>
            <a:off x="7127913" y="1959751"/>
            <a:ext cx="4814371" cy="30972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77F23B-F164-4DD8-AE3A-896B70196AAC}"/>
              </a:ext>
            </a:extLst>
          </p:cNvPr>
          <p:cNvSpPr/>
          <p:nvPr/>
        </p:nvSpPr>
        <p:spPr>
          <a:xfrm>
            <a:off x="7097433" y="2579511"/>
            <a:ext cx="4814371" cy="30972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108C61-8F5E-48AA-9C03-CE1603CC4CA6}"/>
              </a:ext>
            </a:extLst>
          </p:cNvPr>
          <p:cNvSpPr/>
          <p:nvPr/>
        </p:nvSpPr>
        <p:spPr>
          <a:xfrm>
            <a:off x="7097433" y="3219617"/>
            <a:ext cx="4814371" cy="30972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3" grpId="0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928D-A5EA-4432-B22E-C627A24C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0156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Estimating conditional and unconditional probabilities in Bayesian network: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541F4-AD08-4C2B-863C-0CC1627EEE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130157"/>
                <a:ext cx="12191999" cy="5727842"/>
              </a:xfrm>
            </p:spPr>
            <p:txBody>
              <a:bodyPr/>
              <a:lstStyle/>
              <a:p>
                <a:r>
                  <a:rPr lang="en-US" dirty="0"/>
                  <a:t>Let us consider formally how to estimate conditional and unconditional probabilities in a Bayesian network</a:t>
                </a:r>
              </a:p>
              <a:p>
                <a:r>
                  <a:rPr lang="en-US" dirty="0"/>
                  <a:t>Log-likelihood of Bayesian network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variables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examples is: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𝑎𝑟𝑒𝑛𝑡𝑠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Where parameters of each conditional or unconditional distribution are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, and we use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 to indicate actual observations of a variable</a:t>
                </a:r>
              </a:p>
              <a:p>
                <a:r>
                  <a:rPr lang="en-US" dirty="0"/>
                  <a:t>Find maximum likelihood parameters by taking derivatives</a:t>
                </a:r>
              </a:p>
              <a:p>
                <a:r>
                  <a:rPr lang="en-US" dirty="0"/>
                  <a:t>Since log-likelihood is a double sum over examples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when we take derivative w.r.t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, all terms in sum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will be zero</a:t>
                </a:r>
              </a:p>
              <a:p>
                <a:r>
                  <a:rPr lang="en-US" dirty="0"/>
                  <a:t>This means the estimation problem decouples</a:t>
                </a:r>
                <a:r>
                  <a:rPr lang="en-US" i="1" dirty="0"/>
                  <a:t> </a:t>
                </a:r>
                <a:r>
                  <a:rPr lang="en-US" dirty="0"/>
                  <a:t>into problem of estimating parameters for each conditional or unconditional probability distribution separately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541F4-AD08-4C2B-863C-0CC1627EE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130157"/>
                <a:ext cx="12191999" cy="5727842"/>
              </a:xfrm>
              <a:blipFill>
                <a:blip r:embed="rId2"/>
                <a:stretch>
                  <a:fillRect l="-900" t="-1702" r="-100" b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50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928D-A5EA-4432-B22E-C627A24C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0156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Estimating conditional and unconditional probabilities in Bayesian network: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541F4-AD08-4C2B-863C-0CC1627EEE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130157"/>
                <a:ext cx="12191999" cy="5727842"/>
              </a:xfrm>
            </p:spPr>
            <p:txBody>
              <a:bodyPr/>
              <a:lstStyle/>
              <a:p>
                <a:r>
                  <a:rPr lang="en-US" dirty="0"/>
                  <a:t>For variables with no parents, need to estimate an unconditional probability</a:t>
                </a:r>
              </a:p>
              <a:p>
                <a:r>
                  <a:rPr lang="en-US" dirty="0"/>
                  <a:t>Estimating a discrete distribution with parameters given by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classes corresponds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number of examples of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number of examples</a:t>
                </a:r>
              </a:p>
              <a:p>
                <a:r>
                  <a:rPr lang="en-US" dirty="0"/>
                  <a:t>This can also be written: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returns 1 when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baseline="30000" dirty="0"/>
                  <a:t> </a:t>
                </a:r>
                <a:r>
                  <a:rPr lang="en-US" dirty="0"/>
                  <a:t>observed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0 otherwise</a:t>
                </a:r>
              </a:p>
              <a:p>
                <a:r>
                  <a:rPr lang="en-US" dirty="0"/>
                  <a:t>Estimating entries of conditional probability table: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nary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541F4-AD08-4C2B-863C-0CC1627EE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130157"/>
                <a:ext cx="12191999" cy="5727842"/>
              </a:xfrm>
              <a:blipFill>
                <a:blip r:embed="rId2"/>
                <a:stretch>
                  <a:fillRect l="-900" t="-1702" r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0C5415-B555-48C9-AE7C-3869A0BAA20E}"/>
                  </a:ext>
                </a:extLst>
              </p:cNvPr>
              <p:cNvSpPr txBox="1"/>
              <p:nvPr/>
            </p:nvSpPr>
            <p:spPr>
              <a:xfrm>
                <a:off x="7825339" y="5361273"/>
                <a:ext cx="427361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derivation generalizes to the situation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subset of random variables</a:t>
                </a:r>
              </a:p>
              <a:p>
                <a:r>
                  <a:rPr lang="en-US" dirty="0"/>
                  <a:t>Note that the expressions give maximum likelihood estimates, and do not deal with the zero-frequency problem.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0C5415-B555-48C9-AE7C-3869A0BAA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339" y="5361273"/>
                <a:ext cx="4273617" cy="1477328"/>
              </a:xfrm>
              <a:prstGeom prst="rect">
                <a:avLst/>
              </a:prstGeom>
              <a:blipFill>
                <a:blip r:embed="rId3"/>
                <a:stretch>
                  <a:fillRect l="-1284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36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928D-A5EA-4432-B22E-C627A24C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0156"/>
          </a:xfrm>
        </p:spPr>
        <p:txBody>
          <a:bodyPr/>
          <a:lstStyle/>
          <a:p>
            <a:r>
              <a:rPr lang="en-US" dirty="0"/>
              <a:t>Learning network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41F4-AD08-4C2B-863C-0CC1627EE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30157"/>
            <a:ext cx="12191999" cy="5727842"/>
          </a:xfrm>
        </p:spPr>
        <p:txBody>
          <a:bodyPr/>
          <a:lstStyle/>
          <a:p>
            <a:r>
              <a:rPr lang="en-US" dirty="0"/>
              <a:t>Nodes of network are predetermined (one for each attribute, including class)</a:t>
            </a:r>
          </a:p>
          <a:p>
            <a:r>
              <a:rPr lang="en-US" dirty="0"/>
              <a:t>To find edges, search through possible space of edges, estimating conditional probability tables for each set, and computing log-likelihood of resulting network</a:t>
            </a:r>
          </a:p>
          <a:p>
            <a:r>
              <a:rPr lang="en-US" dirty="0"/>
              <a:t>Higher log likelihood for given edge set = better network</a:t>
            </a:r>
          </a:p>
          <a:p>
            <a:r>
              <a:rPr lang="en-US" dirty="0"/>
              <a:t>Bayesian network learning algorithms differ mainly in the way in which they search the space of network structures (edge sets)</a:t>
            </a:r>
          </a:p>
          <a:p>
            <a:r>
              <a:rPr lang="en-US" dirty="0"/>
              <a:t>Problem: easy to overfit training data by adding more edges</a:t>
            </a:r>
          </a:p>
          <a:p>
            <a:r>
              <a:rPr lang="en-US" dirty="0"/>
              <a:t>Use cross-validation to estimate goodness-of-fit, or</a:t>
            </a:r>
          </a:p>
          <a:p>
            <a:r>
              <a:rPr lang="en-US" dirty="0"/>
              <a:t>Add penalty for network complexity based on number of parameters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928D-A5EA-4432-B22E-C627A24C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0156"/>
          </a:xfrm>
        </p:spPr>
        <p:txBody>
          <a:bodyPr/>
          <a:lstStyle/>
          <a:p>
            <a:r>
              <a:rPr lang="en-US" dirty="0"/>
              <a:t>Specific algorithms for learning 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41F4-AD08-4C2B-863C-0CC1627EE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30157"/>
            <a:ext cx="12191999" cy="57278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 and fast learning algorithm: </a:t>
            </a:r>
            <a:r>
              <a:rPr lang="en-US" b="1" dirty="0"/>
              <a:t>K2</a:t>
            </a:r>
          </a:p>
          <a:p>
            <a:r>
              <a:rPr lang="en-US" dirty="0"/>
              <a:t>Starts with a fixed ordering of nodes (attributes)</a:t>
            </a:r>
          </a:p>
          <a:p>
            <a:r>
              <a:rPr lang="en-US" dirty="0"/>
              <a:t>Processes each node (attribute) in turn</a:t>
            </a:r>
          </a:p>
          <a:p>
            <a:r>
              <a:rPr lang="en-US" dirty="0"/>
              <a:t>Greedily considers adding edges from previously processed node to current one</a:t>
            </a:r>
          </a:p>
          <a:p>
            <a:r>
              <a:rPr lang="en-US" dirty="0"/>
              <a:t>In each step, adds the edge that maximizes the network’s score</a:t>
            </a:r>
          </a:p>
          <a:p>
            <a:r>
              <a:rPr lang="en-US" dirty="0"/>
              <a:t>When there is no further improvement, moves to next node</a:t>
            </a:r>
          </a:p>
          <a:p>
            <a:r>
              <a:rPr lang="en-US" dirty="0"/>
              <a:t>Avoids cycles because only edges from previously processed node are considered</a:t>
            </a:r>
          </a:p>
          <a:p>
            <a:r>
              <a:rPr lang="en-US" dirty="0"/>
              <a:t>Result depends on initial ordering, run algorithm several times</a:t>
            </a:r>
          </a:p>
          <a:p>
            <a:r>
              <a:rPr lang="en-US" dirty="0"/>
              <a:t>Naïve Bayes </a:t>
            </a:r>
            <a:r>
              <a:rPr lang="en-US" i="1" dirty="0"/>
              <a:t>is </a:t>
            </a:r>
            <a:r>
              <a:rPr lang="en-US" dirty="0"/>
              <a:t>a network with edge from class attribute to each other attribute</a:t>
            </a:r>
          </a:p>
          <a:p>
            <a:r>
              <a:rPr lang="en-US" dirty="0"/>
              <a:t>K2 can use Naïve Bayes as starting point (make class variable first in ordering)</a:t>
            </a:r>
          </a:p>
          <a:p>
            <a:r>
              <a:rPr lang="en-US" dirty="0"/>
              <a:t>Another helpful trick: ensure every attribute in data is in the </a:t>
            </a:r>
            <a:r>
              <a:rPr lang="en-US" i="1" dirty="0"/>
              <a:t>Markov Blanket </a:t>
            </a:r>
            <a:r>
              <a:rPr lang="en-US" dirty="0"/>
              <a:t>of the node that represents the class attribute</a:t>
            </a:r>
          </a:p>
        </p:txBody>
      </p:sp>
    </p:spTree>
    <p:extLst>
      <p:ext uri="{BB962C8B-B14F-4D97-AF65-F5344CB8AC3E}">
        <p14:creationId xmlns:p14="http://schemas.microsoft.com/office/powerpoint/2010/main" val="48992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928D-A5EA-4432-B22E-C627A24C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0156"/>
          </a:xfrm>
        </p:spPr>
        <p:txBody>
          <a:bodyPr/>
          <a:lstStyle/>
          <a:p>
            <a:r>
              <a:rPr lang="en-US" dirty="0"/>
              <a:t>Markov blanket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541F4-AD08-4C2B-863C-0CC1627EEE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130157"/>
                <a:ext cx="6333179" cy="5727842"/>
              </a:xfrm>
            </p:spPr>
            <p:txBody>
              <a:bodyPr/>
              <a:lstStyle/>
              <a:p>
                <a:r>
                  <a:rPr lang="en-US" dirty="0"/>
                  <a:t>Markov blanket for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in a 10 variable Bayesian network</a:t>
                </a:r>
              </a:p>
              <a:p>
                <a:r>
                  <a:rPr lang="en-US" dirty="0"/>
                  <a:t>A Node’s Markov blanket includes all its parents, children, and children’s parents</a:t>
                </a:r>
              </a:p>
              <a:p>
                <a:r>
                  <a:rPr lang="en-US" dirty="0"/>
                  <a:t>Can be shown that a node is conditionally independent of all other nodes, given values for nodes in its Markov blanket</a:t>
                </a:r>
              </a:p>
              <a:p>
                <a:r>
                  <a:rPr lang="en-US" dirty="0"/>
                  <a:t>Hence if a node is absent from the class attribute’s Markov blanket, its value is irrelevant to classification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541F4-AD08-4C2B-863C-0CC1627EE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130157"/>
                <a:ext cx="6333179" cy="5727842"/>
              </a:xfrm>
              <a:blipFill>
                <a:blip r:embed="rId2"/>
                <a:stretch>
                  <a:fillRect l="-1732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904FD09-3D8D-4591-85A1-DB30191BA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179" y="0"/>
            <a:ext cx="5858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3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2168</Words>
  <Application>Microsoft Office PowerPoint</Application>
  <PresentationFormat>Widescreen</PresentationFormat>
  <Paragraphs>379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CS405/505 Data Mining</vt:lpstr>
      <vt:lpstr>Bayesian networks</vt:lpstr>
      <vt:lpstr>Learning Bayesian networks</vt:lpstr>
      <vt:lpstr>Example (weather data)</vt:lpstr>
      <vt:lpstr>Estimating conditional and unconditional probabilities in Bayesian network: </vt:lpstr>
      <vt:lpstr>Estimating conditional and unconditional probabilities in Bayesian network: </vt:lpstr>
      <vt:lpstr>Learning network structure</vt:lpstr>
      <vt:lpstr>Specific algorithms for learning Bayesian Networks</vt:lpstr>
      <vt:lpstr>Markov blanket</vt:lpstr>
      <vt:lpstr>Data structures for fast learning</vt:lpstr>
      <vt:lpstr>PowerPoint Presentation</vt:lpstr>
      <vt:lpstr>Clustering and probability density estimation</vt:lpstr>
      <vt:lpstr>Expectation maximization for mixture of Gaussians</vt:lpstr>
      <vt:lpstr>A two-class mixture model</vt:lpstr>
      <vt:lpstr>Finite mixture problem</vt:lpstr>
      <vt:lpstr>Finite mixture problem</vt:lpstr>
      <vt:lpstr>Finite mixture problem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86</cp:revision>
  <dcterms:created xsi:type="dcterms:W3CDTF">2019-11-13T18:49:39Z</dcterms:created>
  <dcterms:modified xsi:type="dcterms:W3CDTF">2019-11-15T17:14:49Z</dcterms:modified>
</cp:coreProperties>
</file>