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4660"/>
  </p:normalViewPr>
  <p:slideViewPr>
    <p:cSldViewPr snapToGrid="0">
      <p:cViewPr varScale="1">
        <p:scale>
          <a:sx n="62" d="100"/>
          <a:sy n="62" d="100"/>
        </p:scale>
        <p:origin x="7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A2C5A-A102-4A4E-8976-74477EDDB6D7}" type="datetimeFigureOut">
              <a:rPr lang="en-US" smtClean="0"/>
              <a:t>11/16/2019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9C37-3A9E-4A9B-A72B-1617124C5E35}" type="slidenum">
              <a:rPr lang="en-US" smtClean="0"/>
              <a:t>‹#›</a:t>
            </a:fld>
            <a:endParaRPr lang="en-US"/>
          </a:p>
        </p:txBody>
      </p:sp>
    </p:spTree>
    <p:extLst>
      <p:ext uri="{BB962C8B-B14F-4D97-AF65-F5344CB8AC3E}">
        <p14:creationId xmlns:p14="http://schemas.microsoft.com/office/powerpoint/2010/main" val="1360697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121BF-BFA1-4538-BA6E-185324CE00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736135-DCF5-4A50-AA1E-C38BCC539D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26A581-5872-4818-986A-12D750F0FFF8}"/>
              </a:ext>
            </a:extLst>
          </p:cNvPr>
          <p:cNvSpPr>
            <a:spLocks noGrp="1"/>
          </p:cNvSpPr>
          <p:nvPr>
            <p:ph type="dt" sz="half" idx="10"/>
          </p:nvPr>
        </p:nvSpPr>
        <p:spPr/>
        <p:txBody>
          <a:bodyPr/>
          <a:lstStyle/>
          <a:p>
            <a:fld id="{8359A3A8-3D40-45AF-99F8-ADD9B36EBDE6}" type="datetimeFigureOut">
              <a:rPr lang="en-US" smtClean="0"/>
              <a:t>11/16/2019</a:t>
            </a:fld>
            <a:endParaRPr lang="en-US"/>
          </a:p>
        </p:txBody>
      </p:sp>
      <p:sp>
        <p:nvSpPr>
          <p:cNvPr id="5" name="Footer Placeholder 4">
            <a:extLst>
              <a:ext uri="{FF2B5EF4-FFF2-40B4-BE49-F238E27FC236}">
                <a16:creationId xmlns:a16="http://schemas.microsoft.com/office/drawing/2014/main" id="{9AB3B822-7B16-48C9-94D0-94190AEC2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0D8AD-81FD-4874-B48E-EE67DAA326EA}"/>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1626152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3A64C-3B4A-4FF5-B096-4D81517E6C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CE0D92-F9EE-47A2-823F-0CFC9E2628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D36DE-5C19-4E39-871F-A0EDEC7E6B5C}"/>
              </a:ext>
            </a:extLst>
          </p:cNvPr>
          <p:cNvSpPr>
            <a:spLocks noGrp="1"/>
          </p:cNvSpPr>
          <p:nvPr>
            <p:ph type="dt" sz="half" idx="10"/>
          </p:nvPr>
        </p:nvSpPr>
        <p:spPr/>
        <p:txBody>
          <a:bodyPr/>
          <a:lstStyle/>
          <a:p>
            <a:fld id="{8359A3A8-3D40-45AF-99F8-ADD9B36EBDE6}" type="datetimeFigureOut">
              <a:rPr lang="en-US" smtClean="0"/>
              <a:t>11/16/2019</a:t>
            </a:fld>
            <a:endParaRPr lang="en-US"/>
          </a:p>
        </p:txBody>
      </p:sp>
      <p:sp>
        <p:nvSpPr>
          <p:cNvPr id="5" name="Footer Placeholder 4">
            <a:extLst>
              <a:ext uri="{FF2B5EF4-FFF2-40B4-BE49-F238E27FC236}">
                <a16:creationId xmlns:a16="http://schemas.microsoft.com/office/drawing/2014/main" id="{F494B14C-1DD9-4F0A-965C-1040EF685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FD385-6DEB-48D4-BEFE-BFCD137774BB}"/>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148639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87743-EAC3-4EC3-B4B6-4EB7EC15FF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90AC24-E16D-4789-86E7-541DD4339D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AAC78-C8CE-460C-A29B-E718C9877B80}"/>
              </a:ext>
            </a:extLst>
          </p:cNvPr>
          <p:cNvSpPr>
            <a:spLocks noGrp="1"/>
          </p:cNvSpPr>
          <p:nvPr>
            <p:ph type="dt" sz="half" idx="10"/>
          </p:nvPr>
        </p:nvSpPr>
        <p:spPr/>
        <p:txBody>
          <a:bodyPr/>
          <a:lstStyle/>
          <a:p>
            <a:fld id="{8359A3A8-3D40-45AF-99F8-ADD9B36EBDE6}" type="datetimeFigureOut">
              <a:rPr lang="en-US" smtClean="0"/>
              <a:t>11/16/2019</a:t>
            </a:fld>
            <a:endParaRPr lang="en-US"/>
          </a:p>
        </p:txBody>
      </p:sp>
      <p:sp>
        <p:nvSpPr>
          <p:cNvPr id="5" name="Footer Placeholder 4">
            <a:extLst>
              <a:ext uri="{FF2B5EF4-FFF2-40B4-BE49-F238E27FC236}">
                <a16:creationId xmlns:a16="http://schemas.microsoft.com/office/drawing/2014/main" id="{15C70EB5-92A3-475D-B586-8174BD399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25F7B-3F94-48FB-AB3C-20D40B6D58E9}"/>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100664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A66E-D759-4C6F-A5FF-E2B8F1BD9E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303E09-B05A-42DE-A4E4-5A530984E3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573285-919A-4446-AA89-04FB2E8FE5A4}"/>
              </a:ext>
            </a:extLst>
          </p:cNvPr>
          <p:cNvSpPr>
            <a:spLocks noGrp="1"/>
          </p:cNvSpPr>
          <p:nvPr>
            <p:ph type="dt" sz="half" idx="10"/>
          </p:nvPr>
        </p:nvSpPr>
        <p:spPr/>
        <p:txBody>
          <a:bodyPr/>
          <a:lstStyle/>
          <a:p>
            <a:fld id="{8359A3A8-3D40-45AF-99F8-ADD9B36EBDE6}" type="datetimeFigureOut">
              <a:rPr lang="en-US" smtClean="0"/>
              <a:t>11/16/2019</a:t>
            </a:fld>
            <a:endParaRPr lang="en-US"/>
          </a:p>
        </p:txBody>
      </p:sp>
      <p:sp>
        <p:nvSpPr>
          <p:cNvPr id="5" name="Footer Placeholder 4">
            <a:extLst>
              <a:ext uri="{FF2B5EF4-FFF2-40B4-BE49-F238E27FC236}">
                <a16:creationId xmlns:a16="http://schemas.microsoft.com/office/drawing/2014/main" id="{CFD2D954-4DB0-496F-9CB6-65099003F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0040A-EEB8-4EB3-94F4-43BE7C52BD95}"/>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90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C16F-12C3-4BE6-A5FC-E788B86069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85C732-1122-406B-9AE8-1FC77BFCE9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A35077-EDC0-4E3C-8F06-F866C4B5A66D}"/>
              </a:ext>
            </a:extLst>
          </p:cNvPr>
          <p:cNvSpPr>
            <a:spLocks noGrp="1"/>
          </p:cNvSpPr>
          <p:nvPr>
            <p:ph type="dt" sz="half" idx="10"/>
          </p:nvPr>
        </p:nvSpPr>
        <p:spPr/>
        <p:txBody>
          <a:bodyPr/>
          <a:lstStyle/>
          <a:p>
            <a:fld id="{8359A3A8-3D40-45AF-99F8-ADD9B36EBDE6}" type="datetimeFigureOut">
              <a:rPr lang="en-US" smtClean="0"/>
              <a:t>11/16/2019</a:t>
            </a:fld>
            <a:endParaRPr lang="en-US"/>
          </a:p>
        </p:txBody>
      </p:sp>
      <p:sp>
        <p:nvSpPr>
          <p:cNvPr id="5" name="Footer Placeholder 4">
            <a:extLst>
              <a:ext uri="{FF2B5EF4-FFF2-40B4-BE49-F238E27FC236}">
                <a16:creationId xmlns:a16="http://schemas.microsoft.com/office/drawing/2014/main" id="{A30AAEF0-4D8F-400D-975F-584BA7542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ECF55-A026-4C88-8E64-8C0ABB7741D1}"/>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1418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5C90-04CE-4A5F-8085-09695E3A30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8EA1D9-129F-4CBC-9C92-EF6DB77743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8B3357-E67A-4ABC-B33D-26AAF16E1B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68F850-CA08-4537-8323-5812D73484CC}"/>
              </a:ext>
            </a:extLst>
          </p:cNvPr>
          <p:cNvSpPr>
            <a:spLocks noGrp="1"/>
          </p:cNvSpPr>
          <p:nvPr>
            <p:ph type="dt" sz="half" idx="10"/>
          </p:nvPr>
        </p:nvSpPr>
        <p:spPr/>
        <p:txBody>
          <a:bodyPr/>
          <a:lstStyle/>
          <a:p>
            <a:fld id="{8359A3A8-3D40-45AF-99F8-ADD9B36EBDE6}" type="datetimeFigureOut">
              <a:rPr lang="en-US" smtClean="0"/>
              <a:t>11/16/2019</a:t>
            </a:fld>
            <a:endParaRPr lang="en-US"/>
          </a:p>
        </p:txBody>
      </p:sp>
      <p:sp>
        <p:nvSpPr>
          <p:cNvPr id="6" name="Footer Placeholder 5">
            <a:extLst>
              <a:ext uri="{FF2B5EF4-FFF2-40B4-BE49-F238E27FC236}">
                <a16:creationId xmlns:a16="http://schemas.microsoft.com/office/drawing/2014/main" id="{2B472BCE-A01C-418D-A1AB-E6E55D6FF5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094E2-750D-472C-9753-63FF40AF4635}"/>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2631626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2E4A-6216-46FC-BFCE-25F3EFC414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3FF603-9E7F-42B7-9BFA-7816FBD319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A3FD95-042B-4F57-978A-85596DD26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6F121-582E-4018-82A4-D7FF26A1CE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EA6753-E2FC-4EE8-B0E6-C9DCEB883E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9B3CEE-E69F-4C3B-AD09-F4657AC722B9}"/>
              </a:ext>
            </a:extLst>
          </p:cNvPr>
          <p:cNvSpPr>
            <a:spLocks noGrp="1"/>
          </p:cNvSpPr>
          <p:nvPr>
            <p:ph type="dt" sz="half" idx="10"/>
          </p:nvPr>
        </p:nvSpPr>
        <p:spPr/>
        <p:txBody>
          <a:bodyPr/>
          <a:lstStyle/>
          <a:p>
            <a:fld id="{8359A3A8-3D40-45AF-99F8-ADD9B36EBDE6}" type="datetimeFigureOut">
              <a:rPr lang="en-US" smtClean="0"/>
              <a:t>11/16/2019</a:t>
            </a:fld>
            <a:endParaRPr lang="en-US"/>
          </a:p>
        </p:txBody>
      </p:sp>
      <p:sp>
        <p:nvSpPr>
          <p:cNvPr id="8" name="Footer Placeholder 7">
            <a:extLst>
              <a:ext uri="{FF2B5EF4-FFF2-40B4-BE49-F238E27FC236}">
                <a16:creationId xmlns:a16="http://schemas.microsoft.com/office/drawing/2014/main" id="{CAA5A71A-6E62-4733-AAC4-22DA1D6C09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1EF465-D944-46E1-8C06-E0788CC1FFC2}"/>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4080946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090B-A145-413B-9001-BD9754B72A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520A8D-642D-44C8-9E58-E5DF5C3BDF1C}"/>
              </a:ext>
            </a:extLst>
          </p:cNvPr>
          <p:cNvSpPr>
            <a:spLocks noGrp="1"/>
          </p:cNvSpPr>
          <p:nvPr>
            <p:ph type="dt" sz="half" idx="10"/>
          </p:nvPr>
        </p:nvSpPr>
        <p:spPr/>
        <p:txBody>
          <a:bodyPr/>
          <a:lstStyle/>
          <a:p>
            <a:fld id="{8359A3A8-3D40-45AF-99F8-ADD9B36EBDE6}" type="datetimeFigureOut">
              <a:rPr lang="en-US" smtClean="0"/>
              <a:t>11/16/2019</a:t>
            </a:fld>
            <a:endParaRPr lang="en-US"/>
          </a:p>
        </p:txBody>
      </p:sp>
      <p:sp>
        <p:nvSpPr>
          <p:cNvPr id="4" name="Footer Placeholder 3">
            <a:extLst>
              <a:ext uri="{FF2B5EF4-FFF2-40B4-BE49-F238E27FC236}">
                <a16:creationId xmlns:a16="http://schemas.microsoft.com/office/drawing/2014/main" id="{953D8D57-7710-4C09-AD33-A50276DA5C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36FFE0-EDCF-49E6-97C4-40B5A5D1D73A}"/>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327252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C9836F-B685-4E1F-9721-EAE3BE6B8AD9}"/>
              </a:ext>
            </a:extLst>
          </p:cNvPr>
          <p:cNvSpPr>
            <a:spLocks noGrp="1"/>
          </p:cNvSpPr>
          <p:nvPr>
            <p:ph type="dt" sz="half" idx="10"/>
          </p:nvPr>
        </p:nvSpPr>
        <p:spPr/>
        <p:txBody>
          <a:bodyPr/>
          <a:lstStyle/>
          <a:p>
            <a:fld id="{8359A3A8-3D40-45AF-99F8-ADD9B36EBDE6}" type="datetimeFigureOut">
              <a:rPr lang="en-US" smtClean="0"/>
              <a:t>11/16/2019</a:t>
            </a:fld>
            <a:endParaRPr lang="en-US"/>
          </a:p>
        </p:txBody>
      </p:sp>
      <p:sp>
        <p:nvSpPr>
          <p:cNvPr id="3" name="Footer Placeholder 2">
            <a:extLst>
              <a:ext uri="{FF2B5EF4-FFF2-40B4-BE49-F238E27FC236}">
                <a16:creationId xmlns:a16="http://schemas.microsoft.com/office/drawing/2014/main" id="{FC871734-35CD-4B18-B735-F71A087559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E9B652-3049-4516-AB18-791EB71F9E6B}"/>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96836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A86F-BFCA-49EA-929D-D9D8E0AFD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6F6568-4CAA-4F90-9854-3D3B6E020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F9DDC4-2E3A-45DC-AC0D-E672E0E42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BB2DD-051A-4B88-A1A4-9864A6228DD8}"/>
              </a:ext>
            </a:extLst>
          </p:cNvPr>
          <p:cNvSpPr>
            <a:spLocks noGrp="1"/>
          </p:cNvSpPr>
          <p:nvPr>
            <p:ph type="dt" sz="half" idx="10"/>
          </p:nvPr>
        </p:nvSpPr>
        <p:spPr/>
        <p:txBody>
          <a:bodyPr/>
          <a:lstStyle/>
          <a:p>
            <a:fld id="{8359A3A8-3D40-45AF-99F8-ADD9B36EBDE6}" type="datetimeFigureOut">
              <a:rPr lang="en-US" smtClean="0"/>
              <a:t>11/16/2019</a:t>
            </a:fld>
            <a:endParaRPr lang="en-US"/>
          </a:p>
        </p:txBody>
      </p:sp>
      <p:sp>
        <p:nvSpPr>
          <p:cNvPr id="6" name="Footer Placeholder 5">
            <a:extLst>
              <a:ext uri="{FF2B5EF4-FFF2-40B4-BE49-F238E27FC236}">
                <a16:creationId xmlns:a16="http://schemas.microsoft.com/office/drawing/2014/main" id="{C677A7C5-7AC3-43E5-862D-23ACFF7C5C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20A93A-BEFB-4FD7-8CBF-3D7394826589}"/>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67169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32D1-162D-4600-BC3F-25F31BBDD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90A199-8701-43AC-AF71-9190B30F3B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AA346C-39B1-412A-9D7D-BE3248525E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D37F57-5D20-4C90-8300-52F44BBDB567}"/>
              </a:ext>
            </a:extLst>
          </p:cNvPr>
          <p:cNvSpPr>
            <a:spLocks noGrp="1"/>
          </p:cNvSpPr>
          <p:nvPr>
            <p:ph type="dt" sz="half" idx="10"/>
          </p:nvPr>
        </p:nvSpPr>
        <p:spPr/>
        <p:txBody>
          <a:bodyPr/>
          <a:lstStyle/>
          <a:p>
            <a:fld id="{8359A3A8-3D40-45AF-99F8-ADD9B36EBDE6}" type="datetimeFigureOut">
              <a:rPr lang="en-US" smtClean="0"/>
              <a:t>11/16/2019</a:t>
            </a:fld>
            <a:endParaRPr lang="en-US"/>
          </a:p>
        </p:txBody>
      </p:sp>
      <p:sp>
        <p:nvSpPr>
          <p:cNvPr id="6" name="Footer Placeholder 5">
            <a:extLst>
              <a:ext uri="{FF2B5EF4-FFF2-40B4-BE49-F238E27FC236}">
                <a16:creationId xmlns:a16="http://schemas.microsoft.com/office/drawing/2014/main" id="{919538FA-B742-4BC4-8CDA-CC3B7B08B9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F74614-A874-49AD-89DE-33E2700E4C82}"/>
              </a:ext>
            </a:extLst>
          </p:cNvPr>
          <p:cNvSpPr>
            <a:spLocks noGrp="1"/>
          </p:cNvSpPr>
          <p:nvPr>
            <p:ph type="sldNum" sz="quarter" idx="12"/>
          </p:nvPr>
        </p:nvSpPr>
        <p:spPr/>
        <p:txBody>
          <a:bodyPr/>
          <a:lstStyle/>
          <a:p>
            <a:fld id="{F981B893-A0E8-4184-81F6-9E6C9A56C325}" type="slidenum">
              <a:rPr lang="en-US" smtClean="0"/>
              <a:t>‹#›</a:t>
            </a:fld>
            <a:endParaRPr lang="en-US"/>
          </a:p>
        </p:txBody>
      </p:sp>
    </p:spTree>
    <p:extLst>
      <p:ext uri="{BB962C8B-B14F-4D97-AF65-F5344CB8AC3E}">
        <p14:creationId xmlns:p14="http://schemas.microsoft.com/office/powerpoint/2010/main" val="102121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3DE721-F146-4E1B-A0AE-90C89F983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BA4738-A340-446E-AD94-2C963105AB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242C2-6740-44A8-8A1A-FF7EBB602B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9A3A8-3D40-45AF-99F8-ADD9B36EBDE6}" type="datetimeFigureOut">
              <a:rPr lang="en-US" smtClean="0"/>
              <a:t>11/16/2019</a:t>
            </a:fld>
            <a:endParaRPr lang="en-US"/>
          </a:p>
        </p:txBody>
      </p:sp>
      <p:sp>
        <p:nvSpPr>
          <p:cNvPr id="5" name="Footer Placeholder 4">
            <a:extLst>
              <a:ext uri="{FF2B5EF4-FFF2-40B4-BE49-F238E27FC236}">
                <a16:creationId xmlns:a16="http://schemas.microsoft.com/office/drawing/2014/main" id="{0D100D6B-429A-420E-ADAE-F1636FC1A2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9AD463-7E39-4A96-82BB-E4DB91EF01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81B893-A0E8-4184-81F6-9E6C9A56C325}" type="slidenum">
              <a:rPr lang="en-US" smtClean="0"/>
              <a:t>‹#›</a:t>
            </a:fld>
            <a:endParaRPr lang="en-US"/>
          </a:p>
        </p:txBody>
      </p:sp>
    </p:spTree>
    <p:extLst>
      <p:ext uri="{BB962C8B-B14F-4D97-AF65-F5344CB8AC3E}">
        <p14:creationId xmlns:p14="http://schemas.microsoft.com/office/powerpoint/2010/main" val="4173953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Expectation%E2%80%93maximization_algorithm"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scikit-learn.org/stable/modules/density.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B4516-ECB8-4611-8340-8E5A31FE5FF2}"/>
              </a:ext>
            </a:extLst>
          </p:cNvPr>
          <p:cNvSpPr>
            <a:spLocks noGrp="1"/>
          </p:cNvSpPr>
          <p:nvPr>
            <p:ph type="ctrTitle"/>
          </p:nvPr>
        </p:nvSpPr>
        <p:spPr/>
        <p:txBody>
          <a:bodyPr/>
          <a:lstStyle/>
          <a:p>
            <a:r>
              <a:rPr lang="en-US" dirty="0"/>
              <a:t>CS405/505</a:t>
            </a:r>
            <a:br>
              <a:rPr lang="en-US" dirty="0"/>
            </a:br>
            <a:r>
              <a:rPr lang="en-US" dirty="0"/>
              <a:t>Data Mining</a:t>
            </a:r>
          </a:p>
        </p:txBody>
      </p:sp>
      <p:sp>
        <p:nvSpPr>
          <p:cNvPr id="3" name="Subtitle 2">
            <a:extLst>
              <a:ext uri="{FF2B5EF4-FFF2-40B4-BE49-F238E27FC236}">
                <a16:creationId xmlns:a16="http://schemas.microsoft.com/office/drawing/2014/main" id="{238A8519-ADEB-454F-A75B-F9D36877190F}"/>
              </a:ext>
            </a:extLst>
          </p:cNvPr>
          <p:cNvSpPr>
            <a:spLocks noGrp="1"/>
          </p:cNvSpPr>
          <p:nvPr>
            <p:ph type="subTitle" idx="1"/>
          </p:nvPr>
        </p:nvSpPr>
        <p:spPr/>
        <p:txBody>
          <a:bodyPr/>
          <a:lstStyle/>
          <a:p>
            <a:r>
              <a:rPr lang="en-US" dirty="0"/>
              <a:t>Lecture 29</a:t>
            </a:r>
          </a:p>
        </p:txBody>
      </p:sp>
    </p:spTree>
    <p:extLst>
      <p:ext uri="{BB962C8B-B14F-4D97-AF65-F5344CB8AC3E}">
        <p14:creationId xmlns:p14="http://schemas.microsoft.com/office/powerpoint/2010/main" val="135276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lstStyle/>
          <a:p>
            <a:r>
              <a:rPr lang="en-US" dirty="0"/>
              <a:t>Hidden Variable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34947"/>
                <a:ext cx="12192000" cy="5904797"/>
              </a:xfrm>
            </p:spPr>
            <p:txBody>
              <a:bodyPr>
                <a:normAutofit fontScale="92500" lnSpcReduction="10000"/>
              </a:bodyPr>
              <a:lstStyle/>
              <a:p>
                <a:r>
                  <a:rPr lang="en-US" dirty="0"/>
                  <a:t>Infer new attributes in addition to those already present in data</a:t>
                </a:r>
              </a:p>
              <a:p>
                <a:r>
                  <a:rPr lang="en-US" dirty="0"/>
                  <a:t>So-called </a:t>
                </a:r>
                <a:r>
                  <a:rPr lang="en-US" i="1" dirty="0"/>
                  <a:t>hidden </a:t>
                </a:r>
                <a:r>
                  <a:rPr lang="en-US" dirty="0"/>
                  <a:t>or </a:t>
                </a:r>
                <a:r>
                  <a:rPr lang="en-US" i="1" dirty="0"/>
                  <a:t>latent </a:t>
                </a:r>
                <a:r>
                  <a:rPr lang="en-US" dirty="0"/>
                  <a:t>variables, whose values cannot be observed</a:t>
                </a:r>
              </a:p>
              <a:p>
                <a:r>
                  <a:rPr lang="en-US" dirty="0"/>
                  <a:t>In section 9.3 we obtained the </a:t>
                </a:r>
                <a:r>
                  <a:rPr lang="en-US" i="1" dirty="0"/>
                  <a:t>marginal likelihood </a:t>
                </a:r>
                <a:r>
                  <a:rPr lang="en-US" dirty="0"/>
                  <a:t>by summing hidden variables out of the model</a:t>
                </a:r>
              </a:p>
              <a:p>
                <a:r>
                  <a:rPr lang="en-US" dirty="0"/>
                  <a:t>Notation: </a:t>
                </a:r>
              </a:p>
              <a:p>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e>
                    </m:d>
                  </m:oMath>
                </a14:m>
                <a:r>
                  <a:rPr lang="en-US" dirty="0"/>
                  <a:t> denotes probability that random variable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associated with instance </a:t>
                </a:r>
                <a:r>
                  <a:rPr lang="en-US" dirty="0" err="1"/>
                  <a:t>i</a:t>
                </a:r>
                <a:r>
                  <a:rPr lang="en-US" dirty="0"/>
                  <a:t> takes value represented by observation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represents hidden discrete random variable,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oMath>
                </a14:m>
                <a:r>
                  <a:rPr lang="en-US" dirty="0"/>
                  <a:t> for hidden continuous</a:t>
                </a:r>
              </a:p>
              <a:p>
                <a:r>
                  <a:rPr lang="en-US" dirty="0"/>
                  <a:t>Then, </a:t>
                </a:r>
              </a:p>
              <a:p>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e>
                          <m:sub>
                            <m:r>
                              <a:rPr lang="en-US" b="0" i="1" smtClean="0">
                                <a:latin typeface="Cambria Math" panose="02040503050406030204" pitchFamily="18" charset="0"/>
                                <a:ea typeface="Cambria Math" panose="02040503050406030204" pitchFamily="18" charset="0"/>
                              </a:rPr>
                              <m:t>𝑛</m:t>
                            </m:r>
                          </m:sub>
                        </m:sSub>
                      </m:e>
                    </m:d>
                    <m:r>
                      <a:rPr lang="en-US" b="0" i="1" smtClean="0">
                        <a:latin typeface="Cambria Math" panose="02040503050406030204" pitchFamily="18" charset="0"/>
                        <a:ea typeface="Cambria Math" panose="02040503050406030204" pitchFamily="18" charset="0"/>
                      </a:rPr>
                      <m:t>=</m:t>
                    </m:r>
                    <m:nary>
                      <m:naryPr>
                        <m:chr m:val="∏"/>
                        <m:limLoc m:val="subSup"/>
                        <m:ctrlPr>
                          <a:rPr lang="en-US" b="0" i="1" smtClean="0">
                            <a:latin typeface="Cambria Math" panose="02040503050406030204" pitchFamily="18" charset="0"/>
                            <a:ea typeface="Cambria Math" panose="02040503050406030204" pitchFamily="18" charset="0"/>
                          </a:rPr>
                        </m:ctrlPr>
                      </m:naryPr>
                      <m:sub>
                        <m:r>
                          <m:rPr>
                            <m:brk m:alnAt="25"/>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nary>
                          <m:naryPr>
                            <m:chr m:val="∏"/>
                            <m:limLoc m:val="subSup"/>
                            <m:ctrlPr>
                              <a:rPr lang="en-US" b="0" i="1" smtClean="0">
                                <a:latin typeface="Cambria Math" panose="02040503050406030204" pitchFamily="18" charset="0"/>
                                <a:ea typeface="Cambria Math" panose="02040503050406030204" pitchFamily="18" charset="0"/>
                              </a:rPr>
                            </m:ctrlPr>
                          </m:naryPr>
                          <m:sub>
                            <m:r>
                              <m:rPr>
                                <m:brk m:alnAt="25"/>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sup>
                          <m:e>
                            <m:nary>
                              <m:naryPr>
                                <m:limLoc m:val="undOvr"/>
                                <m:ctrlPr>
                                  <a:rPr lang="en-US" b="0" i="1" smtClean="0">
                                    <a:latin typeface="Cambria Math" panose="02040503050406030204" pitchFamily="18" charset="0"/>
                                    <a:ea typeface="Cambria Math" panose="02040503050406030204" pitchFamily="18" charset="0"/>
                                  </a:rPr>
                                </m:ctrlPr>
                              </m:naryPr>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𝑖</m:t>
                                    </m:r>
                                  </m:sub>
                                </m:sSub>
                              </m:sub>
                              <m:sup>
                                <m:r>
                                  <a:rPr lang="en-US" b="0" i="1" smtClean="0">
                                    <a:latin typeface="Cambria Math" panose="02040503050406030204" pitchFamily="18" charset="0"/>
                                    <a:ea typeface="Cambria Math" panose="02040503050406030204" pitchFamily="18" charset="0"/>
                                  </a:rPr>
                                  <m:t> </m:t>
                                </m:r>
                              </m:sup>
                              <m:e>
                                <m:nary>
                                  <m:naryPr>
                                    <m:chr m:val="∑"/>
                                    <m:limLoc m:val="subSup"/>
                                    <m:ctrlPr>
                                      <a:rPr lang="en-US" b="0" i="1" smtClean="0">
                                        <a:latin typeface="Cambria Math" panose="02040503050406030204" pitchFamily="18" charset="0"/>
                                        <a:ea typeface="Cambria Math" panose="02040503050406030204" pitchFamily="18" charset="0"/>
                                      </a:rPr>
                                    </m:ctrlPr>
                                  </m:naryPr>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𝑖</m:t>
                                        </m:r>
                                      </m:sub>
                                    </m:sSub>
                                  </m:sub>
                                  <m:sup>
                                    <m:r>
                                      <a:rPr lang="en-US" b="0" i="1" smtClean="0">
                                        <a:latin typeface="Cambria Math" panose="02040503050406030204" pitchFamily="18" charset="0"/>
                                        <a:ea typeface="Cambria Math" panose="02040503050406030204" pitchFamily="18" charset="0"/>
                                      </a:rPr>
                                      <m:t> </m:t>
                                    </m:r>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𝑑</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𝑖</m:t>
                                        </m:r>
                                      </m:sub>
                                    </m:sSub>
                                  </m:e>
                                </m:nary>
                              </m:e>
                            </m:nary>
                          </m:e>
                        </m:nary>
                      </m:e>
                    </m:nary>
                  </m:oMath>
                </a14:m>
                <a:endParaRPr lang="en-US" dirty="0"/>
              </a:p>
              <a:p>
                <a:r>
                  <a:rPr lang="en-US" dirty="0"/>
                  <a:t>Where sum is over all possible discrete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integral over domain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oMath>
                </a14:m>
                <a:endParaRPr lang="en-US" dirty="0"/>
              </a:p>
              <a:p>
                <a:r>
                  <a:rPr lang="en-US" dirty="0"/>
                  <a:t>The end result is a single number – a scalar quantity – giving marginal likelihood for any value of the parameters</a:t>
                </a:r>
              </a:p>
              <a:p>
                <a:endParaRPr lang="en-US" dirty="0"/>
              </a:p>
            </p:txBody>
          </p:sp>
        </mc:Choice>
        <mc:Fallback>
          <p:sp>
            <p:nvSpPr>
              <p:cNvPr id="3" name="Content Placeholder 2">
                <a:extLst>
                  <a:ext uri="{FF2B5EF4-FFF2-40B4-BE49-F238E27FC236}">
                    <a16:creationId xmlns:a16="http://schemas.microsoft.com/office/drawing/2014/main" id="{B0A39F28-4F26-4D74-86B8-189AD7996564}"/>
                  </a:ext>
                </a:extLst>
              </p:cNvPr>
              <p:cNvSpPr>
                <a:spLocks noGrp="1" noRot="1" noChangeAspect="1" noMove="1" noResize="1" noEditPoints="1" noAdjustHandles="1" noChangeArrowheads="1" noChangeShapeType="1" noTextEdit="1"/>
              </p:cNvSpPr>
              <p:nvPr>
                <p:ph idx="1"/>
              </p:nvPr>
            </p:nvSpPr>
            <p:spPr>
              <a:xfrm>
                <a:off x="0" y="934947"/>
                <a:ext cx="12192000" cy="5904797"/>
              </a:xfrm>
              <a:blipFill>
                <a:blip r:embed="rId2"/>
                <a:stretch>
                  <a:fillRect l="-750" t="-2064"/>
                </a:stretch>
              </a:blipFill>
            </p:spPr>
            <p:txBody>
              <a:bodyPr/>
              <a:lstStyle/>
              <a:p>
                <a:r>
                  <a:rPr lang="en-US">
                    <a:noFill/>
                  </a:rPr>
                  <a:t> </a:t>
                </a:r>
              </a:p>
            </p:txBody>
          </p:sp>
        </mc:Fallback>
      </mc:AlternateContent>
    </p:spTree>
    <p:extLst>
      <p:ext uri="{BB962C8B-B14F-4D97-AF65-F5344CB8AC3E}">
        <p14:creationId xmlns:p14="http://schemas.microsoft.com/office/powerpoint/2010/main" val="310427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lstStyle/>
          <a:p>
            <a:r>
              <a:rPr lang="en-US" dirty="0"/>
              <a:t>Expected log-likelihoods and expected gradients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34947"/>
                <a:ext cx="12192000" cy="5904797"/>
              </a:xfrm>
            </p:spPr>
            <p:txBody>
              <a:bodyPr/>
              <a:lstStyle/>
              <a:p>
                <a:r>
                  <a:rPr lang="en-US" dirty="0"/>
                  <a:t>Not always possible to obtain easily-optimized form for marginal likelihood</a:t>
                </a:r>
              </a:p>
              <a:p>
                <a:r>
                  <a:rPr lang="en-US" dirty="0"/>
                  <a:t>Instead, work with </a:t>
                </a:r>
                <a:r>
                  <a:rPr lang="en-US" i="1" dirty="0"/>
                  <a:t>expected log-likelihood:</a:t>
                </a:r>
              </a:p>
              <a:p>
                <a:r>
                  <a:rPr lang="en-US" dirty="0"/>
                  <a:t>Notation:</a:t>
                </a:r>
              </a:p>
              <a:p>
                <a:r>
                  <a:rPr lang="en-US" dirty="0"/>
                  <a:t>Set of all observed data: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endParaRPr lang="en-US" dirty="0"/>
              </a:p>
              <a:p>
                <a:r>
                  <a:rPr lang="en-US" dirty="0"/>
                  <a:t>Set of all discrete hidden variables: </a:t>
                </a:r>
                <a14:m>
                  <m:oMath xmlns:m="http://schemas.openxmlformats.org/officeDocument/2006/math">
                    <m:r>
                      <a:rPr lang="en-US" b="0" i="1" smtClean="0">
                        <a:latin typeface="Cambria Math" panose="02040503050406030204" pitchFamily="18" charset="0"/>
                      </a:rPr>
                      <m:t>𝐻</m:t>
                    </m:r>
                  </m:oMath>
                </a14:m>
                <a:endParaRPr lang="en-US" dirty="0"/>
              </a:p>
              <a:p>
                <a:r>
                  <a:rPr lang="en-US" dirty="0"/>
                  <a:t>Set of all continuous hidden variables: </a:t>
                </a:r>
                <a14:m>
                  <m:oMath xmlns:m="http://schemas.openxmlformats.org/officeDocument/2006/math">
                    <m:r>
                      <a:rPr lang="en-US" b="0" i="1" smtClean="0">
                        <a:latin typeface="Cambria Math" panose="02040503050406030204" pitchFamily="18" charset="0"/>
                      </a:rPr>
                      <m:t>𝑍</m:t>
                    </m:r>
                  </m:oMath>
                </a14:m>
                <a:endParaRPr lang="en-US" dirty="0"/>
              </a:p>
              <a:p>
                <a:r>
                  <a:rPr lang="en-US" dirty="0"/>
                  <a:t>Expected log likelihood expressed as:</a:t>
                </a:r>
              </a:p>
              <a:p>
                <a14:m>
                  <m:oMath xmlns:m="http://schemas.openxmlformats.org/officeDocument/2006/math">
                    <m:r>
                      <a:rPr lang="en-US" b="0" i="1" smtClean="0">
                        <a:latin typeface="Cambria Math" panose="02040503050406030204" pitchFamily="18" charset="0"/>
                      </a:rPr>
                      <m:t>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𝑙𝑜𝑔𝐿</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e>
                      <m:sub>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 </m:t>
                            </m:r>
                          </m:sup>
                          <m:e>
                            <m:nary>
                              <m:naryPr>
                                <m:chr m:val="∑"/>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 </m:t>
                                </m:r>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nary>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r>
                                  <a:rPr lang="en-US" b="0" i="1" smtClean="0">
                                    <a:latin typeface="Cambria Math" panose="02040503050406030204" pitchFamily="18" charset="0"/>
                                  </a:rPr>
                                  <m:t>𝑝</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e>
                            </m:func>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e>
                    </m:nary>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𝑙𝑜𝑔𝑝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e>
                        </m:nary>
                        <m:r>
                          <a:rPr lang="en-US" b="0" i="1" smtClean="0">
                            <a:latin typeface="Cambria Math" panose="02040503050406030204" pitchFamily="18" charset="0"/>
                          </a:rPr>
                          <m:t>]</m:t>
                        </m:r>
                      </m:e>
                      <m:sub>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sub>
                    </m:sSub>
                  </m:oMath>
                </a14:m>
                <a:endParaRPr lang="en-US" dirty="0"/>
              </a:p>
              <a:p>
                <a:r>
                  <a:rPr lang="en-US" dirty="0"/>
                  <a:t>Here, </a:t>
                </a:r>
                <a14:m>
                  <m:oMath xmlns:m="http://schemas.openxmlformats.org/officeDocument/2006/math">
                    <m:r>
                      <a:rPr lang="en-US" i="1">
                        <a:latin typeface="Cambria Math" panose="02040503050406030204" pitchFamily="18" charset="0"/>
                      </a:rPr>
                      <m:t>𝐸</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m:t>
                        </m:r>
                      </m:e>
                      <m:sub>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sub>
                    </m:sSub>
                  </m:oMath>
                </a14:m>
                <a:r>
                  <a:rPr lang="en-US" dirty="0"/>
                  <a:t> means expectation is performed under the posterior distribution over hidden variables: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B0A39F28-4F26-4D74-86B8-189AD7996564}"/>
                  </a:ext>
                </a:extLst>
              </p:cNvPr>
              <p:cNvSpPr>
                <a:spLocks noGrp="1" noRot="1" noChangeAspect="1" noMove="1" noResize="1" noEditPoints="1" noAdjustHandles="1" noChangeArrowheads="1" noChangeShapeType="1" noTextEdit="1"/>
              </p:cNvSpPr>
              <p:nvPr>
                <p:ph idx="1"/>
              </p:nvPr>
            </p:nvSpPr>
            <p:spPr>
              <a:xfrm>
                <a:off x="0" y="934947"/>
                <a:ext cx="12192000" cy="5904797"/>
              </a:xfrm>
              <a:blipFill>
                <a:blip r:embed="rId2"/>
                <a:stretch>
                  <a:fillRect l="-900" t="-1651"/>
                </a:stretch>
              </a:blipFill>
            </p:spPr>
            <p:txBody>
              <a:bodyPr/>
              <a:lstStyle/>
              <a:p>
                <a:r>
                  <a:rPr lang="en-US">
                    <a:noFill/>
                  </a:rPr>
                  <a:t> </a:t>
                </a:r>
              </a:p>
            </p:txBody>
          </p:sp>
        </mc:Fallback>
      </mc:AlternateContent>
    </p:spTree>
    <p:extLst>
      <p:ext uri="{BB962C8B-B14F-4D97-AF65-F5344CB8AC3E}">
        <p14:creationId xmlns:p14="http://schemas.microsoft.com/office/powerpoint/2010/main" val="64897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lstStyle/>
          <a:p>
            <a:r>
              <a:rPr lang="en-US" dirty="0"/>
              <a:t>Expected log-likelihoods and expected gradients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34947"/>
                <a:ext cx="12192000" cy="5904797"/>
              </a:xfrm>
            </p:spPr>
            <p:txBody>
              <a:bodyPr/>
              <a:lstStyle/>
              <a:p>
                <a:r>
                  <a:rPr lang="en-US" dirty="0"/>
                  <a:t>Close relationship between log marginal likelihood and expected log-likelihood:</a:t>
                </a:r>
              </a:p>
              <a:p>
                <a:r>
                  <a:rPr lang="en-US" i="1" dirty="0"/>
                  <a:t>Derivative </a:t>
                </a:r>
                <a:r>
                  <a:rPr lang="en-US" dirty="0"/>
                  <a:t>of expected log-likelihood w.r.t parameters of model equals </a:t>
                </a:r>
                <a:r>
                  <a:rPr lang="en-US" i="1" dirty="0"/>
                  <a:t>derivative </a:t>
                </a:r>
                <a:r>
                  <a:rPr lang="en-US" dirty="0"/>
                  <a:t>of log marginal likelihood:</a:t>
                </a:r>
              </a:p>
              <a:p>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𝜕𝜃</m:t>
                        </m:r>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den>
                    </m:f>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𝜕𝜃</m:t>
                        </m:r>
                      </m:den>
                    </m:f>
                    <m:nary>
                      <m:naryPr>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 </m:t>
                        </m:r>
                      </m:sup>
                      <m:e>
                        <m:nary>
                          <m:naryPr>
                            <m:chr m:val="∑"/>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 </m:t>
                            </m:r>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e>
                        </m:nary>
                      </m:e>
                    </m:nary>
                  </m:oMath>
                </a14:m>
                <a:endParaRPr lang="en-US" i="1" dirty="0"/>
              </a:p>
              <a:p>
                <a14:m>
                  <m:oMath xmlns:m="http://schemas.openxmlformats.org/officeDocument/2006/math">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 </m:t>
                        </m:r>
                      </m:sup>
                      <m:e>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sub>
                          <m:sup/>
                          <m:e>
                            <m:f>
                              <m:fPr>
                                <m:ctrlPr>
                                  <a:rPr lang="en-US" b="0" i="1" smtClean="0">
                                    <a:latin typeface="Cambria Math" panose="02040503050406030204" pitchFamily="18" charset="0"/>
                                  </a:rPr>
                                </m:ctrlPr>
                              </m:fPr>
                              <m:num>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num>
                              <m:den>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den>
                            </m:f>
                          </m:e>
                        </m:nary>
                      </m:e>
                    </m:nary>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𝜕𝜃</m:t>
                        </m:r>
                      </m:den>
                    </m:f>
                    <m:r>
                      <a:rPr lang="en-US" i="1">
                        <a:latin typeface="Cambria Math" panose="02040503050406030204" pitchFamily="18" charset="0"/>
                      </a:rPr>
                      <m:t>𝑙𝑜𝑔𝑝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oMath>
                </a14:m>
                <a:endParaRPr lang="en-US" i="1"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nary>
                      <m:naryPr>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sub>
                      <m:sup>
                        <m:r>
                          <a:rPr lang="en-US" i="1">
                            <a:latin typeface="Cambria Math" panose="02040503050406030204" pitchFamily="18" charset="0"/>
                          </a:rPr>
                          <m:t> </m:t>
                        </m:r>
                      </m:sup>
                      <m:e>
                        <m:nary>
                          <m:naryPr>
                            <m:chr m:val="∑"/>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sub>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e>
                        </m:nary>
                      </m:e>
                    </m:nary>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𝜕𝜃</m:t>
                        </m:r>
                      </m:den>
                    </m:f>
                    <m:r>
                      <a:rPr lang="en-US" i="1">
                        <a:latin typeface="Cambria Math" panose="02040503050406030204" pitchFamily="18" charset="0"/>
                      </a:rPr>
                      <m:t>𝑙𝑜𝑔𝑝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oMath>
                </a14:m>
                <a:endParaRPr lang="en-US" i="1"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𝐸</m:t>
                    </m:r>
                    <m:sSub>
                      <m:sSubPr>
                        <m:ctrlPr>
                          <a:rPr lang="en-US" i="1">
                            <a:latin typeface="Cambria Math" panose="02040503050406030204" pitchFamily="18" charset="0"/>
                          </a:rPr>
                        </m:ctrlPr>
                      </m:sSub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𝜕𝜃</m:t>
                            </m:r>
                          </m:den>
                        </m:f>
                        <m:r>
                          <a:rPr lang="en-US" i="1">
                            <a:latin typeface="Cambria Math" panose="02040503050406030204" pitchFamily="18" charset="0"/>
                          </a:rPr>
                          <m:t>𝑙𝑜𝑔𝑝</m:t>
                        </m:r>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e>
                      <m:sub>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sub>
                    </m:sSub>
                  </m:oMath>
                </a14:m>
                <a:endParaRPr lang="en-US" i="1" dirty="0"/>
              </a:p>
              <a:p>
                <a:r>
                  <a:rPr lang="en-US" dirty="0"/>
                  <a:t>Final expression is expectation of derivative of log joint likelihood</a:t>
                </a:r>
              </a:p>
              <a:p>
                <a:r>
                  <a:rPr lang="en-US" dirty="0"/>
                  <a:t>This relationship is with respect to the derivative of the log marginal likelihood and the expected derivative of the log joint likelihood</a:t>
                </a:r>
              </a:p>
            </p:txBody>
          </p:sp>
        </mc:Choice>
        <mc:Fallback>
          <p:sp>
            <p:nvSpPr>
              <p:cNvPr id="3" name="Content Placeholder 2">
                <a:extLst>
                  <a:ext uri="{FF2B5EF4-FFF2-40B4-BE49-F238E27FC236}">
                    <a16:creationId xmlns:a16="http://schemas.microsoft.com/office/drawing/2014/main" id="{B0A39F28-4F26-4D74-86B8-189AD7996564}"/>
                  </a:ext>
                </a:extLst>
              </p:cNvPr>
              <p:cNvSpPr>
                <a:spLocks noGrp="1" noRot="1" noChangeAspect="1" noMove="1" noResize="1" noEditPoints="1" noAdjustHandles="1" noChangeArrowheads="1" noChangeShapeType="1" noTextEdit="1"/>
              </p:cNvSpPr>
              <p:nvPr>
                <p:ph idx="1"/>
              </p:nvPr>
            </p:nvSpPr>
            <p:spPr>
              <a:xfrm>
                <a:off x="0" y="934947"/>
                <a:ext cx="12192000" cy="5904797"/>
              </a:xfrm>
              <a:blipFill>
                <a:blip r:embed="rId2"/>
                <a:stretch>
                  <a:fillRect l="-900" t="-1651" r="-100"/>
                </a:stretch>
              </a:blipFill>
            </p:spPr>
            <p:txBody>
              <a:bodyPr/>
              <a:lstStyle/>
              <a:p>
                <a:r>
                  <a:rPr lang="en-US">
                    <a:noFill/>
                  </a:rPr>
                  <a:t> </a:t>
                </a:r>
              </a:p>
            </p:txBody>
          </p:sp>
        </mc:Fallback>
      </mc:AlternateContent>
    </p:spTree>
    <p:extLst>
      <p:ext uri="{BB962C8B-B14F-4D97-AF65-F5344CB8AC3E}">
        <p14:creationId xmlns:p14="http://schemas.microsoft.com/office/powerpoint/2010/main" val="57615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lstStyle/>
          <a:p>
            <a:r>
              <a:rPr lang="en-US" dirty="0"/>
              <a:t>Expected log-likelihoods and expected gradients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34947"/>
                <a:ext cx="12192000" cy="5904797"/>
              </a:xfrm>
            </p:spPr>
            <p:txBody>
              <a:bodyPr>
                <a:normAutofit lnSpcReduction="10000"/>
              </a:bodyPr>
              <a:lstStyle/>
              <a:p>
                <a:r>
                  <a:rPr lang="en-US" dirty="0"/>
                  <a:t>Also possible to establish a direct relationship between log marginal and expected log joint probabilities:</a:t>
                </a:r>
              </a:p>
              <a:p>
                <a14:m>
                  <m:oMath xmlns:m="http://schemas.openxmlformats.org/officeDocument/2006/math">
                    <m:r>
                      <a:rPr lang="en-US" b="0" i="1" smtClean="0">
                        <a:latin typeface="Cambria Math" panose="02040503050406030204" pitchFamily="18" charset="0"/>
                      </a:rPr>
                      <m:t>𝑙𝑜𝑔𝑃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m:t>
                    </m:r>
                    <m:r>
                      <a:rPr lang="en-US" b="0" i="1" smtClean="0">
                        <a:latin typeface="Cambria Math" panose="02040503050406030204" pitchFamily="18" charset="0"/>
                      </a:rPr>
                      <m:t>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𝑙𝑜𝑔𝑝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e>
                      <m:sub>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sub>
                    </m:sSub>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r>
                      <a:rPr lang="en-US" b="0" i="1" smtClean="0">
                        <a:latin typeface="Cambria Math" panose="02040503050406030204" pitchFamily="18" charset="0"/>
                      </a:rPr>
                      <m:t>)</m:t>
                    </m:r>
                  </m:oMath>
                </a14:m>
                <a:r>
                  <a:rPr lang="en-US" dirty="0"/>
                  <a:t>,</a:t>
                </a:r>
              </a:p>
              <a:p>
                <a:r>
                  <a:rPr lang="en-US" dirty="0"/>
                  <a:t>Where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oMath>
                </a14:m>
                <a:r>
                  <a:rPr lang="en-US" dirty="0"/>
                  <a:t> is the entropy</a:t>
                </a:r>
              </a:p>
              <a:p>
                <a:r>
                  <a:rPr lang="en-US" dirty="0"/>
                  <a:t>As a consequence of this analysis, to perform learning in a probability model with hidden variables, marginal likelihood can be optimized using gradient ascent by following gradient of expected log-likelihood, assuming posterior distribution over hidden variables can be computed</a:t>
                </a:r>
              </a:p>
              <a:p>
                <a:r>
                  <a:rPr lang="en-US" dirty="0"/>
                  <a:t>This prompts general approach to learning in a hidden variable model based on following expected gradient (3 steps):</a:t>
                </a:r>
              </a:p>
              <a:p>
                <a:r>
                  <a:rPr lang="en-US" dirty="0"/>
                  <a:t>1) </a:t>
                </a:r>
                <a:r>
                  <a:rPr lang="en-US" b="1" dirty="0"/>
                  <a:t>p-step</a:t>
                </a:r>
                <a:r>
                  <a:rPr lang="en-US" dirty="0"/>
                  <a:t>: compute posterior over hidden variables</a:t>
                </a:r>
              </a:p>
              <a:p>
                <a:r>
                  <a:rPr lang="en-US" dirty="0"/>
                  <a:t>2) </a:t>
                </a:r>
                <a:r>
                  <a:rPr lang="en-US" b="1" dirty="0"/>
                  <a:t>e-step</a:t>
                </a:r>
                <a:r>
                  <a:rPr lang="en-US" dirty="0"/>
                  <a:t>: compute expectation of gradient given the posterior</a:t>
                </a:r>
              </a:p>
              <a:p>
                <a:r>
                  <a:rPr lang="en-US" dirty="0"/>
                  <a:t>3) </a:t>
                </a:r>
                <a:r>
                  <a:rPr lang="en-US" b="1" dirty="0"/>
                  <a:t>g-step</a:t>
                </a:r>
                <a:r>
                  <a:rPr lang="en-US" dirty="0"/>
                  <a:t>: gradient-based optimization to maximize objective function w.r.t parameters</a:t>
                </a:r>
              </a:p>
              <a:p>
                <a:endParaRPr lang="en-US" dirty="0"/>
              </a:p>
            </p:txBody>
          </p:sp>
        </mc:Choice>
        <mc:Fallback>
          <p:sp>
            <p:nvSpPr>
              <p:cNvPr id="3" name="Content Placeholder 2">
                <a:extLst>
                  <a:ext uri="{FF2B5EF4-FFF2-40B4-BE49-F238E27FC236}">
                    <a16:creationId xmlns:a16="http://schemas.microsoft.com/office/drawing/2014/main" id="{B0A39F28-4F26-4D74-86B8-189AD7996564}"/>
                  </a:ext>
                </a:extLst>
              </p:cNvPr>
              <p:cNvSpPr>
                <a:spLocks noGrp="1" noRot="1" noChangeAspect="1" noMove="1" noResize="1" noEditPoints="1" noAdjustHandles="1" noChangeArrowheads="1" noChangeShapeType="1" noTextEdit="1"/>
              </p:cNvSpPr>
              <p:nvPr>
                <p:ph idx="1"/>
              </p:nvPr>
            </p:nvSpPr>
            <p:spPr>
              <a:xfrm>
                <a:off x="0" y="934947"/>
                <a:ext cx="12192000" cy="5904797"/>
              </a:xfrm>
              <a:blipFill>
                <a:blip r:embed="rId2"/>
                <a:stretch>
                  <a:fillRect l="-900" t="-2270" r="-1200" b="-1135"/>
                </a:stretch>
              </a:blipFill>
            </p:spPr>
            <p:txBody>
              <a:bodyPr/>
              <a:lstStyle/>
              <a:p>
                <a:r>
                  <a:rPr lang="en-US">
                    <a:noFill/>
                  </a:rPr>
                  <a:t> </a:t>
                </a:r>
              </a:p>
            </p:txBody>
          </p:sp>
        </mc:Fallback>
      </mc:AlternateContent>
    </p:spTree>
    <p:extLst>
      <p:ext uri="{BB962C8B-B14F-4D97-AF65-F5344CB8AC3E}">
        <p14:creationId xmlns:p14="http://schemas.microsoft.com/office/powerpoint/2010/main" val="273680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6"/>
            <a:ext cx="12192000" cy="557098"/>
          </a:xfrm>
        </p:spPr>
        <p:txBody>
          <a:bodyPr>
            <a:normAutofit fontScale="90000"/>
          </a:bodyPr>
          <a:lstStyle/>
          <a:p>
            <a:r>
              <a:rPr lang="en-US" dirty="0"/>
              <a:t>Expectation maximization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575355"/>
                <a:ext cx="12192000" cy="6264390"/>
              </a:xfrm>
            </p:spPr>
            <p:txBody>
              <a:bodyPr>
                <a:normAutofit fontScale="77500" lnSpcReduction="20000"/>
              </a:bodyPr>
              <a:lstStyle/>
              <a:p>
                <a:r>
                  <a:rPr lang="en-US" dirty="0"/>
                  <a:t>EM algorithm follows the expected gradient approach (previous slide)</a:t>
                </a:r>
              </a:p>
              <a:p>
                <a:r>
                  <a:rPr lang="en-US" dirty="0"/>
                  <a:t>EM is also used with models in which M-step can be computed in closed form</a:t>
                </a:r>
              </a:p>
              <a:p>
                <a:pPr lvl="1"/>
                <a:r>
                  <a:rPr lang="en-US" dirty="0"/>
                  <a:t>Exact parameter updates found by setting derivative w.r.t parameters to 0</a:t>
                </a:r>
              </a:p>
              <a:p>
                <a:r>
                  <a:rPr lang="en-US" dirty="0"/>
                  <a:t>These updates often take same form as simple maximum likelihood estimates used to compute parameters of distribution</a:t>
                </a:r>
              </a:p>
              <a:p>
                <a:r>
                  <a:rPr lang="en-US" dirty="0"/>
                  <a:t>EM algorithm consists of two steps:</a:t>
                </a:r>
              </a:p>
              <a:p>
                <a:r>
                  <a:rPr lang="en-US" dirty="0"/>
                  <a:t>1) E-step - compute expectations used in expected log-likelihood</a:t>
                </a:r>
              </a:p>
              <a:p>
                <a:r>
                  <a:rPr lang="en-US" dirty="0"/>
                  <a:t>2) M-step – maximize objective function using closed-form parameter update</a:t>
                </a:r>
              </a:p>
              <a:p>
                <a:r>
                  <a:rPr lang="en-US" dirty="0"/>
                  <a:t>In the following, we assume we have only discrete hidden variables </a:t>
                </a:r>
                <a14:m>
                  <m:oMath xmlns:m="http://schemas.openxmlformats.org/officeDocument/2006/math">
                    <m:r>
                      <a:rPr lang="en-US" b="1" i="1" smtClean="0">
                        <a:latin typeface="Cambria Math" panose="02040503050406030204" pitchFamily="18" charset="0"/>
                      </a:rPr>
                      <m:t>𝑯</m:t>
                    </m:r>
                  </m:oMath>
                </a14:m>
                <a:endParaRPr lang="en-US" b="1" dirty="0"/>
              </a:p>
              <a:p>
                <a:r>
                  <a:rPr lang="en-US" dirty="0"/>
                  <a:t>Probability of observed data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 can be maximized by maximizing log-likelihood </a:t>
                </a:r>
                <a14:m>
                  <m:oMath xmlns:m="http://schemas.openxmlformats.org/officeDocument/2006/math">
                    <m:r>
                      <a:rPr lang="en-US" b="0" i="1" smtClean="0">
                        <a:latin typeface="Cambria Math" panose="02040503050406030204" pitchFamily="18" charset="0"/>
                      </a:rPr>
                      <m:t>𝑙𝑜𝑔𝑃</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oMath>
                </a14:m>
                <a:r>
                  <a:rPr lang="en-US" dirty="0"/>
                  <a:t> of parameters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arising from underlying latent variable model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as follows</a:t>
                </a:r>
              </a:p>
              <a:p>
                <a:r>
                  <a:rPr lang="en-US" dirty="0"/>
                  <a:t>Initialize parameters as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𝑜𝑙𝑑</m:t>
                        </m:r>
                      </m:sup>
                    </m:sSup>
                  </m:oMath>
                </a14:m>
                <a:r>
                  <a:rPr lang="en-US" dirty="0"/>
                  <a:t> and repeat following steps:</a:t>
                </a:r>
              </a:p>
              <a:p>
                <a:r>
                  <a:rPr lang="en-US" dirty="0"/>
                  <a:t>1) </a:t>
                </a:r>
                <a:r>
                  <a:rPr lang="en-US" b="1" dirty="0"/>
                  <a:t>E-step </a:t>
                </a:r>
                <a:r>
                  <a:rPr lang="en-US" dirty="0"/>
                  <a:t>– compute required expectations involving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𝑜𝑙𝑑</m:t>
                        </m:r>
                      </m:sup>
                    </m:sSup>
                    <m:r>
                      <a:rPr lang="en-US" b="0" i="1" smtClean="0">
                        <a:latin typeface="Cambria Math" panose="02040503050406030204" pitchFamily="18" charset="0"/>
                      </a:rPr>
                      <m:t>)</m:t>
                    </m:r>
                  </m:oMath>
                </a14:m>
                <a:endParaRPr lang="en-US" dirty="0"/>
              </a:p>
              <a:p>
                <a:r>
                  <a:rPr lang="en-US" dirty="0"/>
                  <a:t>2) </a:t>
                </a:r>
                <a:r>
                  <a:rPr lang="en-US" b="1" dirty="0"/>
                  <a:t>M-step </a:t>
                </a:r>
                <a:r>
                  <a:rPr lang="en-US" dirty="0"/>
                  <a:t>– find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𝑛𝑒𝑤</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𝑎𝑟𝑔𝑚𝑎𝑥</m:t>
                        </m:r>
                      </m:e>
                      <m:sub>
                        <m:r>
                          <a:rPr lang="en-US" b="0" i="1" smtClean="0">
                            <a:latin typeface="Cambria Math" panose="02040503050406030204" pitchFamily="18" charset="0"/>
                            <a:ea typeface="Cambria Math" panose="02040503050406030204" pitchFamily="18" charset="0"/>
                          </a:rPr>
                          <m:t>𝜃</m:t>
                        </m:r>
                      </m:sub>
                    </m:sSub>
                    <m:d>
                      <m:dPr>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𝐻</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𝑜𝑙𝑑</m:t>
                                </m:r>
                              </m:sup>
                            </m:sSup>
                          </m:e>
                        </m:nary>
                      </m:e>
                    </m:d>
                    <m:r>
                      <a:rPr lang="en-US" b="0" i="1" smtClean="0">
                        <a:latin typeface="Cambria Math" panose="02040503050406030204" pitchFamily="18" charset="0"/>
                      </a:rPr>
                      <m:t>𝑙𝑜𝑔𝑃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0" smtClean="0">
                        <a:latin typeface="Cambria Math" panose="02040503050406030204" pitchFamily="18" charset="0"/>
                        <a:ea typeface="Cambria Math" panose="02040503050406030204" pitchFamily="18" charset="0"/>
                      </a:rPr>
                      <m:t>))</m:t>
                    </m:r>
                  </m:oMath>
                </a14:m>
                <a:endParaRPr lang="en-US" dirty="0"/>
              </a:p>
              <a:p>
                <a:r>
                  <a:rPr lang="en-US" dirty="0"/>
                  <a:t>3) If algorithm not converged, set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𝑜𝑙𝑑</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𝑛𝑒𝑤</m:t>
                        </m:r>
                      </m:sup>
                    </m:sSup>
                  </m:oMath>
                </a14:m>
                <a:r>
                  <a:rPr lang="en-US" dirty="0"/>
                  <a:t> and return to step 1</a:t>
                </a:r>
              </a:p>
              <a:p>
                <a:r>
                  <a:rPr lang="en-US" dirty="0"/>
                  <a:t>For many latent variable models (Gaussian mixture, PPCA, hidden Markov) the required posterior distributions can be computed exactly, which accounts for their popularity </a:t>
                </a:r>
              </a:p>
              <a:p>
                <a:r>
                  <a:rPr lang="en-US" dirty="0"/>
                  <a:t>Literature on approximating true posterior distribution over hidden variables in more complex models</a:t>
                </a:r>
              </a:p>
            </p:txBody>
          </p:sp>
        </mc:Choice>
        <mc:Fallback>
          <p:sp>
            <p:nvSpPr>
              <p:cNvPr id="3" name="Content Placeholder 2">
                <a:extLst>
                  <a:ext uri="{FF2B5EF4-FFF2-40B4-BE49-F238E27FC236}">
                    <a16:creationId xmlns:a16="http://schemas.microsoft.com/office/drawing/2014/main" id="{B0A39F28-4F26-4D74-86B8-189AD7996564}"/>
                  </a:ext>
                </a:extLst>
              </p:cNvPr>
              <p:cNvSpPr>
                <a:spLocks noGrp="1" noRot="1" noChangeAspect="1" noMove="1" noResize="1" noEditPoints="1" noAdjustHandles="1" noChangeArrowheads="1" noChangeShapeType="1" noTextEdit="1"/>
              </p:cNvSpPr>
              <p:nvPr>
                <p:ph idx="1"/>
              </p:nvPr>
            </p:nvSpPr>
            <p:spPr>
              <a:xfrm>
                <a:off x="0" y="575355"/>
                <a:ext cx="12192000" cy="6264390"/>
              </a:xfrm>
              <a:blipFill>
                <a:blip r:embed="rId2"/>
                <a:stretch>
                  <a:fillRect l="-550" t="-1946"/>
                </a:stretch>
              </a:blipFill>
            </p:spPr>
            <p:txBody>
              <a:bodyPr/>
              <a:lstStyle/>
              <a:p>
                <a:r>
                  <a:rPr lang="en-US">
                    <a:noFill/>
                  </a:rPr>
                  <a:t> </a:t>
                </a:r>
              </a:p>
            </p:txBody>
          </p:sp>
        </mc:Fallback>
      </mc:AlternateContent>
    </p:spTree>
    <p:extLst>
      <p:ext uri="{BB962C8B-B14F-4D97-AF65-F5344CB8AC3E}">
        <p14:creationId xmlns:p14="http://schemas.microsoft.com/office/powerpoint/2010/main" val="338466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normAutofit fontScale="90000"/>
          </a:bodyPr>
          <a:lstStyle/>
          <a:p>
            <a:r>
              <a:rPr lang="en-US" sz="3600" dirty="0"/>
              <a:t>Applying expectation maximization algorithm to Bayesian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34947"/>
                <a:ext cx="12192000" cy="5904797"/>
              </a:xfrm>
            </p:spPr>
            <p:txBody>
              <a:bodyPr/>
              <a:lstStyle/>
              <a:p>
                <a:r>
                  <a:rPr lang="en-US" dirty="0"/>
                  <a:t>Bayesian networks capture statistical dependencies between attributes</a:t>
                </a:r>
              </a:p>
              <a:p>
                <a:r>
                  <a:rPr lang="en-US" dirty="0"/>
                  <a:t>EM algorithm can easily be applied to such networks</a:t>
                </a:r>
              </a:p>
              <a:p>
                <a:r>
                  <a:rPr lang="en-US" dirty="0"/>
                  <a:t>Consider Bayesian network with some discrete random variables, some of which are observed and others are not:</a:t>
                </a:r>
              </a:p>
              <a:p>
                <a:r>
                  <a:rPr lang="en-US" dirty="0"/>
                  <a:t>Its marginal probability, in which hidden variables have been integrated out, can be maximized by maximizing expected log joint probability over the posterior distribution of hidden variables given observed data – the expected log-likelihood</a:t>
                </a:r>
              </a:p>
              <a:p>
                <a:r>
                  <a:rPr lang="en-US" dirty="0"/>
                  <a:t>For a network consisting of only discrete variables, this means the </a:t>
                </a:r>
                <a:r>
                  <a:rPr lang="en-US" b="1" dirty="0"/>
                  <a:t>e-step </a:t>
                </a:r>
                <a:r>
                  <a:rPr lang="en-US" dirty="0"/>
                  <a:t>involves computing a distribution over hidden variables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oMath>
                </a14:m>
                <a:r>
                  <a:rPr lang="en-US" dirty="0"/>
                  <a:t> given observed variables </a:t>
                </a:r>
                <a14:m>
                  <m:oMath xmlns:m="http://schemas.openxmlformats.org/officeDocument/2006/math">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𝑐𝑢𝑟𝑟𝑒𝑛𝑡</m:t>
                        </m:r>
                      </m:sup>
                    </m:sSup>
                    <m:r>
                      <a:rPr lang="en-US" b="0" i="1" smtClean="0">
                        <a:latin typeface="Cambria Math" panose="02040503050406030204" pitchFamily="18" charset="0"/>
                      </a:rPr>
                      <m:t>)</m:t>
                    </m:r>
                  </m:oMath>
                </a14:m>
                <a:endParaRPr lang="en-US" dirty="0"/>
              </a:p>
              <a:p>
                <a:r>
                  <a:rPr lang="en-US" dirty="0"/>
                  <a:t>Use variational approximation or sampling procedure to approximate distribution</a:t>
                </a:r>
              </a:p>
              <a:p>
                <a:r>
                  <a:rPr lang="en-US" b="1" dirty="0"/>
                  <a:t>M-step </a:t>
                </a:r>
                <a:r>
                  <a:rPr lang="en-US" dirty="0"/>
                  <a:t>seeks: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𝑛𝑒𝑤</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𝑎𝑟𝑔𝑚𝑎𝑥</m:t>
                        </m:r>
                      </m:e>
                      <m:sub>
                        <m:r>
                          <a:rPr lang="en-US" b="0" i="1" smtClean="0">
                            <a:latin typeface="Cambria Math" panose="02040503050406030204" pitchFamily="18" charset="0"/>
                            <a:ea typeface="Cambria Math" panose="02040503050406030204" pitchFamily="18" charset="0"/>
                          </a:rPr>
                          <m:t>𝜃</m:t>
                        </m:r>
                      </m:sub>
                    </m:sSub>
                    <m:d>
                      <m:dPr>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d>
                              <m:dPr>
                                <m:begChr m:val="{"/>
                                <m:endChr m:val="}"/>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𝐻</m:t>
                                </m:r>
                              </m:e>
                            </m:d>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𝑜𝑙𝑑</m:t>
                                </m:r>
                              </m:sup>
                            </m:sSup>
                          </m:e>
                        </m:nary>
                      </m:e>
                    </m:d>
                    <m:r>
                      <a:rPr lang="en-US" b="0" i="1" smtClean="0">
                        <a:latin typeface="Cambria Math" panose="02040503050406030204" pitchFamily="18" charset="0"/>
                      </a:rPr>
                      <m:t>𝑙𝑜𝑔𝑃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m:t>
                    </m:r>
                    <m:r>
                      <a:rPr lang="en-US" b="1" i="0" smtClean="0">
                        <a:latin typeface="Cambria Math" panose="02040503050406030204" pitchFamily="18" charset="0"/>
                      </a:rPr>
                      <m:t>)</m:t>
                    </m:r>
                  </m:oMath>
                </a14:m>
                <a:endParaRPr lang="en-US" b="1" dirty="0"/>
              </a:p>
            </p:txBody>
          </p:sp>
        </mc:Choice>
        <mc:Fallback>
          <p:sp>
            <p:nvSpPr>
              <p:cNvPr id="3" name="Content Placeholder 2">
                <a:extLst>
                  <a:ext uri="{FF2B5EF4-FFF2-40B4-BE49-F238E27FC236}">
                    <a16:creationId xmlns:a16="http://schemas.microsoft.com/office/drawing/2014/main" id="{B0A39F28-4F26-4D74-86B8-189AD7996564}"/>
                  </a:ext>
                </a:extLst>
              </p:cNvPr>
              <p:cNvSpPr>
                <a:spLocks noGrp="1" noRot="1" noChangeAspect="1" noMove="1" noResize="1" noEditPoints="1" noAdjustHandles="1" noChangeArrowheads="1" noChangeShapeType="1" noTextEdit="1"/>
              </p:cNvSpPr>
              <p:nvPr>
                <p:ph idx="1"/>
              </p:nvPr>
            </p:nvSpPr>
            <p:spPr>
              <a:xfrm>
                <a:off x="0" y="934947"/>
                <a:ext cx="12192000" cy="5904797"/>
              </a:xfrm>
              <a:blipFill>
                <a:blip r:embed="rId2"/>
                <a:stretch>
                  <a:fillRect l="-900" t="-1651" r="-1200"/>
                </a:stretch>
              </a:blipFill>
            </p:spPr>
            <p:txBody>
              <a:bodyPr/>
              <a:lstStyle/>
              <a:p>
                <a:r>
                  <a:rPr lang="en-US">
                    <a:noFill/>
                  </a:rPr>
                  <a:t> </a:t>
                </a:r>
              </a:p>
            </p:txBody>
          </p:sp>
        </mc:Fallback>
      </mc:AlternateContent>
    </p:spTree>
    <p:extLst>
      <p:ext uri="{BB962C8B-B14F-4D97-AF65-F5344CB8AC3E}">
        <p14:creationId xmlns:p14="http://schemas.microsoft.com/office/powerpoint/2010/main" val="327034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6"/>
            <a:ext cx="12192000" cy="916693"/>
          </a:xfrm>
        </p:spPr>
        <p:txBody>
          <a:bodyPr>
            <a:normAutofit/>
          </a:bodyPr>
          <a:lstStyle/>
          <a:p>
            <a:r>
              <a:rPr lang="en-US" sz="3200" dirty="0"/>
              <a:t>Applying expectation maximization algorithm to Bayesian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34947"/>
                <a:ext cx="12192000" cy="5904797"/>
              </a:xfrm>
            </p:spPr>
            <p:txBody>
              <a:bodyPr>
                <a:normAutofit fontScale="92500" lnSpcReduction="10000"/>
              </a:bodyPr>
              <a:lstStyle/>
              <a:p>
                <a:r>
                  <a:rPr lang="en-US" b="1" dirty="0"/>
                  <a:t>M-step </a:t>
                </a:r>
                <a:r>
                  <a:rPr lang="en-US" dirty="0"/>
                  <a:t>seeks: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𝑛𝑒𝑤</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𝑎𝑟𝑔𝑚𝑎𝑥</m:t>
                        </m:r>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d>
                              <m:dPr>
                                <m:begChr m:val="{"/>
                                <m:endChr m:val="}"/>
                                <m:ctrlPr>
                                  <a:rPr lang="en-US" i="1">
                                    <a:latin typeface="Cambria Math" panose="02040503050406030204" pitchFamily="18" charset="0"/>
                                  </a:rPr>
                                </m:ctrlPr>
                              </m:dPr>
                              <m:e>
                                <m:r>
                                  <m:rPr>
                                    <m:brk m:alnAt="7"/>
                                  </m:rPr>
                                  <a:rPr lang="en-US" i="1">
                                    <a:latin typeface="Cambria Math" panose="02040503050406030204" pitchFamily="18" charset="0"/>
                                  </a:rPr>
                                  <m:t>𝐻</m:t>
                                </m:r>
                              </m:e>
                            </m:d>
                          </m:sub>
                          <m:sup/>
                          <m:e>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𝑜𝑙𝑑</m:t>
                                </m:r>
                              </m:sup>
                            </m:sSup>
                          </m:e>
                        </m:nary>
                      </m:e>
                    </m:d>
                    <m:r>
                      <a:rPr lang="en-US" i="1">
                        <a:latin typeface="Cambria Math" panose="02040503050406030204" pitchFamily="18" charset="0"/>
                      </a:rPr>
                      <m:t>𝑙𝑜𝑔𝑃</m:t>
                    </m:r>
                    <m:r>
                      <a:rPr lang="en-US" i="1">
                        <a:latin typeface="Cambria Math" panose="02040503050406030204" pitchFamily="18" charset="0"/>
                      </a:rPr>
                      <m:t>(</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𝐻</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r>
                      <a:rPr lang="en-US" b="1">
                        <a:latin typeface="Cambria Math" panose="02040503050406030204" pitchFamily="18" charset="0"/>
                      </a:rPr>
                      <m:t>)</m:t>
                    </m:r>
                  </m:oMath>
                </a14:m>
                <a:endParaRPr lang="en-US" dirty="0"/>
              </a:p>
              <a:p>
                <a:r>
                  <a:rPr lang="en-US" dirty="0"/>
                  <a:t>Recall that log joint probability given by Bayesian network decomposes into a sum over functions of subsets of variables</a:t>
                </a:r>
              </a:p>
              <a:p>
                <a:r>
                  <a:rPr lang="en-US" dirty="0"/>
                  <a:t>Notice also that expression above involves an expectation using joint conditional distribution or posterior over hidden variables</a:t>
                </a:r>
              </a:p>
              <a:p>
                <a:r>
                  <a:rPr lang="en-US" dirty="0"/>
                  <a:t>Using the EM algorithm, taking derivative w.r.t any parameter leaves just terms that involve the marginal expectation over the distribution of variables that participate in the function for the gradient of relevant parameter</a:t>
                </a:r>
              </a:p>
              <a:p>
                <a:r>
                  <a:rPr lang="en-US" dirty="0"/>
                  <a:t>This means, to find unconditional probability of unobserved variable A in network, necessary to determine parameters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𝐴</m:t>
                        </m:r>
                      </m:sub>
                    </m:sSub>
                  </m:oMath>
                </a14:m>
                <a:r>
                  <a:rPr lang="en-US" dirty="0"/>
                  <a:t> of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𝐴</m:t>
                            </m:r>
                          </m:sub>
                        </m:sSub>
                      </m:e>
                    </m:d>
                  </m:oMath>
                </a14:m>
                <a:r>
                  <a:rPr lang="en-US" dirty="0"/>
                  <a:t> for which:</a:t>
                </a:r>
              </a:p>
              <a:p>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𝐴</m:t>
                            </m:r>
                          </m:sub>
                        </m:sSub>
                      </m:den>
                    </m:f>
                    <m:d>
                      <m:dPr>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𝐴</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𝑜𝑙𝑑</m:t>
                                </m:r>
                              </m:sup>
                            </m:sSup>
                          </m:e>
                        </m:nary>
                      </m:e>
                    </m:d>
                    <m:r>
                      <a:rPr lang="en-US" b="0" i="1" smtClean="0">
                        <a:latin typeface="Cambria Math" panose="02040503050406030204" pitchFamily="18" charset="0"/>
                      </a:rPr>
                      <m:t>𝑙𝑜𝑔𝑃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𝐴</m:t>
                        </m:r>
                      </m:sub>
                    </m:sSub>
                    <m:r>
                      <a:rPr lang="en-US" b="0" i="1" smtClean="0">
                        <a:latin typeface="Cambria Math" panose="02040503050406030204" pitchFamily="18" charset="0"/>
                      </a:rPr>
                      <m:t>))=0</m:t>
                    </m:r>
                  </m:oMath>
                </a14:m>
                <a:r>
                  <a:rPr lang="en-US" dirty="0"/>
                  <a:t> </a:t>
                </a:r>
              </a:p>
              <a:p>
                <a:r>
                  <a:rPr lang="en-US" dirty="0"/>
                  <a:t>Setting derivative of objective function to 0 gives this </a:t>
                </a:r>
                <a:r>
                  <a:rPr lang="en-US" i="1" dirty="0"/>
                  <a:t>closed form </a:t>
                </a:r>
                <a:r>
                  <a:rPr lang="en-US" dirty="0"/>
                  <a:t>result:</a:t>
                </a:r>
              </a:p>
              <a:p>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𝑎</m:t>
                        </m:r>
                      </m:sub>
                      <m:sup>
                        <m:r>
                          <a:rPr lang="en-US" b="0" i="1" smtClean="0">
                            <a:latin typeface="Cambria Math" panose="02040503050406030204" pitchFamily="18" charset="0"/>
                          </a:rPr>
                          <m:t>𝑛𝑒𝑤</m:t>
                        </m:r>
                      </m:sup>
                    </m:sSubSup>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𝑃</m:t>
                        </m:r>
                        <m:r>
                          <a:rPr lang="en-US" b="0" i="1" smtClean="0">
                            <a:latin typeface="Cambria Math" panose="02040503050406030204" pitchFamily="18" charset="0"/>
                          </a:rPr>
                          <m:t>(</m:t>
                        </m:r>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𝑜𝑙𝑑</m:t>
                        </m:r>
                      </m:sup>
                    </m:sSup>
                    <m:r>
                      <a:rPr lang="en-US" b="0" i="1" smtClean="0">
                        <a:latin typeface="Cambria Math" panose="02040503050406030204" pitchFamily="18" charset="0"/>
                      </a:rPr>
                      <m:t>)</m:t>
                    </m:r>
                  </m:oMath>
                </a14:m>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B0A39F28-4F26-4D74-86B8-189AD7996564}"/>
                  </a:ext>
                </a:extLst>
              </p:cNvPr>
              <p:cNvSpPr>
                <a:spLocks noGrp="1" noRot="1" noChangeAspect="1" noMove="1" noResize="1" noEditPoints="1" noAdjustHandles="1" noChangeArrowheads="1" noChangeShapeType="1" noTextEdit="1"/>
              </p:cNvSpPr>
              <p:nvPr>
                <p:ph idx="1"/>
              </p:nvPr>
            </p:nvSpPr>
            <p:spPr>
              <a:xfrm>
                <a:off x="0" y="934947"/>
                <a:ext cx="12192000" cy="5904797"/>
              </a:xfrm>
              <a:blipFill>
                <a:blip r:embed="rId2"/>
                <a:stretch>
                  <a:fillRect l="-750" t="-1548" r="-400"/>
                </a:stretch>
              </a:blipFill>
            </p:spPr>
            <p:txBody>
              <a:bodyPr/>
              <a:lstStyle/>
              <a:p>
                <a:r>
                  <a:rPr lang="en-US">
                    <a:noFill/>
                  </a:rPr>
                  <a:t> </a:t>
                </a:r>
              </a:p>
            </p:txBody>
          </p:sp>
        </mc:Fallback>
      </mc:AlternateContent>
    </p:spTree>
    <p:extLst>
      <p:ext uri="{BB962C8B-B14F-4D97-AF65-F5344CB8AC3E}">
        <p14:creationId xmlns:p14="http://schemas.microsoft.com/office/powerpoint/2010/main" val="205018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normAutofit/>
          </a:bodyPr>
          <a:lstStyle/>
          <a:p>
            <a:r>
              <a:rPr lang="en-US" sz="3200" dirty="0"/>
              <a:t>Applying expectation maximization algorithm to Bayesian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76044"/>
                <a:ext cx="12192000" cy="5904797"/>
              </a:xfrm>
            </p:spPr>
            <p:txBody>
              <a:bodyPr>
                <a:normAutofit fontScale="92500" lnSpcReduction="10000"/>
              </a:bodyPr>
              <a:lstStyle/>
              <a:p>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𝑎</m:t>
                        </m:r>
                      </m:sub>
                      <m:sup>
                        <m:r>
                          <a:rPr lang="en-US" i="1">
                            <a:latin typeface="Cambria Math" panose="02040503050406030204" pitchFamily="18" charset="0"/>
                          </a:rPr>
                          <m:t>𝑛𝑒𝑤</m:t>
                        </m:r>
                      </m:sup>
                    </m:sSubSup>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r>
                          <a:rPr lang="en-US" i="1">
                            <a:latin typeface="Cambria Math" panose="02040503050406030204" pitchFamily="18" charset="0"/>
                          </a:rPr>
                          <m:t>𝑃</m:t>
                        </m:r>
                        <m:r>
                          <a:rPr lang="en-US" i="1">
                            <a:latin typeface="Cambria Math" panose="02040503050406030204" pitchFamily="18" charset="0"/>
                          </a:rPr>
                          <m:t>(</m:t>
                        </m:r>
                      </m:e>
                    </m:nary>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𝑜𝑙𝑑</m:t>
                        </m:r>
                      </m:sup>
                    </m:sSup>
                    <m:r>
                      <a:rPr lang="en-US" i="1">
                        <a:latin typeface="Cambria Math" panose="02040503050406030204" pitchFamily="18" charset="0"/>
                      </a:rPr>
                      <m:t>)</m:t>
                    </m:r>
                  </m:oMath>
                </a14:m>
                <a:endParaRPr lang="en-US" dirty="0"/>
              </a:p>
              <a:p>
                <a:r>
                  <a:rPr lang="en-US" dirty="0"/>
                  <a:t>In other words, unconditional probability distribution is estimated in same way in which it would be computed if variables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oMath>
                </a14:m>
                <a:r>
                  <a:rPr lang="en-US" dirty="0"/>
                  <a:t> had been computed, but with each observation replaced by its probability</a:t>
                </a:r>
              </a:p>
              <a:p>
                <a:r>
                  <a:rPr lang="en-US" dirty="0"/>
                  <a:t>Applying this procedure to entire dataset is equivalent to replacing observed counts with expected counts under current model settings</a:t>
                </a:r>
              </a:p>
              <a:p>
                <a:r>
                  <a:rPr lang="en-US" dirty="0"/>
                  <a:t>Estimating entries in network’s conditional probability tables has intuitive form:</a:t>
                </a:r>
              </a:p>
              <a:p>
                <a:r>
                  <a:rPr lang="en-US" dirty="0"/>
                  <a:t>To estimate conditional probability of unobserved random variable </a:t>
                </a:r>
                <a14:m>
                  <m:oMath xmlns:m="http://schemas.openxmlformats.org/officeDocument/2006/math">
                    <m:r>
                      <a:rPr lang="en-US" b="0" i="1" smtClean="0">
                        <a:latin typeface="Cambria Math" panose="02040503050406030204" pitchFamily="18" charset="0"/>
                      </a:rPr>
                      <m:t>𝐵</m:t>
                    </m:r>
                  </m:oMath>
                </a14:m>
                <a:r>
                  <a:rPr lang="en-US" dirty="0"/>
                  <a:t> given unobserved random variable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oMath>
                </a14:m>
                <a:r>
                  <a:rPr lang="en-US" dirty="0"/>
                  <a:t>in Bayesian network, compute their joint (posterior) probability and the marginal (posterior) probability of </a:t>
                </a:r>
                <a14:m>
                  <m:oMath xmlns:m="http://schemas.openxmlformats.org/officeDocument/2006/math">
                    <m:r>
                      <a:rPr lang="en-US" b="0" i="1" smtClean="0">
                        <a:latin typeface="Cambria Math" panose="02040503050406030204" pitchFamily="18" charset="0"/>
                      </a:rPr>
                      <m:t>𝐴</m:t>
                    </m:r>
                  </m:oMath>
                </a14:m>
                <a:r>
                  <a:rPr lang="en-US" dirty="0"/>
                  <a:t> for each ex.</a:t>
                </a:r>
              </a:p>
              <a:p>
                <a:r>
                  <a:rPr lang="en-US" dirty="0"/>
                  <a:t>Update equation is: </a:t>
                </a:r>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𝑏</m:t>
                        </m:r>
                      </m:e>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𝑜𝑙𝑑</m:t>
                                </m:r>
                              </m:sup>
                            </m:sSup>
                            <m:r>
                              <a:rPr lang="en-US" b="0" i="1" smtClean="0">
                                <a:latin typeface="Cambria Math" panose="02040503050406030204" pitchFamily="18" charset="0"/>
                              </a:rPr>
                              <m:t>)</m:t>
                            </m:r>
                          </m:e>
                        </m:nary>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𝑜𝑙𝑑</m:t>
                                </m:r>
                              </m:sup>
                            </m:sSup>
                            <m:r>
                              <a:rPr lang="en-US" b="0" i="1" smtClean="0">
                                <a:latin typeface="Cambria Math" panose="02040503050406030204" pitchFamily="18" charset="0"/>
                              </a:rPr>
                              <m:t>)</m:t>
                            </m:r>
                          </m:e>
                        </m:nary>
                      </m:den>
                    </m:f>
                  </m:oMath>
                </a14:m>
                <a:endParaRPr lang="en-US" dirty="0"/>
              </a:p>
              <a:p>
                <a:r>
                  <a:rPr lang="en-US" dirty="0"/>
                  <a:t>This is just a ratio of the expected numbers of counts</a:t>
                </a:r>
              </a:p>
              <a:p>
                <a:endParaRPr lang="en-US" dirty="0"/>
              </a:p>
              <a:p>
                <a:endParaRPr lang="en-US" dirty="0"/>
              </a:p>
            </p:txBody>
          </p:sp>
        </mc:Choice>
        <mc:Fallback>
          <p:sp>
            <p:nvSpPr>
              <p:cNvPr id="3" name="Content Placeholder 2">
                <a:extLst>
                  <a:ext uri="{FF2B5EF4-FFF2-40B4-BE49-F238E27FC236}">
                    <a16:creationId xmlns:a16="http://schemas.microsoft.com/office/drawing/2014/main" id="{B0A39F28-4F26-4D74-86B8-189AD7996564}"/>
                  </a:ext>
                </a:extLst>
              </p:cNvPr>
              <p:cNvSpPr>
                <a:spLocks noGrp="1" noRot="1" noChangeAspect="1" noMove="1" noResize="1" noEditPoints="1" noAdjustHandles="1" noChangeArrowheads="1" noChangeShapeType="1" noTextEdit="1"/>
              </p:cNvSpPr>
              <p:nvPr>
                <p:ph idx="1"/>
              </p:nvPr>
            </p:nvSpPr>
            <p:spPr>
              <a:xfrm>
                <a:off x="0" y="976044"/>
                <a:ext cx="12192000" cy="5904797"/>
              </a:xfrm>
              <a:blipFill>
                <a:blip r:embed="rId2"/>
                <a:stretch>
                  <a:fillRect l="-750" r="-125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9A049D6-F1A1-4D79-A8FF-F19CCE4417A0}"/>
              </a:ext>
            </a:extLst>
          </p:cNvPr>
          <p:cNvSpPr txBox="1"/>
          <p:nvPr/>
        </p:nvSpPr>
        <p:spPr>
          <a:xfrm>
            <a:off x="7671371" y="4674742"/>
            <a:ext cx="452062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If some of the variables are fully observed, expression can be adapted by replacing inferred probabilities by observed values – effectively assigning the observations a value of 1. </a:t>
            </a:r>
          </a:p>
          <a:p>
            <a:pPr marL="285750" indent="-285750">
              <a:buFont typeface="Arial" panose="020B0604020202020204" pitchFamily="34" charset="0"/>
              <a:buChar char="•"/>
            </a:pPr>
            <a:r>
              <a:rPr lang="en-US" dirty="0"/>
              <a:t>If variable B has multiple parents, A can be replaced by the set of parents.</a:t>
            </a:r>
          </a:p>
        </p:txBody>
      </p:sp>
    </p:spTree>
    <p:extLst>
      <p:ext uri="{BB962C8B-B14F-4D97-AF65-F5344CB8AC3E}">
        <p14:creationId xmlns:p14="http://schemas.microsoft.com/office/powerpoint/2010/main" val="229805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3E029-3D70-4DB3-AB65-139DC494A66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FB8D50A-358A-4782-9592-6D8E6C78806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9825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6ED52-A104-4126-8F02-181C2640EA36}"/>
              </a:ext>
            </a:extLst>
          </p:cNvPr>
          <p:cNvSpPr>
            <a:spLocks noGrp="1"/>
          </p:cNvSpPr>
          <p:nvPr>
            <p:ph type="title"/>
          </p:nvPr>
        </p:nvSpPr>
        <p:spPr>
          <a:xfrm>
            <a:off x="0" y="18256"/>
            <a:ext cx="12192000" cy="659838"/>
          </a:xfrm>
        </p:spPr>
        <p:txBody>
          <a:bodyPr>
            <a:normAutofit fontScale="90000"/>
          </a:bodyPr>
          <a:lstStyle/>
          <a:p>
            <a:r>
              <a:rPr lang="en-US" dirty="0"/>
              <a:t>Finite mixture problem – expectation maximization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919A40-B440-48BF-80C1-79B407EBC02D}"/>
                  </a:ext>
                </a:extLst>
              </p:cNvPr>
              <p:cNvSpPr>
                <a:spLocks noGrp="1"/>
              </p:cNvSpPr>
              <p:nvPr>
                <p:ph idx="1"/>
              </p:nvPr>
            </p:nvSpPr>
            <p:spPr>
              <a:xfrm>
                <a:off x="-1" y="708917"/>
                <a:ext cx="12191999" cy="2599361"/>
              </a:xfrm>
            </p:spPr>
            <p:txBody>
              <a:bodyPr>
                <a:normAutofit fontScale="85000" lnSpcReduction="20000"/>
              </a:bodyPr>
              <a:lstStyle/>
              <a:p>
                <a:r>
                  <a:rPr lang="en-US" i="1" dirty="0"/>
                  <a:t>1) Start with initial guess for 5 parameters</a:t>
                </a:r>
              </a:p>
              <a:p>
                <a:r>
                  <a:rPr lang="en-US" i="1" dirty="0"/>
                  <a:t>2) Use this guess to calculate cluster probabilities for each instance (</a:t>
                </a:r>
                <a:r>
                  <a:rPr lang="en-US" b="1" dirty="0"/>
                  <a:t>expectation</a:t>
                </a:r>
                <a:r>
                  <a:rPr lang="en-US" i="1" dirty="0"/>
                  <a:t>)</a:t>
                </a:r>
              </a:p>
              <a:p>
                <a:r>
                  <a:rPr lang="en-US" i="1" dirty="0"/>
                  <a:t>3) Use these probabilities to re-estimate the parameters (</a:t>
                </a:r>
                <a:r>
                  <a:rPr lang="en-US" b="1" dirty="0"/>
                  <a:t>maximization</a:t>
                </a:r>
                <a:r>
                  <a:rPr lang="en-US" i="1" dirty="0"/>
                  <a:t>)</a:t>
                </a:r>
              </a:p>
              <a:p>
                <a:r>
                  <a:rPr lang="en-US" i="1" dirty="0"/>
                  <a:t>4) return to step 2</a:t>
                </a:r>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𝐴</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den>
                    </m:f>
                  </m:oMath>
                </a14:m>
                <a:r>
                  <a:rPr lang="en-US" dirty="0"/>
                  <a:t>, </a:t>
                </a:r>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𝐴</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 </m:t>
                                </m:r>
                              </m:sup>
                            </m:sSub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sSup>
                          <m:sSupPr>
                            <m:ctrlPr>
                              <a:rPr lang="en-US" i="1">
                                <a:latin typeface="Cambria Math" panose="02040503050406030204" pitchFamily="18" charset="0"/>
                              </a:rPr>
                            </m:ctrlPr>
                          </m:sSupPr>
                          <m:e>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2</m:t>
                                </m:r>
                              </m:sub>
                              <m:sup>
                                <m:r>
                                  <a:rPr lang="en-US" i="1">
                                    <a:latin typeface="Cambria Math" panose="02040503050406030204" pitchFamily="18" charset="0"/>
                                  </a:rPr>
                                  <m:t> </m:t>
                                </m:r>
                              </m:sup>
                            </m:sSub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rPr>
                              <m:t>)</m:t>
                            </m:r>
                          </m:e>
                          <m:sup>
                            <m:r>
                              <a:rPr lang="en-US" i="1">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𝑛</m:t>
                            </m:r>
                          </m:sub>
                        </m:sSub>
                        <m:sSup>
                          <m:sSupPr>
                            <m:ctrlPr>
                              <a:rPr lang="en-US" i="1">
                                <a:latin typeface="Cambria Math" panose="02040503050406030204" pitchFamily="18" charset="0"/>
                              </a:rPr>
                            </m:ctrlPr>
                          </m:sSupPr>
                          <m:e>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b="0" i="1" smtClean="0">
                                    <a:latin typeface="Cambria Math" panose="02040503050406030204" pitchFamily="18" charset="0"/>
                                  </a:rPr>
                                  <m:t>𝑛</m:t>
                                </m:r>
                              </m:sub>
                              <m:sup>
                                <m:r>
                                  <a:rPr lang="en-US" i="1">
                                    <a:latin typeface="Cambria Math" panose="02040503050406030204" pitchFamily="18" charset="0"/>
                                  </a:rPr>
                                  <m:t> </m:t>
                                </m:r>
                              </m:sup>
                            </m:sSub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rPr>
                              <m:t>)</m:t>
                            </m:r>
                          </m:e>
                          <m:sup>
                            <m:r>
                              <a:rPr lang="en-US" i="1">
                                <a:latin typeface="Cambria Math" panose="02040503050406030204" pitchFamily="18" charset="0"/>
                              </a:rPr>
                              <m:t>2</m:t>
                            </m:r>
                          </m:sup>
                        </m:sSup>
                      </m:num>
                      <m:den>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den>
                    </m:f>
                  </m:oMath>
                </a14:m>
                <a:r>
                  <a:rPr lang="en-US" i="1" dirty="0"/>
                  <a:t>	(step 3)</a:t>
                </a:r>
              </a:p>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r>
                  <a:rPr lang="en-US" dirty="0"/>
                  <a:t> is probability that instance </a:t>
                </a:r>
                <a:r>
                  <a:rPr lang="en-US" dirty="0" err="1"/>
                  <a:t>i</a:t>
                </a:r>
                <a:r>
                  <a:rPr lang="en-US" dirty="0"/>
                  <a:t> belongs to cluster A</a:t>
                </a:r>
              </a:p>
              <a:p>
                <a:endParaRPr lang="en-US" i="1" dirty="0"/>
              </a:p>
              <a:p>
                <a:endParaRPr lang="en-US" dirty="0"/>
              </a:p>
            </p:txBody>
          </p:sp>
        </mc:Choice>
        <mc:Fallback xmlns="">
          <p:sp>
            <p:nvSpPr>
              <p:cNvPr id="3" name="Content Placeholder 2">
                <a:extLst>
                  <a:ext uri="{FF2B5EF4-FFF2-40B4-BE49-F238E27FC236}">
                    <a16:creationId xmlns:a16="http://schemas.microsoft.com/office/drawing/2014/main" id="{61919A40-B440-48BF-80C1-79B407EBC02D}"/>
                  </a:ext>
                </a:extLst>
              </p:cNvPr>
              <p:cNvSpPr>
                <a:spLocks noGrp="1" noRot="1" noChangeAspect="1" noMove="1" noResize="1" noEditPoints="1" noAdjustHandles="1" noChangeArrowheads="1" noChangeShapeType="1" noTextEdit="1"/>
              </p:cNvSpPr>
              <p:nvPr>
                <p:ph idx="1"/>
              </p:nvPr>
            </p:nvSpPr>
            <p:spPr>
              <a:xfrm>
                <a:off x="-1" y="708917"/>
                <a:ext cx="12191999" cy="2599361"/>
              </a:xfrm>
              <a:blipFill>
                <a:blip r:embed="rId2"/>
                <a:stretch>
                  <a:fillRect l="-650" t="-538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3EB4D06-CEB6-4B15-8BA8-CAFE29BEFEC4}"/>
              </a:ext>
            </a:extLst>
          </p:cNvPr>
          <p:cNvPicPr>
            <a:picLocks noChangeAspect="1"/>
          </p:cNvPicPr>
          <p:nvPr/>
        </p:nvPicPr>
        <p:blipFill>
          <a:blip r:embed="rId3"/>
          <a:stretch>
            <a:fillRect/>
          </a:stretch>
        </p:blipFill>
        <p:spPr>
          <a:xfrm>
            <a:off x="2420964" y="3236359"/>
            <a:ext cx="7350071" cy="3426646"/>
          </a:xfrm>
          <a:prstGeom prst="rect">
            <a:avLst/>
          </a:prstGeom>
        </p:spPr>
      </p:pic>
    </p:spTree>
    <p:extLst>
      <p:ext uri="{BB962C8B-B14F-4D97-AF65-F5344CB8AC3E}">
        <p14:creationId xmlns:p14="http://schemas.microsoft.com/office/powerpoint/2010/main" val="34505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EC66-F610-489C-8CA6-F44FD379DCAF}"/>
              </a:ext>
            </a:extLst>
          </p:cNvPr>
          <p:cNvSpPr>
            <a:spLocks noGrp="1"/>
          </p:cNvSpPr>
          <p:nvPr>
            <p:ph type="title"/>
          </p:nvPr>
        </p:nvSpPr>
        <p:spPr>
          <a:xfrm>
            <a:off x="0" y="0"/>
            <a:ext cx="10515600" cy="816403"/>
          </a:xfrm>
        </p:spPr>
        <p:txBody>
          <a:bodyPr/>
          <a:lstStyle/>
          <a:p>
            <a:r>
              <a:rPr lang="en-US" dirty="0"/>
              <a:t>K-means vs EM on mouse dataset</a:t>
            </a:r>
          </a:p>
        </p:txBody>
      </p:sp>
      <p:sp>
        <p:nvSpPr>
          <p:cNvPr id="4" name="TextBox 3">
            <a:extLst>
              <a:ext uri="{FF2B5EF4-FFF2-40B4-BE49-F238E27FC236}">
                <a16:creationId xmlns:a16="http://schemas.microsoft.com/office/drawing/2014/main" id="{2378E709-BE4F-4D27-9302-FD0C1C077C84}"/>
              </a:ext>
            </a:extLst>
          </p:cNvPr>
          <p:cNvSpPr txBox="1"/>
          <p:nvPr/>
        </p:nvSpPr>
        <p:spPr>
          <a:xfrm>
            <a:off x="0" y="6472719"/>
            <a:ext cx="9493321" cy="369332"/>
          </a:xfrm>
          <a:prstGeom prst="rect">
            <a:avLst/>
          </a:prstGeom>
          <a:noFill/>
        </p:spPr>
        <p:txBody>
          <a:bodyPr wrap="square" rtlCol="0">
            <a:spAutoFit/>
          </a:bodyPr>
          <a:lstStyle/>
          <a:p>
            <a:r>
              <a:rPr lang="en-US" dirty="0">
                <a:hlinkClick r:id="rId2"/>
              </a:rPr>
              <a:t>https://en.wikipedia.org/wiki/Expectation%E2%80%93maximization_algorithm</a:t>
            </a:r>
            <a:endParaRPr lang="en-US" dirty="0"/>
          </a:p>
        </p:txBody>
      </p:sp>
      <p:pic>
        <p:nvPicPr>
          <p:cNvPr id="5" name="Picture 4">
            <a:extLst>
              <a:ext uri="{FF2B5EF4-FFF2-40B4-BE49-F238E27FC236}">
                <a16:creationId xmlns:a16="http://schemas.microsoft.com/office/drawing/2014/main" id="{39949909-BDB9-42D4-9450-7D265BE56673}"/>
              </a:ext>
            </a:extLst>
          </p:cNvPr>
          <p:cNvPicPr>
            <a:picLocks noChangeAspect="1"/>
          </p:cNvPicPr>
          <p:nvPr/>
        </p:nvPicPr>
        <p:blipFill>
          <a:blip r:embed="rId3"/>
          <a:stretch>
            <a:fillRect/>
          </a:stretch>
        </p:blipFill>
        <p:spPr>
          <a:xfrm>
            <a:off x="44468" y="990600"/>
            <a:ext cx="4048125" cy="4876800"/>
          </a:xfrm>
          <a:prstGeom prst="rect">
            <a:avLst/>
          </a:prstGeom>
        </p:spPr>
      </p:pic>
      <p:pic>
        <p:nvPicPr>
          <p:cNvPr id="6" name="Picture 5">
            <a:extLst>
              <a:ext uri="{FF2B5EF4-FFF2-40B4-BE49-F238E27FC236}">
                <a16:creationId xmlns:a16="http://schemas.microsoft.com/office/drawing/2014/main" id="{9AB9C8CE-97A4-4A0E-BD6C-E08AA1CD989A}"/>
              </a:ext>
            </a:extLst>
          </p:cNvPr>
          <p:cNvPicPr>
            <a:picLocks noChangeAspect="1"/>
          </p:cNvPicPr>
          <p:nvPr/>
        </p:nvPicPr>
        <p:blipFill>
          <a:blip r:embed="rId4"/>
          <a:stretch>
            <a:fillRect/>
          </a:stretch>
        </p:blipFill>
        <p:spPr>
          <a:xfrm>
            <a:off x="4000127" y="1273834"/>
            <a:ext cx="4067175" cy="4657725"/>
          </a:xfrm>
          <a:prstGeom prst="rect">
            <a:avLst/>
          </a:prstGeom>
        </p:spPr>
      </p:pic>
      <p:pic>
        <p:nvPicPr>
          <p:cNvPr id="7" name="Picture 6">
            <a:extLst>
              <a:ext uri="{FF2B5EF4-FFF2-40B4-BE49-F238E27FC236}">
                <a16:creationId xmlns:a16="http://schemas.microsoft.com/office/drawing/2014/main" id="{ACB7B46E-C262-4CFA-8B36-F7E15ABDD739}"/>
              </a:ext>
            </a:extLst>
          </p:cNvPr>
          <p:cNvPicPr>
            <a:picLocks noChangeAspect="1"/>
          </p:cNvPicPr>
          <p:nvPr/>
        </p:nvPicPr>
        <p:blipFill>
          <a:blip r:embed="rId5"/>
          <a:stretch>
            <a:fillRect/>
          </a:stretch>
        </p:blipFill>
        <p:spPr>
          <a:xfrm>
            <a:off x="7989977" y="1307172"/>
            <a:ext cx="4181475" cy="4591050"/>
          </a:xfrm>
          <a:prstGeom prst="rect">
            <a:avLst/>
          </a:prstGeom>
        </p:spPr>
      </p:pic>
    </p:spTree>
    <p:extLst>
      <p:ext uri="{BB962C8B-B14F-4D97-AF65-F5344CB8AC3E}">
        <p14:creationId xmlns:p14="http://schemas.microsoft.com/office/powerpoint/2010/main" val="12376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lstStyle/>
          <a:p>
            <a:r>
              <a:rPr lang="en-US" dirty="0"/>
              <a:t>Extending the mixture model</a:t>
            </a:r>
          </a:p>
        </p:txBody>
      </p:sp>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34947"/>
            <a:ext cx="12192000" cy="5904797"/>
          </a:xfrm>
        </p:spPr>
        <p:txBody>
          <a:bodyPr/>
          <a:lstStyle/>
          <a:p>
            <a:r>
              <a:rPr lang="en-US" dirty="0"/>
              <a:t>We have seen the gaussian mixture model for two distributions</a:t>
            </a:r>
          </a:p>
          <a:p>
            <a:r>
              <a:rPr lang="en-US" dirty="0"/>
              <a:t>Let us consider how to extend it to more realistic situations</a:t>
            </a:r>
          </a:p>
          <a:p>
            <a:pPr lvl="1"/>
            <a:r>
              <a:rPr lang="en-US" dirty="0"/>
              <a:t>Formidable mathematical notation (we will not develop in full detail)</a:t>
            </a:r>
          </a:p>
          <a:p>
            <a:r>
              <a:rPr lang="en-US" dirty="0"/>
              <a:t>Number of attributes can be increased, if we assume attributes are independent</a:t>
            </a:r>
          </a:p>
          <a:p>
            <a:r>
              <a:rPr lang="en-US" dirty="0"/>
              <a:t>Probabilities for each attribute multiplied together, obtaining joint probability for the instance (just as with Naïve Bayes)</a:t>
            </a:r>
          </a:p>
          <a:p>
            <a:r>
              <a:rPr lang="en-US" dirty="0"/>
              <a:t>What if the dataset is known to contain two correlated attributes?</a:t>
            </a:r>
          </a:p>
          <a:p>
            <a:r>
              <a:rPr lang="en-US" dirty="0"/>
              <a:t>Model them jointly by a bivariate normal distribution</a:t>
            </a:r>
          </a:p>
          <a:p>
            <a:r>
              <a:rPr lang="en-US" dirty="0"/>
              <a:t>Each attribute has its own mean</a:t>
            </a:r>
          </a:p>
          <a:p>
            <a:r>
              <a:rPr lang="en-US" dirty="0"/>
              <a:t>Instead of two standard deviations, we have a covariance matrix (4 parameters)</a:t>
            </a:r>
          </a:p>
          <a:p>
            <a:endParaRPr lang="en-US" dirty="0"/>
          </a:p>
        </p:txBody>
      </p:sp>
    </p:spTree>
    <p:extLst>
      <p:ext uri="{BB962C8B-B14F-4D97-AF65-F5344CB8AC3E}">
        <p14:creationId xmlns:p14="http://schemas.microsoft.com/office/powerpoint/2010/main" val="395570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lstStyle/>
          <a:p>
            <a:r>
              <a:rPr lang="en-US" dirty="0"/>
              <a:t>Multivariate 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1" y="934947"/>
                <a:ext cx="4171950" cy="5904797"/>
              </a:xfrm>
            </p:spPr>
            <p:txBody>
              <a:bodyPr>
                <a:normAutofit fontScale="77500" lnSpcReduction="20000"/>
              </a:bodyPr>
              <a:lstStyle/>
              <a:p>
                <a:r>
                  <a:rPr lang="en-US" dirty="0"/>
                  <a:t>Bivariate normal distribution with:</a:t>
                </a:r>
              </a:p>
              <a:p>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0</m:t>
                          </m:r>
                        </m:e>
                      </m:mr>
                      <m:mr>
                        <m:e>
                          <m:r>
                            <a:rPr lang="en-US" b="0" i="1" smtClean="0">
                              <a:latin typeface="Cambria Math" panose="02040503050406030204" pitchFamily="18" charset="0"/>
                              <a:ea typeface="Cambria Math" panose="02040503050406030204" pitchFamily="18" charset="0"/>
                            </a:rPr>
                            <m:t>0</m:t>
                          </m:r>
                        </m:e>
                      </m:mr>
                    </m:m>
                  </m:oMath>
                </a14:m>
                <a:r>
                  <a:rPr lang="en-US" dirty="0"/>
                  <a:t>, </a:t>
                </a:r>
                <a14:m>
                  <m:oMath xmlns:m="http://schemas.openxmlformats.org/officeDocument/2006/math">
                    <m:r>
                      <m:rPr>
                        <m:sty m:val="p"/>
                      </m:rPr>
                      <a:rPr lang="en-US" b="0" i="0" smtClean="0">
                        <a:latin typeface="Cambria Math" panose="02040503050406030204" pitchFamily="18" charset="0"/>
                      </a:rPr>
                      <m:t>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3/5</m:t>
                              </m:r>
                            </m:e>
                          </m:mr>
                          <m:mr>
                            <m:e>
                              <m:r>
                                <a:rPr lang="en-US" b="0" i="1" smtClean="0">
                                  <a:latin typeface="Cambria Math" panose="02040503050406030204" pitchFamily="18" charset="0"/>
                                </a:rPr>
                                <m:t>3/5</m:t>
                              </m:r>
                            </m:e>
                            <m:e>
                              <m:r>
                                <a:rPr lang="en-US" b="0" i="1" smtClean="0">
                                  <a:latin typeface="Cambria Math" panose="02040503050406030204" pitchFamily="18" charset="0"/>
                                </a:rPr>
                                <m:t>2</m:t>
                              </m:r>
                            </m:e>
                          </m:mr>
                        </m:m>
                      </m:e>
                    </m:d>
                  </m:oMath>
                </a14:m>
                <a:endParaRPr lang="en-US" dirty="0"/>
              </a:p>
              <a:p>
                <a:r>
                  <a:rPr lang="en-US" dirty="0"/>
                  <a:t>Several correlated attributes can be handled using a multivariate distribution</a:t>
                </a:r>
              </a:p>
              <a:p>
                <a:r>
                  <a:rPr lang="en-US" dirty="0"/>
                  <a:t>Number of parameters increases with square of jointly varying attributes</a:t>
                </a:r>
              </a:p>
              <a:p>
                <a:r>
                  <a:rPr lang="en-US" dirty="0"/>
                  <a:t>With </a:t>
                </a:r>
                <a14:m>
                  <m:oMath xmlns:m="http://schemas.openxmlformats.org/officeDocument/2006/math">
                    <m:r>
                      <a:rPr lang="en-US" b="0" i="1" smtClean="0">
                        <a:latin typeface="Cambria Math" panose="02040503050406030204" pitchFamily="18" charset="0"/>
                      </a:rPr>
                      <m:t>𝑛</m:t>
                    </m:r>
                  </m:oMath>
                </a14:m>
                <a:r>
                  <a:rPr lang="en-US" dirty="0"/>
                  <a:t> independent attributes,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𝑛</m:t>
                    </m:r>
                  </m:oMath>
                </a14:m>
                <a:r>
                  <a:rPr lang="en-US" dirty="0"/>
                  <a:t> parameters, a mean and standard deviation for each</a:t>
                </a:r>
              </a:p>
              <a:p>
                <a:r>
                  <a:rPr lang="en-US" dirty="0"/>
                  <a:t>With </a:t>
                </a:r>
                <a14:m>
                  <m:oMath xmlns:m="http://schemas.openxmlformats.org/officeDocument/2006/math">
                    <m:r>
                      <a:rPr lang="en-US" b="0" i="1" smtClean="0">
                        <a:latin typeface="Cambria Math" panose="02040503050406030204" pitchFamily="18" charset="0"/>
                      </a:rPr>
                      <m:t>𝑛</m:t>
                    </m:r>
                  </m:oMath>
                </a14:m>
                <a:r>
                  <a:rPr lang="en-US" dirty="0"/>
                  <a:t> co-varying attributes, there are </a:t>
                </a:r>
                <a:br>
                  <a:rPr lang="en-US" b="0" i="1" dirty="0">
                    <a:latin typeface="Cambria Math" panose="02040503050406030204" pitchFamily="18" charset="0"/>
                  </a:rPr>
                </a:b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oMath>
                </a14:m>
                <a:endParaRPr lang="en-US" b="0" i="1" dirty="0">
                  <a:latin typeface="Cambria Math" panose="02040503050406030204" pitchFamily="18" charset="0"/>
                </a:endParaRPr>
              </a:p>
              <a:p>
                <a:r>
                  <a:rPr lang="en-US" dirty="0"/>
                  <a:t>parameters, a mean for each and a symmetric </a:t>
                </a:r>
                <a14:m>
                  <m:oMath xmlns:m="http://schemas.openxmlformats.org/officeDocument/2006/math">
                    <m:r>
                      <a:rPr lang="en-US" b="0" i="1" smtClean="0">
                        <a:latin typeface="Cambria Math" panose="02040503050406030204" pitchFamily="18" charset="0"/>
                      </a:rPr>
                      <m:t>𝑛𝑥𝑛</m:t>
                    </m:r>
                    <m:r>
                      <a:rPr lang="en-US" b="0" i="1" smtClean="0">
                        <a:latin typeface="Cambria Math" panose="02040503050406030204" pitchFamily="18" charset="0"/>
                      </a:rPr>
                      <m:t> </m:t>
                    </m:r>
                  </m:oMath>
                </a14:m>
                <a:r>
                  <a:rPr lang="en-US" dirty="0"/>
                  <a:t>covariance matrix</a:t>
                </a:r>
                <a:br>
                  <a:rPr lang="en-US" dirty="0"/>
                </a:br>
                <a:endParaRPr lang="en-US" dirty="0"/>
              </a:p>
              <a:p>
                <a:endParaRPr lang="en-US" dirty="0"/>
              </a:p>
            </p:txBody>
          </p:sp>
        </mc:Choice>
        <mc:Fallback xmlns="">
          <p:sp>
            <p:nvSpPr>
              <p:cNvPr id="3" name="Content Placeholder 2">
                <a:extLst>
                  <a:ext uri="{FF2B5EF4-FFF2-40B4-BE49-F238E27FC236}">
                    <a16:creationId xmlns:a16="http://schemas.microsoft.com/office/drawing/2014/main" id="{B0A39F28-4F26-4D74-86B8-189AD7996564}"/>
                  </a:ext>
                </a:extLst>
              </p:cNvPr>
              <p:cNvSpPr>
                <a:spLocks noGrp="1" noRot="1" noChangeAspect="1" noMove="1" noResize="1" noEditPoints="1" noAdjustHandles="1" noChangeArrowheads="1" noChangeShapeType="1" noTextEdit="1"/>
              </p:cNvSpPr>
              <p:nvPr>
                <p:ph idx="1"/>
              </p:nvPr>
            </p:nvSpPr>
            <p:spPr>
              <a:xfrm>
                <a:off x="1" y="934947"/>
                <a:ext cx="4171950" cy="5904797"/>
              </a:xfrm>
              <a:blipFill>
                <a:blip r:embed="rId2"/>
                <a:stretch>
                  <a:fillRect l="-1608" t="-2064" r="-3363"/>
                </a:stretch>
              </a:blipFill>
            </p:spPr>
            <p:txBody>
              <a:bodyPr/>
              <a:lstStyle/>
              <a:p>
                <a:r>
                  <a:rPr lang="en-US">
                    <a:noFill/>
                  </a:rPr>
                  <a:t> </a:t>
                </a:r>
              </a:p>
            </p:txBody>
          </p:sp>
        </mc:Fallback>
      </mc:AlternateContent>
      <p:pic>
        <p:nvPicPr>
          <p:cNvPr id="2050" name="Picture 2">
            <a:extLst>
              <a:ext uri="{FF2B5EF4-FFF2-40B4-BE49-F238E27FC236}">
                <a16:creationId xmlns:a16="http://schemas.microsoft.com/office/drawing/2014/main" id="{213D0DCD-5910-4D1A-A752-816F9F87F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1950" y="790575"/>
            <a:ext cx="8020050" cy="606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59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lstStyle/>
          <a:p>
            <a:r>
              <a:rPr lang="en-US" dirty="0"/>
              <a:t>Clustering using prior distributions</a:t>
            </a:r>
          </a:p>
        </p:txBody>
      </p:sp>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34947"/>
            <a:ext cx="12192000" cy="5904797"/>
          </a:xfrm>
        </p:spPr>
        <p:txBody>
          <a:bodyPr/>
          <a:lstStyle/>
          <a:p>
            <a:r>
              <a:rPr lang="en-US" dirty="0"/>
              <a:t>Unsure which attributes are correlated? Calculate covariance for every pair</a:t>
            </a:r>
          </a:p>
          <a:p>
            <a:r>
              <a:rPr lang="en-US" dirty="0"/>
              <a:t>This can result in overfitting (covariance increases number of parameters)</a:t>
            </a:r>
          </a:p>
          <a:p>
            <a:r>
              <a:rPr lang="en-US" dirty="0"/>
              <a:t>Overfitting can also occur if we specify too many clusters </a:t>
            </a:r>
          </a:p>
          <a:p>
            <a:r>
              <a:rPr lang="en-US" dirty="0"/>
              <a:t>We should penalize the model for introducing new parameters. How?</a:t>
            </a:r>
          </a:p>
          <a:p>
            <a:r>
              <a:rPr lang="en-US" dirty="0"/>
              <a:t>Adopt a Bayesian approach, where every parameter has a prior probability distribution whose effect is incorporated into overall likelihood figure</a:t>
            </a:r>
          </a:p>
          <a:p>
            <a:r>
              <a:rPr lang="en-US" dirty="0" err="1"/>
              <a:t>AutoClass</a:t>
            </a:r>
            <a:r>
              <a:rPr lang="en-US" dirty="0"/>
              <a:t> is a comprehensive Bayesian clustering scheme that uses the finite mixture model with prior distributions on all parameters</a:t>
            </a:r>
          </a:p>
          <a:p>
            <a:r>
              <a:rPr lang="en-US" dirty="0" err="1"/>
              <a:t>AutoClass</a:t>
            </a:r>
            <a:r>
              <a:rPr lang="en-US" dirty="0"/>
              <a:t> allows both numeric and nominal attributes, uses the EM algorithm to estimate parameters of probability distribution to best fit data</a:t>
            </a:r>
          </a:p>
          <a:p>
            <a:r>
              <a:rPr lang="en-US" dirty="0"/>
              <a:t>A simpler way to select an appropriate model is use a validation set</a:t>
            </a:r>
          </a:p>
          <a:p>
            <a:pPr lvl="1"/>
            <a:r>
              <a:rPr lang="en-US" dirty="0"/>
              <a:t>Compute likelihood on separate validation set that has not been used to fit model</a:t>
            </a:r>
          </a:p>
          <a:p>
            <a:endParaRPr lang="en-US" dirty="0"/>
          </a:p>
        </p:txBody>
      </p:sp>
    </p:spTree>
    <p:extLst>
      <p:ext uri="{BB962C8B-B14F-4D97-AF65-F5344CB8AC3E}">
        <p14:creationId xmlns:p14="http://schemas.microsoft.com/office/powerpoint/2010/main" val="83377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lstStyle/>
          <a:p>
            <a:r>
              <a:rPr lang="en-US" dirty="0"/>
              <a:t>Kernel density estimation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34947"/>
                <a:ext cx="12192000" cy="5904797"/>
              </a:xfrm>
            </p:spPr>
            <p:txBody>
              <a:bodyPr>
                <a:normAutofit lnSpcReduction="10000"/>
              </a:bodyPr>
              <a:lstStyle/>
              <a:p>
                <a:r>
                  <a:rPr lang="en-US" dirty="0"/>
                  <a:t>Mixture models provide compact representations of probability distributions</a:t>
                </a:r>
              </a:p>
              <a:p>
                <a:r>
                  <a:rPr lang="en-US" dirty="0"/>
                  <a:t>However, they do no necessarily fit the data well</a:t>
                </a:r>
              </a:p>
              <a:p>
                <a:r>
                  <a:rPr lang="en-US" i="1" dirty="0"/>
                  <a:t>Kernel density estimation </a:t>
                </a:r>
                <a:r>
                  <a:rPr lang="en-US" dirty="0"/>
                  <a:t>approximates underlying distribution more accurately</a:t>
                </a:r>
              </a:p>
              <a:p>
                <a:r>
                  <a:rPr lang="en-US" dirty="0"/>
                  <a:t>Kernel density </a:t>
                </a:r>
                <a:r>
                  <a:rPr lang="en-US" i="1" dirty="0"/>
                  <a:t>estimator </a:t>
                </a:r>
                <a:r>
                  <a:rPr lang="en-US" dirty="0"/>
                  <a:t>estimates underlying </a:t>
                </a:r>
                <a:r>
                  <a:rPr lang="en-US" u="sng" dirty="0"/>
                  <a:t>true</a:t>
                </a:r>
                <a:r>
                  <a:rPr lang="en-US" dirty="0"/>
                  <a:t> probability distribution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r>
                  <a:rPr lang="en-US" dirty="0"/>
                  <a:t> of data </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𝑛</m:t>
                        </m:r>
                      </m:sub>
                    </m:sSub>
                  </m:oMath>
                </a14:m>
                <a:r>
                  <a:rPr lang="en-US" dirty="0"/>
                  <a:t>, which can be written:</a:t>
                </a:r>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ea typeface="Cambria Math" panose="02040503050406030204" pitchFamily="18" charset="0"/>
                              </a:rPr>
                              <m:t>𝜎</m:t>
                            </m:r>
                          </m:sub>
                        </m:sSub>
                        <m:d>
                          <m:dPr>
                            <m:ctrlPr>
                              <a:rPr lang="en-US" b="1"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e>
                        </m:d>
                        <m:r>
                          <a:rPr lang="en-US" b="1"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𝜎</m:t>
                            </m:r>
                          </m:den>
                        </m:f>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𝑛</m:t>
                            </m:r>
                          </m:sup>
                          <m:e>
                            <m:r>
                              <a:rPr lang="en-US" b="0" i="1" smtClean="0">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𝒙</m:t>
                                    </m:r>
                                  </m:e>
                                  <m:sub>
                                    <m:r>
                                      <a:rPr lang="en-US" b="0" i="1" smtClean="0">
                                        <a:latin typeface="Cambria Math" panose="02040503050406030204" pitchFamily="18" charset="0"/>
                                        <a:ea typeface="Cambria Math" panose="02040503050406030204" pitchFamily="18" charset="0"/>
                                      </a:rPr>
                                      <m:t>𝑖</m:t>
                                    </m:r>
                                  </m:sub>
                                </m:sSub>
                              </m:num>
                              <m:den>
                                <m:r>
                                  <a:rPr lang="en-US" b="0" i="1" smtClean="0">
                                    <a:latin typeface="Cambria Math" panose="02040503050406030204" pitchFamily="18" charset="0"/>
                                    <a:ea typeface="Cambria Math" panose="02040503050406030204" pitchFamily="18" charset="0"/>
                                  </a:rPr>
                                  <m:t>𝜎</m:t>
                                </m:r>
                              </m:den>
                            </m:f>
                            <m:r>
                              <a:rPr lang="en-US" b="0" i="1" smtClean="0">
                                <a:latin typeface="Cambria Math" panose="02040503050406030204" pitchFamily="18" charset="0"/>
                                <a:ea typeface="Cambria Math" panose="02040503050406030204" pitchFamily="18" charset="0"/>
                              </a:rPr>
                              <m:t>)</m:t>
                            </m:r>
                          </m:e>
                        </m:nary>
                      </m:e>
                    </m:nary>
                  </m:oMath>
                </a14:m>
                <a:endParaRPr lang="en-US" dirty="0"/>
              </a:p>
              <a:p>
                <a:r>
                  <a:rPr lang="en-US" dirty="0"/>
                  <a:t>Where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oMath>
                </a14:m>
                <a:r>
                  <a:rPr lang="en-US" dirty="0"/>
                  <a:t> is a nonnegative kernel function that integrates to 1</a:t>
                </a:r>
              </a:p>
              <a:p>
                <a:r>
                  <a:rPr lang="en-US" dirty="0"/>
                  <a:t>Notation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oMath>
                </a14:m>
                <a:r>
                  <a:rPr lang="en-US" dirty="0"/>
                  <a:t> used to emphasize its an estimate of true (unknown) distr.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endParaRPr lang="en-US" dirty="0"/>
              </a:p>
              <a:p>
                <a:r>
                  <a:rPr lang="en-US" dirty="0"/>
                  <a:t>Parameter </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&gt;0</m:t>
                    </m:r>
                  </m:oMath>
                </a14:m>
                <a:r>
                  <a:rPr lang="en-US" dirty="0"/>
                  <a:t> is </a:t>
                </a:r>
                <a:r>
                  <a:rPr lang="en-US" i="1" dirty="0"/>
                  <a:t>bandwidth </a:t>
                </a:r>
                <a:r>
                  <a:rPr lang="en-US" dirty="0"/>
                  <a:t>of kernel, serves as a smoothing parameter</a:t>
                </a:r>
              </a:p>
              <a:p>
                <a:r>
                  <a:rPr lang="en-US" dirty="0"/>
                  <a:t>Popular kernel functions: Gaussian, box, triangle, </a:t>
                </a:r>
                <a:r>
                  <a:rPr lang="en-US" dirty="0" err="1"/>
                  <a:t>Epanechikov</a:t>
                </a:r>
                <a:r>
                  <a:rPr lang="en-US" dirty="0"/>
                  <a:t> kernels</a:t>
                </a:r>
              </a:p>
              <a:p>
                <a:r>
                  <a:rPr lang="en-US" dirty="0"/>
                  <a:t>Kernel density estimation closely related to k-nearest neighbor density estimation, and can show both techniques converge to true distr.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oMath>
                </a14:m>
                <a:r>
                  <a:rPr lang="en-US" dirty="0"/>
                  <a:t> as the amount of data grows to infinity</a:t>
                </a:r>
              </a:p>
            </p:txBody>
          </p:sp>
        </mc:Choice>
        <mc:Fallback xmlns="">
          <p:sp>
            <p:nvSpPr>
              <p:cNvPr id="3" name="Content Placeholder 2">
                <a:extLst>
                  <a:ext uri="{FF2B5EF4-FFF2-40B4-BE49-F238E27FC236}">
                    <a16:creationId xmlns:a16="http://schemas.microsoft.com/office/drawing/2014/main" id="{B0A39F28-4F26-4D74-86B8-189AD7996564}"/>
                  </a:ext>
                </a:extLst>
              </p:cNvPr>
              <p:cNvSpPr>
                <a:spLocks noGrp="1" noRot="1" noChangeAspect="1" noMove="1" noResize="1" noEditPoints="1" noAdjustHandles="1" noChangeArrowheads="1" noChangeShapeType="1" noTextEdit="1"/>
              </p:cNvSpPr>
              <p:nvPr>
                <p:ph idx="1"/>
              </p:nvPr>
            </p:nvSpPr>
            <p:spPr>
              <a:xfrm>
                <a:off x="0" y="934947"/>
                <a:ext cx="12192000" cy="5904797"/>
              </a:xfrm>
              <a:blipFill>
                <a:blip r:embed="rId2"/>
                <a:stretch>
                  <a:fillRect l="-900" t="-2270" b="-2580"/>
                </a:stretch>
              </a:blipFill>
            </p:spPr>
            <p:txBody>
              <a:bodyPr/>
              <a:lstStyle/>
              <a:p>
                <a:r>
                  <a:rPr lang="en-US">
                    <a:noFill/>
                  </a:rPr>
                  <a:t> </a:t>
                </a:r>
              </a:p>
            </p:txBody>
          </p:sp>
        </mc:Fallback>
      </mc:AlternateContent>
    </p:spTree>
    <p:extLst>
      <p:ext uri="{BB962C8B-B14F-4D97-AF65-F5344CB8AC3E}">
        <p14:creationId xmlns:p14="http://schemas.microsoft.com/office/powerpoint/2010/main" val="399926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1163273"/>
          </a:xfrm>
        </p:spPr>
        <p:txBody>
          <a:bodyPr>
            <a:normAutofit fontScale="90000"/>
          </a:bodyPr>
          <a:lstStyle/>
          <a:p>
            <a:r>
              <a:rPr lang="en-US" dirty="0"/>
              <a:t>Comparing parametric, semiparametric, and nonparametric density models for classification</a:t>
            </a:r>
          </a:p>
        </p:txBody>
      </p:sp>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1294544"/>
            <a:ext cx="12192000" cy="2762250"/>
          </a:xfrm>
        </p:spPr>
        <p:txBody>
          <a:bodyPr>
            <a:normAutofit fontScale="70000" lnSpcReduction="20000"/>
          </a:bodyPr>
          <a:lstStyle/>
          <a:p>
            <a:r>
              <a:rPr lang="en-US" dirty="0"/>
              <a:t>Can view mixture model as intermediate between two extreme ways of modeling</a:t>
            </a:r>
          </a:p>
          <a:p>
            <a:r>
              <a:rPr lang="en-US" dirty="0"/>
              <a:t>Extreme 1: single parametric form such as the Gaussian distribution</a:t>
            </a:r>
          </a:p>
          <a:p>
            <a:pPr lvl="1"/>
            <a:r>
              <a:rPr lang="en-US" dirty="0"/>
              <a:t>Easy to estimate parameters, however data often arises from more complex distribution</a:t>
            </a:r>
          </a:p>
          <a:p>
            <a:r>
              <a:rPr lang="en-US" dirty="0"/>
              <a:t>Extreme 2: mixture model with one Gaussian for each data point</a:t>
            </a:r>
          </a:p>
          <a:p>
            <a:pPr lvl="1"/>
            <a:r>
              <a:rPr lang="en-US" dirty="0"/>
              <a:t>This is kernel density estimation with Gaussian kernel function</a:t>
            </a:r>
          </a:p>
          <a:p>
            <a:r>
              <a:rPr lang="en-US" dirty="0"/>
              <a:t>All 3 approaches define density models for each class, so Bayes’ rule can be used to compute posterior probability over all classes given any input</a:t>
            </a:r>
          </a:p>
          <a:p>
            <a:r>
              <a:rPr lang="en-US" dirty="0"/>
              <a:t>Kernel density estimators guaranteed to converge to true underlying distribution as amount of data increases, which means classifiers constructed from them have attractive properties </a:t>
            </a:r>
          </a:p>
          <a:p>
            <a:endParaRPr lang="en-US" dirty="0"/>
          </a:p>
        </p:txBody>
      </p:sp>
      <p:pic>
        <p:nvPicPr>
          <p:cNvPr id="5" name="Picture 4">
            <a:extLst>
              <a:ext uri="{FF2B5EF4-FFF2-40B4-BE49-F238E27FC236}">
                <a16:creationId xmlns:a16="http://schemas.microsoft.com/office/drawing/2014/main" id="{8CAA1A87-554F-4C72-AFBB-485CF739EC50}"/>
              </a:ext>
            </a:extLst>
          </p:cNvPr>
          <p:cNvPicPr>
            <a:picLocks noChangeAspect="1"/>
          </p:cNvPicPr>
          <p:nvPr/>
        </p:nvPicPr>
        <p:blipFill>
          <a:blip r:embed="rId2"/>
          <a:stretch>
            <a:fillRect/>
          </a:stretch>
        </p:blipFill>
        <p:spPr>
          <a:xfrm>
            <a:off x="0" y="4056794"/>
            <a:ext cx="1724025" cy="2514600"/>
          </a:xfrm>
          <a:prstGeom prst="rect">
            <a:avLst/>
          </a:prstGeom>
        </p:spPr>
      </p:pic>
      <p:pic>
        <p:nvPicPr>
          <p:cNvPr id="6" name="Picture 5">
            <a:extLst>
              <a:ext uri="{FF2B5EF4-FFF2-40B4-BE49-F238E27FC236}">
                <a16:creationId xmlns:a16="http://schemas.microsoft.com/office/drawing/2014/main" id="{678C2E98-3825-4454-8270-9B8676E95265}"/>
              </a:ext>
            </a:extLst>
          </p:cNvPr>
          <p:cNvPicPr>
            <a:picLocks noChangeAspect="1"/>
          </p:cNvPicPr>
          <p:nvPr/>
        </p:nvPicPr>
        <p:blipFill>
          <a:blip r:embed="rId3"/>
          <a:stretch>
            <a:fillRect/>
          </a:stretch>
        </p:blipFill>
        <p:spPr>
          <a:xfrm>
            <a:off x="3899363" y="4037744"/>
            <a:ext cx="1924050" cy="2533650"/>
          </a:xfrm>
          <a:prstGeom prst="rect">
            <a:avLst/>
          </a:prstGeom>
        </p:spPr>
      </p:pic>
      <p:pic>
        <p:nvPicPr>
          <p:cNvPr id="7" name="Picture 6">
            <a:extLst>
              <a:ext uri="{FF2B5EF4-FFF2-40B4-BE49-F238E27FC236}">
                <a16:creationId xmlns:a16="http://schemas.microsoft.com/office/drawing/2014/main" id="{D11FB20E-C5C4-4FBF-8474-872830144D0F}"/>
              </a:ext>
            </a:extLst>
          </p:cNvPr>
          <p:cNvPicPr>
            <a:picLocks noChangeAspect="1"/>
          </p:cNvPicPr>
          <p:nvPr/>
        </p:nvPicPr>
        <p:blipFill>
          <a:blip r:embed="rId4"/>
          <a:stretch>
            <a:fillRect/>
          </a:stretch>
        </p:blipFill>
        <p:spPr>
          <a:xfrm>
            <a:off x="7950054" y="4066319"/>
            <a:ext cx="2019300" cy="2505075"/>
          </a:xfrm>
          <a:prstGeom prst="rect">
            <a:avLst/>
          </a:prstGeom>
        </p:spPr>
      </p:pic>
      <p:sp>
        <p:nvSpPr>
          <p:cNvPr id="8" name="TextBox 7">
            <a:extLst>
              <a:ext uri="{FF2B5EF4-FFF2-40B4-BE49-F238E27FC236}">
                <a16:creationId xmlns:a16="http://schemas.microsoft.com/office/drawing/2014/main" id="{9630DC17-2D41-416A-A1AF-F2E106FA38D6}"/>
              </a:ext>
            </a:extLst>
          </p:cNvPr>
          <p:cNvSpPr txBox="1"/>
          <p:nvPr/>
        </p:nvSpPr>
        <p:spPr>
          <a:xfrm>
            <a:off x="1724024" y="4021433"/>
            <a:ext cx="2303445" cy="1754326"/>
          </a:xfrm>
          <a:prstGeom prst="rect">
            <a:avLst/>
          </a:prstGeom>
          <a:noFill/>
        </p:spPr>
        <p:txBody>
          <a:bodyPr wrap="square" rtlCol="0">
            <a:spAutoFit/>
          </a:bodyPr>
          <a:lstStyle/>
          <a:p>
            <a:r>
              <a:rPr lang="en-US" dirty="0"/>
              <a:t>A)  Single Gaussian distribution used to model each class, this approach is often referred to as a </a:t>
            </a:r>
            <a:r>
              <a:rPr lang="en-US" i="1" dirty="0"/>
              <a:t>parametric</a:t>
            </a:r>
            <a:r>
              <a:rPr lang="en-US" dirty="0"/>
              <a:t> technique</a:t>
            </a:r>
          </a:p>
        </p:txBody>
      </p:sp>
      <p:sp>
        <p:nvSpPr>
          <p:cNvPr id="9" name="TextBox 8">
            <a:extLst>
              <a:ext uri="{FF2B5EF4-FFF2-40B4-BE49-F238E27FC236}">
                <a16:creationId xmlns:a16="http://schemas.microsoft.com/office/drawing/2014/main" id="{CF6B7253-2F7F-4193-8CA7-07F9088ED96E}"/>
              </a:ext>
            </a:extLst>
          </p:cNvPr>
          <p:cNvSpPr txBox="1"/>
          <p:nvPr/>
        </p:nvSpPr>
        <p:spPr>
          <a:xfrm>
            <a:off x="5778991" y="4056793"/>
            <a:ext cx="2385542" cy="2585323"/>
          </a:xfrm>
          <a:prstGeom prst="rect">
            <a:avLst/>
          </a:prstGeom>
          <a:noFill/>
        </p:spPr>
        <p:txBody>
          <a:bodyPr wrap="square" rtlCol="0">
            <a:spAutoFit/>
          </a:bodyPr>
          <a:lstStyle/>
          <a:p>
            <a:r>
              <a:rPr lang="en-US" dirty="0"/>
              <a:t>B) Gaussian mixture model with two components per class, a </a:t>
            </a:r>
            <a:r>
              <a:rPr lang="en-US" i="1" dirty="0"/>
              <a:t>semiparametric </a:t>
            </a:r>
            <a:r>
              <a:rPr lang="en-US" dirty="0"/>
              <a:t>technique in which number of Gaussians can be determined using a variety of methods</a:t>
            </a:r>
          </a:p>
        </p:txBody>
      </p:sp>
      <p:sp>
        <p:nvSpPr>
          <p:cNvPr id="10" name="TextBox 9">
            <a:extLst>
              <a:ext uri="{FF2B5EF4-FFF2-40B4-BE49-F238E27FC236}">
                <a16:creationId xmlns:a16="http://schemas.microsoft.com/office/drawing/2014/main" id="{14BAF05E-C7AB-458C-8F82-60B232F29418}"/>
              </a:ext>
            </a:extLst>
          </p:cNvPr>
          <p:cNvSpPr txBox="1"/>
          <p:nvPr/>
        </p:nvSpPr>
        <p:spPr>
          <a:xfrm>
            <a:off x="9969354" y="4021433"/>
            <a:ext cx="2222646" cy="2308324"/>
          </a:xfrm>
          <a:prstGeom prst="rect">
            <a:avLst/>
          </a:prstGeom>
          <a:noFill/>
        </p:spPr>
        <p:txBody>
          <a:bodyPr wrap="square" rtlCol="0">
            <a:spAutoFit/>
          </a:bodyPr>
          <a:lstStyle/>
          <a:p>
            <a:r>
              <a:rPr lang="en-US" dirty="0"/>
              <a:t>C) Kernel density estimate, with a Gaussian kernel on each example, a </a:t>
            </a:r>
            <a:r>
              <a:rPr lang="en-US" i="1" dirty="0"/>
              <a:t>nonparametric </a:t>
            </a:r>
            <a:r>
              <a:rPr lang="en-US" dirty="0"/>
              <a:t>method where complexity grows in proportion to data</a:t>
            </a:r>
          </a:p>
        </p:txBody>
      </p:sp>
    </p:spTree>
    <p:extLst>
      <p:ext uri="{BB962C8B-B14F-4D97-AF65-F5344CB8AC3E}">
        <p14:creationId xmlns:p14="http://schemas.microsoft.com/office/powerpoint/2010/main" val="217478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DB14-83CD-4400-8BFB-C6686055B5EB}"/>
              </a:ext>
            </a:extLst>
          </p:cNvPr>
          <p:cNvSpPr>
            <a:spLocks noGrp="1"/>
          </p:cNvSpPr>
          <p:nvPr>
            <p:ph type="title"/>
          </p:nvPr>
        </p:nvSpPr>
        <p:spPr>
          <a:xfrm>
            <a:off x="0" y="18255"/>
            <a:ext cx="12192000" cy="916693"/>
          </a:xfrm>
        </p:spPr>
        <p:txBody>
          <a:bodyPr/>
          <a:lstStyle/>
          <a:p>
            <a:r>
              <a:rPr lang="en-US" dirty="0" err="1"/>
              <a:t>Sklearn’s</a:t>
            </a:r>
            <a:r>
              <a:rPr lang="en-US" dirty="0"/>
              <a:t> density estimation module</a:t>
            </a:r>
          </a:p>
        </p:txBody>
      </p:sp>
      <p:sp>
        <p:nvSpPr>
          <p:cNvPr id="3" name="Content Placeholder 2">
            <a:extLst>
              <a:ext uri="{FF2B5EF4-FFF2-40B4-BE49-F238E27FC236}">
                <a16:creationId xmlns:a16="http://schemas.microsoft.com/office/drawing/2014/main" id="{B0A39F28-4F26-4D74-86B8-189AD7996564}"/>
              </a:ext>
            </a:extLst>
          </p:cNvPr>
          <p:cNvSpPr>
            <a:spLocks noGrp="1"/>
          </p:cNvSpPr>
          <p:nvPr>
            <p:ph idx="1"/>
          </p:nvPr>
        </p:nvSpPr>
        <p:spPr>
          <a:xfrm>
            <a:off x="0" y="934947"/>
            <a:ext cx="12192000" cy="534257"/>
          </a:xfrm>
        </p:spPr>
        <p:txBody>
          <a:bodyPr/>
          <a:lstStyle/>
          <a:p>
            <a:r>
              <a:rPr lang="en-US" dirty="0">
                <a:hlinkClick r:id="rId2"/>
              </a:rPr>
              <a:t>https://scikit-learn.org/stable/modules/density.html</a:t>
            </a:r>
            <a:endParaRPr lang="en-US" dirty="0"/>
          </a:p>
        </p:txBody>
      </p:sp>
      <p:pic>
        <p:nvPicPr>
          <p:cNvPr id="1026" name="Picture 2" descr="digits_kde">
            <a:extLst>
              <a:ext uri="{FF2B5EF4-FFF2-40B4-BE49-F238E27FC236}">
                <a16:creationId xmlns:a16="http://schemas.microsoft.com/office/drawing/2014/main" id="{08BBCC8C-82B8-4926-A6DB-B773A70E15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719" y="2474512"/>
            <a:ext cx="5544620" cy="41584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ecies_kde">
            <a:extLst>
              <a:ext uri="{FF2B5EF4-FFF2-40B4-BE49-F238E27FC236}">
                <a16:creationId xmlns:a16="http://schemas.microsoft.com/office/drawing/2014/main" id="{E103D7DF-30B9-4568-8484-4CD28D4222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703" y="2267745"/>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AA2F7E-454D-4347-977A-A37BB5A0424F}"/>
              </a:ext>
            </a:extLst>
          </p:cNvPr>
          <p:cNvSpPr txBox="1"/>
          <p:nvPr/>
        </p:nvSpPr>
        <p:spPr>
          <a:xfrm>
            <a:off x="263703" y="1839074"/>
            <a:ext cx="5832297" cy="369332"/>
          </a:xfrm>
          <a:prstGeom prst="rect">
            <a:avLst/>
          </a:prstGeom>
          <a:noFill/>
        </p:spPr>
        <p:txBody>
          <a:bodyPr wrap="square" rtlCol="0">
            <a:spAutoFit/>
          </a:bodyPr>
          <a:lstStyle/>
          <a:p>
            <a:r>
              <a:rPr lang="en-US" dirty="0"/>
              <a:t>Kernel density estimation for visualization of geospatial data</a:t>
            </a:r>
          </a:p>
        </p:txBody>
      </p:sp>
      <p:sp>
        <p:nvSpPr>
          <p:cNvPr id="7" name="TextBox 6">
            <a:extLst>
              <a:ext uri="{FF2B5EF4-FFF2-40B4-BE49-F238E27FC236}">
                <a16:creationId xmlns:a16="http://schemas.microsoft.com/office/drawing/2014/main" id="{4AF122E6-2834-47D7-BC0D-2EB21971E6BB}"/>
              </a:ext>
            </a:extLst>
          </p:cNvPr>
          <p:cNvSpPr txBox="1"/>
          <p:nvPr/>
        </p:nvSpPr>
        <p:spPr>
          <a:xfrm>
            <a:off x="6647380" y="1664413"/>
            <a:ext cx="5832297" cy="923330"/>
          </a:xfrm>
          <a:prstGeom prst="rect">
            <a:avLst/>
          </a:prstGeom>
          <a:noFill/>
        </p:spPr>
        <p:txBody>
          <a:bodyPr wrap="square" rtlCol="0">
            <a:spAutoFit/>
          </a:bodyPr>
          <a:lstStyle/>
          <a:p>
            <a:r>
              <a:rPr lang="en-US" dirty="0"/>
              <a:t>Kernel density estimation for non-parametric generative models, here, a new set of handwritten digits has been </a:t>
            </a:r>
            <a:r>
              <a:rPr lang="en-US" i="1" dirty="0"/>
              <a:t>generated </a:t>
            </a:r>
            <a:r>
              <a:rPr lang="en-US" dirty="0"/>
              <a:t>using a gaussian kernel </a:t>
            </a:r>
          </a:p>
        </p:txBody>
      </p:sp>
    </p:spTree>
    <p:extLst>
      <p:ext uri="{BB962C8B-B14F-4D97-AF65-F5344CB8AC3E}">
        <p14:creationId xmlns:p14="http://schemas.microsoft.com/office/powerpoint/2010/main" val="110398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1969</Words>
  <Application>Microsoft Office PowerPoint</Application>
  <PresentationFormat>Widescreen</PresentationFormat>
  <Paragraphs>150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CS405/505 Data Mining</vt:lpstr>
      <vt:lpstr>Finite mixture problem – expectation maximization </vt:lpstr>
      <vt:lpstr>K-means vs EM on mouse dataset</vt:lpstr>
      <vt:lpstr>Extending the mixture model</vt:lpstr>
      <vt:lpstr>Multivariate normal distribution</vt:lpstr>
      <vt:lpstr>Clustering using prior distributions</vt:lpstr>
      <vt:lpstr>Kernel density estimation</vt:lpstr>
      <vt:lpstr>Comparing parametric, semiparametric, and nonparametric density models for classification</vt:lpstr>
      <vt:lpstr>Sklearn’s density estimation module</vt:lpstr>
      <vt:lpstr>Hidden Variable models</vt:lpstr>
      <vt:lpstr>Expected log-likelihoods and expected gradients</vt:lpstr>
      <vt:lpstr>Expected log-likelihoods and expected gradients</vt:lpstr>
      <vt:lpstr>Expected log-likelihoods and expected gradients</vt:lpstr>
      <vt:lpstr>Expectation maximization algorithm</vt:lpstr>
      <vt:lpstr>Applying expectation maximization algorithm to Bayesian networks</vt:lpstr>
      <vt:lpstr>Applying expectation maximization algorithm to Bayesian networks</vt:lpstr>
      <vt:lpstr>Applying expectation maximization algorithm to Bayesian networks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CS405/505 Data Mining</dc:title>
  <dc:creator>Russell Butler</dc:creator>
  <cp:lastModifiedBy>Russell Butler</cp:lastModifiedBy>
  <cp:revision>36</cp:revision>
  <dcterms:created xsi:type="dcterms:W3CDTF">2019-11-16T14:03:31Z</dcterms:created>
  <dcterms:modified xsi:type="dcterms:W3CDTF">2019-11-16T18:04:02Z</dcterms:modified>
</cp:coreProperties>
</file>