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9067-F119-1C4D-ABF2-30E0B8F3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DC1B-B1A9-C149-8D84-DE9E102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C9F3-7D17-4E43-AC92-B3C1F00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BC31-59A3-B047-BD67-DC8F1A5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A623-2919-E24A-B854-AEDC98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E452-A255-654D-B7D3-25796AF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A429-7BA6-1848-B635-2BC78F91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478E-E57A-EC4E-BC48-14BABA02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A706-9514-B14C-B9C5-D34CB12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2685-0C64-8141-B08E-368B082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57AE1-D4A4-3141-9C2D-58EC9B39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62E9-5319-AB43-A70C-CD9780B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AF74-F1F9-EB4D-98EA-539BA86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7F48-8C45-9E4D-830B-E7D93CA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9C86-9EBB-2D4A-ABF8-B19039D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16C-613F-254F-BFD4-8C31445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5AF-EF9C-1A4D-AF90-28B8C7C0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C29-DAFB-FE43-9529-E206035B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7558-76B0-F345-9868-E45EF2C5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7893-21B0-EB43-9B94-508F835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8A9E-EC4D-AE4F-9F62-ECF3B4C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AF4D-7A8F-A342-81B5-2441BC0A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B38-0A59-B34B-A90F-04F730A4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3881-B96D-CE44-8A6E-10E8E79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1782-1A86-3E4B-BBEF-0308D3E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D55-5865-8448-9D65-9DAF111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E56B-005D-4248-9F47-DC624392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A701-BABA-8C42-95BB-A8501C8C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57B-38FD-8B48-A943-2FF6213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D3B8-2B52-A344-A40C-BCAB3CB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35DF-00CF-8943-8812-4342662C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56D-7FF5-2144-83A8-D5E70EC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580C-1E51-ED48-972A-FCDBFF7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1F7A-3FA2-6949-AFB9-3528F8B2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A7388-0FDE-B540-89C9-CEC9FCFB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02C3-81BD-7441-A684-F0E5CB56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F355F-B275-6846-8F40-3B65E17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00E5-8E6C-4845-98EB-820602A8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C4F0-0781-4149-9B34-340D3FA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39-A000-C74B-A2D6-778D1CCF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1ECE-26D9-2D48-AD20-53BED652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717E-7E9A-3849-8DE7-84BF1F28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28FB-9C2F-844D-9EE2-4F28B40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2B7A-F201-734F-80FB-F547263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9D21B-4A10-F64B-B305-BED15C0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25CF-2A10-014C-8F3B-27EF0AB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1B-8FCF-A642-B098-39C2A7DF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459B-7218-4A43-A355-09A2579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E7AA-1FD9-2243-8A9A-A6C51FE2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6E84-71C0-BD4D-BFA7-BF8770B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A632-B1C7-2840-813E-9053EE8F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652D-209B-FE4C-BE5F-F3389C59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7F6-05E9-1547-9D45-63AE4DF4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8EDA-F012-F44C-AF6B-28087295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C3B3-8B76-8C42-A867-94535FEB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8C9B-30D8-AE49-B166-5C6068B7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DB29-A03F-8943-881E-C7B1887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B5CB-64E1-6A4A-8D14-3BED8CA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0FEB-41D8-D94F-BA88-3217A96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238B-4F8B-D945-A150-80559D5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6126-4D2F-8A47-8DA3-D88EF50A5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CF18-D2DA-B349-9927-0DFAAF98C704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226-445E-3B43-864A-235843B1C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E1F2-09C9-AC47-B917-44DA0E8C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elaner.com/uncertainty-of-measurement/attachment/central-limit-theore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1DE-EEC6-1240-9E32-7D7D3A45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1D71-6EC2-8344-AB50-E19A027F6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12972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Preprocessing for 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95842"/>
                <a:ext cx="12192000" cy="5862157"/>
              </a:xfrm>
            </p:spPr>
            <p:txBody>
              <a:bodyPr/>
              <a:lstStyle/>
              <a:p>
                <a:r>
                  <a:rPr lang="en-US" dirty="0"/>
                  <a:t>To simplify the ICA algorithm, following preprocessing steps are usually taken:</a:t>
                </a:r>
              </a:p>
              <a:p>
                <a:r>
                  <a:rPr lang="en-US" dirty="0"/>
                  <a:t>Centering: subtract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observed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Whitening (PCA + additional step):</a:t>
                </a:r>
              </a:p>
              <a:p>
                <a:r>
                  <a:rPr lang="en-US" dirty="0"/>
                  <a:t>PCA reminder: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5842"/>
                <a:ext cx="12192000" cy="5862157"/>
              </a:xfrm>
              <a:blipFill>
                <a:blip r:embed="rId2"/>
                <a:stretch>
                  <a:fillRect l="-833" t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ICA algorithm (</a:t>
            </a:r>
            <a:r>
              <a:rPr lang="en-US" dirty="0" err="1"/>
              <a:t>fastICA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:r>
                  <a:rPr lang="en-US" dirty="0"/>
                  <a:t>We want to maximize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component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:r>
                  <a:rPr lang="en-US" b="1" dirty="0"/>
                  <a:t>	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ith</a:t>
                </a:r>
                <a:r>
                  <a:rPr lang="en-US" dirty="0"/>
                  <a:t> row vector in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set up the optimization problem for a particular component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represents the fact that rows and columns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are 	normalized, </a:t>
                </a:r>
                <a:r>
                  <a:rPr lang="en-US" dirty="0" err="1"/>
                  <a:t>ie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to zero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equation can be solved using the Newton-Raphson method: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1321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5842"/>
          </a:xfrm>
        </p:spPr>
        <p:txBody>
          <a:bodyPr/>
          <a:lstStyle/>
          <a:p>
            <a:r>
              <a:rPr lang="en-US" dirty="0"/>
              <a:t>Newton-Raphson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the Jacobian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/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term can be approximated as: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Jacobian becomes diagonal: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Newton-Raphson iteration becomes: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Multiplying both sides by the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get: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finally normalize: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not converged, return to Newton-Raphson iteration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2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1028" name="Picture 4" descr="http://research.ics.aalto.fi/ica/icademo/dem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5122" name="Picture 2" descr="http://research.ics.aalto.fi/ica/icademo/dem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4098" name="Picture 2" descr="http://research.ics.aalto.fi/ica/icademo/dem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3074" name="Picture 2" descr="http://research.ics.aalto.fi/ica/icademo/dem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2052" name="Picture 4" descr="http://research.ics.aalto.fi/ica/icademo/dem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6146" name="Picture 2" descr="http://research.ics.aalto.fi/ica/icademo/demo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28254"/>
            <a:ext cx="10141081" cy="1884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35036"/>
            <a:ext cx="57912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6" y="3162304"/>
            <a:ext cx="55340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7" y="5646160"/>
            <a:ext cx="4495800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91112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436-676D-BC47-A605-CC529940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0D58-4150-A74C-A537-CAE47C82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61935" cy="4351338"/>
          </a:xfrm>
        </p:spPr>
        <p:txBody>
          <a:bodyPr/>
          <a:lstStyle/>
          <a:p>
            <a:r>
              <a:rPr lang="en-US" dirty="0"/>
              <a:t>Midterm</a:t>
            </a:r>
          </a:p>
          <a:p>
            <a:r>
              <a:rPr lang="en-US" dirty="0"/>
              <a:t>Assignment 2</a:t>
            </a:r>
          </a:p>
          <a:p>
            <a:r>
              <a:rPr lang="en-US" dirty="0"/>
              <a:t>Assignment 3 + final project</a:t>
            </a:r>
          </a:p>
          <a:p>
            <a:r>
              <a:rPr lang="en-US" dirty="0"/>
              <a:t>Python </a:t>
            </a:r>
            <a:r>
              <a:rPr lang="en-US" dirty="0" smtClean="0"/>
              <a:t>demonstrations?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00" y="928255"/>
            <a:ext cx="8695644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451264"/>
            <a:ext cx="6971785" cy="532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7" y="928254"/>
            <a:ext cx="2303319" cy="53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632" y="2854901"/>
            <a:ext cx="4062567" cy="12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3" y="928255"/>
            <a:ext cx="5742695" cy="5306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41" y="2833721"/>
            <a:ext cx="5106923" cy="34008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64727" y="3158837"/>
            <a:ext cx="2050473" cy="307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478" y="928254"/>
            <a:ext cx="3705225" cy="14573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</a:t>
            </a:r>
            <a:r>
              <a:rPr lang="en-US" sz="4000" b="1" dirty="0" smtClean="0"/>
              <a:t>implementation: </a:t>
            </a:r>
            <a:r>
              <a:rPr lang="en-US" sz="4000" i="1" dirty="0" smtClean="0"/>
              <a:t>sklearn.decomposition.fastica_.py</a:t>
            </a:r>
            <a:endParaRPr lang="en-US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6" y="1347787"/>
            <a:ext cx="7375334" cy="41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separating muscular activity from neuronal activity in EEG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C8E1-A1D5-D143-B306-E8DF4C0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 (ICA)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A760-E18A-224C-8634-2816A899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Decompose multivariate signal into independent non-gaussian signals</a:t>
            </a:r>
          </a:p>
          <a:p>
            <a:r>
              <a:rPr lang="en-US" dirty="0"/>
              <a:t>Cocktail party problem:</a:t>
            </a:r>
          </a:p>
          <a:p>
            <a:r>
              <a:rPr lang="en-US" b="1" dirty="0"/>
              <a:t>Input</a:t>
            </a:r>
            <a:r>
              <a:rPr lang="en-US" dirty="0"/>
              <a:t>: mixed signal (what we measure)</a:t>
            </a:r>
          </a:p>
          <a:p>
            <a:r>
              <a:rPr lang="en-US" b="1" dirty="0"/>
              <a:t>Output</a:t>
            </a:r>
            <a:r>
              <a:rPr lang="en-US" dirty="0"/>
              <a:t>: unmixed signal </a:t>
            </a:r>
            <a:br>
              <a:rPr lang="en-US" dirty="0"/>
            </a:br>
            <a:r>
              <a:rPr lang="en-US" dirty="0"/>
              <a:t>	(independent components)</a:t>
            </a:r>
          </a:p>
          <a:p>
            <a:r>
              <a:rPr lang="en-US" dirty="0"/>
              <a:t>ICA is a </a:t>
            </a:r>
            <a:r>
              <a:rPr lang="en-US" b="1" dirty="0"/>
              <a:t>blind signal separation </a:t>
            </a:r>
            <a:r>
              <a:rPr lang="en-US" dirty="0"/>
              <a:t>technique</a:t>
            </a:r>
          </a:p>
        </p:txBody>
      </p:sp>
      <p:pic>
        <p:nvPicPr>
          <p:cNvPr id="2050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77" y="2307790"/>
            <a:ext cx="5672102" cy="44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definition of 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Independent component analysis (ICA) is the name given to techniques for finding a matrix </a:t>
                </a:r>
                <a:r>
                  <a:rPr lang="en-US" b="1" dirty="0"/>
                  <a:t>W </a:t>
                </a:r>
                <a:r>
                  <a:rPr lang="en-US" dirty="0"/>
                  <a:t>such that the elements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of the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random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statistically independent</a:t>
                </a:r>
              </a:p>
              <a:p>
                <a:r>
                  <a:rPr lang="en-US" dirty="0"/>
                  <a:t>In contrast with decorrelation techniques such as PCA which ensures: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</a:t>
                </a:r>
              </a:p>
              <a:p>
                <a:r>
                  <a:rPr lang="en-US" dirty="0"/>
                  <a:t>ICA imposes the much stronger criterion: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mutual information function</a:t>
                </a:r>
              </a:p>
              <a:p>
                <a:r>
                  <a:rPr lang="en-US" dirty="0"/>
                  <a:t>Mutual information depends on all higher-order statistics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while decorrelation only takes account of second-order statistics</a:t>
                </a:r>
              </a:p>
              <a:p>
                <a:r>
                  <a:rPr lang="en-US" dirty="0"/>
                  <a:t>This is the original formulation (Infomax ICA) (</a:t>
                </a:r>
                <a:r>
                  <a:rPr lang="en-US" dirty="0" err="1"/>
                  <a:t>Sejnowski</a:t>
                </a:r>
                <a:r>
                  <a:rPr lang="en-US" dirty="0"/>
                  <a:t> and Bell, 1994)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  <a:blipFill>
                <a:blip r:embed="rId2"/>
                <a:stretch>
                  <a:fillRect l="-900" t="-28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31BCCD-DFF3-4F43-9427-24268E3A958C}"/>
              </a:ext>
            </a:extLst>
          </p:cNvPr>
          <p:cNvSpPr txBox="1"/>
          <p:nvPr/>
        </p:nvSpPr>
        <p:spPr>
          <a:xfrm>
            <a:off x="1584251" y="6478662"/>
            <a:ext cx="92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www.inf.fu-berlin.de</a:t>
            </a:r>
            <a:r>
              <a:rPr lang="en-US" dirty="0"/>
              <a:t>/</a:t>
            </a:r>
            <a:r>
              <a:rPr lang="en-US" dirty="0" err="1"/>
              <a:t>lehre</a:t>
            </a:r>
            <a:r>
              <a:rPr lang="en-US" dirty="0"/>
              <a:t>/WS05/</a:t>
            </a:r>
            <a:r>
              <a:rPr lang="en-US" dirty="0" err="1"/>
              <a:t>Mustererkennung</a:t>
            </a:r>
            <a:r>
              <a:rPr lang="en-US" dirty="0"/>
              <a:t>/infomax/</a:t>
            </a:r>
            <a:r>
              <a:rPr lang="en-US" dirty="0" err="1"/>
              <a:t>infomax.pdf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65125"/>
            <a:ext cx="11268740" cy="1006475"/>
          </a:xfrm>
        </p:spPr>
        <p:txBody>
          <a:bodyPr>
            <a:normAutofit/>
          </a:bodyPr>
          <a:lstStyle/>
          <a:p>
            <a:r>
              <a:rPr lang="en-US" dirty="0"/>
              <a:t>Measures of Independence: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</p:spPr>
            <p:txBody>
              <a:bodyPr/>
              <a:lstStyle/>
              <a:p>
                <a:r>
                  <a:rPr lang="en-US" dirty="0"/>
                  <a:t>Mutual information</a:t>
                </a:r>
              </a:p>
              <a:p>
                <a:r>
                  <a:rPr lang="en-US" dirty="0"/>
                  <a:t>Take two random variables X and Y. intuitively, mutual information or I(X,Y) measures how much knowing X gives us information about Y (or vice-versa)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H is the entropy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  <a:blipFill>
                <a:blip r:embed="rId2"/>
                <a:stretch>
                  <a:fillRect l="-1695" t="-2632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upload.wikimedia.org/wikipedia/commons/thumb/d/d4/Entropy-mutual-information-relative-entropy-relation-diagram.svg/800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825625"/>
            <a:ext cx="5597360" cy="39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953312"/>
          </a:xfrm>
        </p:spPr>
        <p:txBody>
          <a:bodyPr/>
          <a:lstStyle/>
          <a:p>
            <a:r>
              <a:rPr lang="en-US" dirty="0"/>
              <a:t>Measures of independence: non-</a:t>
            </a:r>
            <a:r>
              <a:rPr lang="en-US" dirty="0" err="1"/>
              <a:t>Gaussianity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</p:spPr>
            <p:txBody>
              <a:bodyPr/>
              <a:lstStyle/>
              <a:p>
                <a:r>
                  <a:rPr lang="en-US" dirty="0"/>
                  <a:t>Non-</a:t>
                </a:r>
                <a:r>
                  <a:rPr lang="en-US" dirty="0" err="1"/>
                  <a:t>Gaussianity</a:t>
                </a:r>
                <a:r>
                  <a:rPr lang="en-US" dirty="0"/>
                  <a:t> is independence</a:t>
                </a:r>
              </a:p>
              <a:p>
                <a:r>
                  <a:rPr lang="en-US" dirty="0"/>
                  <a:t>Central limit theorem: the distribution of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independent random variables approaches Gaussian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Toss 1 dice multiple times, record result each time =&gt; uniform distribution</a:t>
                </a:r>
              </a:p>
              <a:p>
                <a:pPr lvl="1"/>
                <a:r>
                  <a:rPr lang="en-US" dirty="0"/>
                  <a:t>Toss multiple dice multiple times, record summed result each time =&gt; gaussian distribution</a:t>
                </a:r>
              </a:p>
              <a:p>
                <a:r>
                  <a:rPr lang="en-US" dirty="0"/>
                  <a:t>Therefore, given a mixture of independent random variables, we can recover the independent random variables by finding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maximizing non-</a:t>
                </a:r>
                <a:r>
                  <a:rPr lang="en-US" dirty="0" err="1"/>
                  <a:t>Gaussianity</a:t>
                </a:r>
                <a:r>
                  <a:rPr lang="en-US" dirty="0"/>
                  <a:t> over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  <a:blipFill>
                <a:blip r:embed="rId2"/>
                <a:stretch>
                  <a:fillRect l="-833" t="-1985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Central limit theorem: dice example</a:t>
            </a:r>
            <a:endParaRPr lang="en-CA" dirty="0"/>
          </a:p>
        </p:txBody>
      </p:sp>
      <p:pic>
        <p:nvPicPr>
          <p:cNvPr id="8198" name="Picture 6" descr="https://www.muelaner.com/wp-content/uploads/2013/07/central-limit-theor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21" y="1690688"/>
            <a:ext cx="9091445" cy="45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89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https://www.muelaner.com/uncertainty-of-measurement/attachment/central-limit-theorem/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11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US" dirty="0"/>
                  <a:t>Kurtosis is the normalized form of the fourth central moment of a distribution: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have zero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unit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Kurtosis measures degree of </a:t>
                </a:r>
                <a:r>
                  <a:rPr lang="en-US" dirty="0" err="1"/>
                  <a:t>peakedness</a:t>
                </a:r>
                <a:r>
                  <a:rPr lang="en-US" dirty="0"/>
                  <a:t> (spikiness) of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only for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flat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spiky</a:t>
                </a:r>
              </a:p>
              <a:p>
                <a:r>
                  <a:rPr lang="en-US" dirty="0"/>
                  <a:t>Kurtosis is sensitive to outliers and not a robust measure of non-</a:t>
                </a:r>
                <a:r>
                  <a:rPr lang="en-US" dirty="0" err="1"/>
                  <a:t>gaussianity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83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Negentropy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</p:spPr>
            <p:txBody>
              <a:bodyPr/>
              <a:lstStyle/>
              <a:p>
                <a:r>
                  <a:rPr lang="en-US" dirty="0" smtClean="0"/>
                  <a:t>The entropy of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Gaussian distribution has maximum entropy among all distributions over the real axis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r>
                  <a:rPr lang="en-US" dirty="0"/>
                  <a:t>, uniform distribution has maximum entropy among all distributions over a finite range</a:t>
                </a:r>
              </a:p>
              <a:p>
                <a:r>
                  <a:rPr lang="en-US" dirty="0"/>
                  <a:t>Based on this, the differential entropy or negentropy is defined: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is a Gaussian variable with same 	variance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Negentropy can be approximated using: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positive constants,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assumed 	to have zero mean, unit variance,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a Gaussian variable with zero mean, unit variance,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	non-quadratic </a:t>
                </a:r>
                <a:r>
                  <a:rPr lang="en-US" sz="2000" dirty="0" smtClean="0"/>
                  <a:t>functions such as:</a:t>
                </a:r>
                <a:br>
                  <a:rPr lang="en-US" sz="2000" dirty="0" smtClean="0"/>
                </a:b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 order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  <a:blipFill>
                <a:blip r:embed="rId2"/>
                <a:stretch>
                  <a:fillRect l="-900" t="-1592" r="-1000" b="-26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338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CS405/505 Data Mining</vt:lpstr>
      <vt:lpstr>Administrative slide</vt:lpstr>
      <vt:lpstr>Independent Component Analysis (ICA)</vt:lpstr>
      <vt:lpstr>General definition of ICA</vt:lpstr>
      <vt:lpstr>Measures of Independence: Mutual information</vt:lpstr>
      <vt:lpstr>Measures of independence: non-Gaussianity </vt:lpstr>
      <vt:lpstr>Central limit theorem: dice example</vt:lpstr>
      <vt:lpstr>Quantifying non-Gaussianity: Kurtosis</vt:lpstr>
      <vt:lpstr>Quantifying non-Gaussianity: Negentropy</vt:lpstr>
      <vt:lpstr>Preprocessing for ICA:</vt:lpstr>
      <vt:lpstr>ICA algorithm (fastICA)</vt:lpstr>
      <vt:lpstr>Newton-Raphson method:</vt:lpstr>
      <vt:lpstr>fastICA example</vt:lpstr>
      <vt:lpstr>fastICA example</vt:lpstr>
      <vt:lpstr>fastICA example</vt:lpstr>
      <vt:lpstr>fastICA example</vt:lpstr>
      <vt:lpstr>fastICA example</vt:lpstr>
      <vt:lpstr>fastICA example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Application: separating muscular activity from neuronal activity in EEG recordings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Russell Butler</cp:lastModifiedBy>
  <cp:revision>43</cp:revision>
  <dcterms:created xsi:type="dcterms:W3CDTF">2019-10-10T13:19:55Z</dcterms:created>
  <dcterms:modified xsi:type="dcterms:W3CDTF">2019-10-10T21:26:00Z</dcterms:modified>
</cp:coreProperties>
</file>