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5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34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2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70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4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8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7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90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60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24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55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 Mining</a:t>
            </a:r>
            <a:br>
              <a:rPr lang="en-CA" dirty="0" smtClean="0"/>
            </a:br>
            <a:r>
              <a:rPr lang="en-CA" dirty="0" smtClean="0"/>
              <a:t>CS 405/505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Professor: Russell Butler, Ph.D. </a:t>
            </a:r>
          </a:p>
          <a:p>
            <a:r>
              <a:rPr lang="en-CA" dirty="0" smtClean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4499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Describing structural 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meant by a structural pattern?</a:t>
            </a:r>
          </a:p>
          <a:p>
            <a:r>
              <a:rPr lang="en-CA" dirty="0" smtClean="0"/>
              <a:t>How do you describe them?</a:t>
            </a:r>
          </a:p>
          <a:p>
            <a:r>
              <a:rPr lang="en-CA" dirty="0" smtClean="0"/>
              <a:t>What form does the input take?</a:t>
            </a:r>
          </a:p>
          <a:p>
            <a:r>
              <a:rPr lang="en-CA" dirty="0" smtClean="0"/>
              <a:t>Contact lens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26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37347"/>
              </p:ext>
            </p:extLst>
          </p:nvPr>
        </p:nvGraphicFramePr>
        <p:xfrm>
          <a:off x="3742463" y="75332"/>
          <a:ext cx="8382000" cy="6691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1803479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013463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558445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5294894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82805437"/>
                    </a:ext>
                  </a:extLst>
                </a:gridCol>
              </a:tblGrid>
              <a:tr h="48323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Spectacle Prescription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  <a:effectLst/>
                        </a:rPr>
                        <a:t>Astigmatism</a:t>
                      </a:r>
                      <a:endParaRPr lang="en-CA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  <a:effectLst/>
                        </a:rPr>
                        <a:t>Tear Production Rate</a:t>
                      </a:r>
                      <a:endParaRPr lang="en-CA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Recommended Lenses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88229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52493"/>
                  </a:ext>
                </a:extLst>
              </a:tr>
              <a:tr h="44988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endParaRPr lang="en-CA" sz="18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713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38038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62487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459919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143296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87337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55987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4929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3393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36717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0900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9266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86262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11781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0365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4413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3398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526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08945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088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0084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0479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124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66255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Contact lens dataset</a:t>
            </a:r>
          </a:p>
          <a:p>
            <a:endParaRPr lang="en-CA" sz="32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-1" y="983673"/>
            <a:ext cx="3742463" cy="5783401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What are the inputs/outputs</a:t>
            </a:r>
            <a:r>
              <a:rPr lang="en-CA" dirty="0" smtClean="0"/>
              <a:t>?</a:t>
            </a:r>
            <a:endParaRPr lang="en-CA" dirty="0" smtClean="0"/>
          </a:p>
          <a:p>
            <a:r>
              <a:rPr lang="en-CA" dirty="0" smtClean="0"/>
              <a:t>3 </a:t>
            </a:r>
            <a:r>
              <a:rPr lang="en-CA" dirty="0" smtClean="0"/>
              <a:t>possible values for age</a:t>
            </a:r>
          </a:p>
          <a:p>
            <a:r>
              <a:rPr lang="en-CA" dirty="0" smtClean="0"/>
              <a:t>2 values each for Prescription</a:t>
            </a:r>
          </a:p>
          <a:p>
            <a:r>
              <a:rPr lang="en-CA" dirty="0" smtClean="0"/>
              <a:t>2 values for Astigmatism</a:t>
            </a:r>
          </a:p>
          <a:p>
            <a:r>
              <a:rPr lang="en-CA" dirty="0" smtClean="0"/>
              <a:t>2 values for Tear Production Rate</a:t>
            </a:r>
          </a:p>
          <a:p>
            <a:pPr marL="0" indent="0">
              <a:buNone/>
            </a:pPr>
            <a:endParaRPr lang="en-CA" b="1" dirty="0" smtClean="0"/>
          </a:p>
          <a:p>
            <a:r>
              <a:rPr lang="en-CA" dirty="0" smtClean="0"/>
              <a:t>Structural description:</a:t>
            </a:r>
            <a:endParaRPr lang="en-CA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Tear Production Rate = Reduced, then Recommendation = None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Otherwise, if Age=Young and Astigmatic=No, then Recommendation=Soft</a:t>
            </a:r>
          </a:p>
          <a:p>
            <a:r>
              <a:rPr lang="en-CA" dirty="0" smtClean="0"/>
              <a:t>Do these rules </a:t>
            </a:r>
            <a:r>
              <a:rPr lang="en-CA" b="1" dirty="0" smtClean="0"/>
              <a:t>generalize</a:t>
            </a:r>
            <a:r>
              <a:rPr lang="en-CA" dirty="0" smtClean="0"/>
              <a:t> from the data, or merely </a:t>
            </a:r>
            <a:r>
              <a:rPr lang="en-CA" b="1" dirty="0" smtClean="0"/>
              <a:t>summarize</a:t>
            </a:r>
            <a:r>
              <a:rPr lang="en-CA" dirty="0" smtClean="0"/>
              <a:t> it</a:t>
            </a:r>
            <a:r>
              <a:rPr lang="en-CA" dirty="0" smtClean="0"/>
              <a:t>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05274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40382" cy="1325563"/>
          </a:xfrm>
        </p:spPr>
        <p:txBody>
          <a:bodyPr/>
          <a:lstStyle/>
          <a:p>
            <a:r>
              <a:rPr lang="en-CA" dirty="0" smtClean="0"/>
              <a:t>Decision tree for contact lens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en-CA" dirty="0" smtClean="0"/>
              <a:t>Another type of structural description</a:t>
            </a:r>
          </a:p>
          <a:p>
            <a:r>
              <a:rPr lang="en-CA" dirty="0" smtClean="0"/>
              <a:t>Successive testing of attributes</a:t>
            </a:r>
          </a:p>
          <a:p>
            <a:r>
              <a:rPr lang="en-CA" dirty="0" smtClean="0"/>
              <a:t>Eventually a leaf is reached</a:t>
            </a:r>
            <a:endParaRPr lang="en-CA" dirty="0"/>
          </a:p>
        </p:txBody>
      </p:sp>
      <p:sp>
        <p:nvSpPr>
          <p:cNvPr id="4" name="AutoShape 2" descr="ms-local-stream://EpubReader_F1813F23CC434009A3C5B2097991CC6E/Content/OEBPS/images/F000015f01-02-978012804291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99" y="168275"/>
            <a:ext cx="6577755" cy="60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learning?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We are interested in improvements in performance</a:t>
            </a:r>
          </a:p>
          <a:p>
            <a:pPr lvl="1"/>
            <a:r>
              <a:rPr lang="en-CA" dirty="0" smtClean="0"/>
              <a:t>Things </a:t>
            </a:r>
            <a:r>
              <a:rPr lang="en-CA" b="1" dirty="0" smtClean="0"/>
              <a:t>learn</a:t>
            </a:r>
            <a:r>
              <a:rPr lang="en-CA" dirty="0" smtClean="0"/>
              <a:t> when they change their behavior in a way that makes them perform better in the future</a:t>
            </a:r>
          </a:p>
          <a:p>
            <a:r>
              <a:rPr lang="en-CA" dirty="0" smtClean="0"/>
              <a:t>Training vs learning: vine example, slipper example</a:t>
            </a:r>
          </a:p>
          <a:p>
            <a:r>
              <a:rPr lang="en-CA" dirty="0" smtClean="0"/>
              <a:t>These conceptual problems do not arise in the techniques we will discuss</a:t>
            </a:r>
          </a:p>
          <a:p>
            <a:r>
              <a:rPr lang="en-CA" dirty="0" smtClean="0"/>
              <a:t>Input data will take the form of a set of examples </a:t>
            </a:r>
          </a:p>
          <a:p>
            <a:r>
              <a:rPr lang="en-CA" dirty="0" smtClean="0"/>
              <a:t>Output will take the form of predictions on new examples</a:t>
            </a:r>
          </a:p>
          <a:p>
            <a:r>
              <a:rPr lang="en-CA" dirty="0" smtClean="0"/>
              <a:t>In many applications, structural description is at least as important as classification accuracy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0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7869"/>
            <a:ext cx="4709249" cy="1325563"/>
          </a:xfrm>
        </p:spPr>
        <p:txBody>
          <a:bodyPr/>
          <a:lstStyle/>
          <a:p>
            <a:r>
              <a:rPr lang="en-CA" dirty="0" smtClean="0"/>
              <a:t>Weather dataset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4803"/>
              </p:ext>
            </p:extLst>
          </p:nvPr>
        </p:nvGraphicFramePr>
        <p:xfrm>
          <a:off x="5547449" y="67100"/>
          <a:ext cx="6608620" cy="671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56952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48224" y="1966913"/>
            <a:ext cx="65538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7092" y="1623432"/>
            <a:ext cx="5270356" cy="502675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S</a:t>
            </a:r>
            <a:r>
              <a:rPr lang="en-CA" dirty="0" smtClean="0"/>
              <a:t>everal standard datasets we will come back to repeatedly</a:t>
            </a:r>
          </a:p>
          <a:p>
            <a:r>
              <a:rPr lang="en-CA" dirty="0" smtClean="0"/>
              <a:t>We can create a structural description of this dataset using a </a:t>
            </a:r>
            <a:r>
              <a:rPr lang="en-CA" b="1" dirty="0" smtClean="0"/>
              <a:t>decision list </a:t>
            </a:r>
            <a:r>
              <a:rPr lang="en-CA" dirty="0" smtClean="0"/>
              <a:t>as follows:</a:t>
            </a:r>
          </a:p>
          <a:p>
            <a:pPr marL="0" indent="0">
              <a:buNone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Humidity=High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Outlook=Rainy and Windy=True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Outlook=Overcast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Humidity=Normal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none of the above then Play=Yes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3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6877"/>
            <a:ext cx="4594947" cy="923348"/>
          </a:xfrm>
        </p:spPr>
        <p:txBody>
          <a:bodyPr/>
          <a:lstStyle/>
          <a:p>
            <a:r>
              <a:rPr lang="en-CA" dirty="0" smtClean="0"/>
              <a:t>Weather dataset 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00005"/>
              </p:ext>
            </p:extLst>
          </p:nvPr>
        </p:nvGraphicFramePr>
        <p:xfrm>
          <a:off x="5433147" y="41565"/>
          <a:ext cx="6715125" cy="6543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116332717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80831111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9297063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70547313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538265912"/>
                    </a:ext>
                  </a:extLst>
                </a:gridCol>
              </a:tblGrid>
              <a:tr h="782121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18217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6181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8416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1842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1491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641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59545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6461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8818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123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28700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61478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64510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26131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1962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66913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018" y="1409121"/>
            <a:ext cx="5270356" cy="502675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Numerical vs nominal attributes</a:t>
            </a:r>
          </a:p>
          <a:p>
            <a:endParaRPr lang="en-CA" dirty="0" smtClean="0"/>
          </a:p>
          <a:p>
            <a:r>
              <a:rPr lang="en-CA" dirty="0" smtClean="0"/>
              <a:t>Here, the first rule might take the form: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Humidity&gt;83 then Play=No</a:t>
            </a:r>
          </a:p>
          <a:p>
            <a:r>
              <a:rPr lang="en-CA" dirty="0" smtClean="0"/>
              <a:t>Association rules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Temperature=Cool then Humidity=Normal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Windy=False and Play=No then Outlook=Sunny and Humidity=High</a:t>
            </a:r>
            <a:endParaRPr lang="en-CA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17874" cy="1325563"/>
          </a:xfrm>
        </p:spPr>
        <p:txBody>
          <a:bodyPr/>
          <a:lstStyle/>
          <a:p>
            <a:r>
              <a:rPr lang="en-CA" dirty="0" smtClean="0"/>
              <a:t>Iris dataset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920067"/>
              </p:ext>
            </p:extLst>
          </p:nvPr>
        </p:nvGraphicFramePr>
        <p:xfrm>
          <a:off x="4565644" y="358775"/>
          <a:ext cx="7562850" cy="6215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24140205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93477104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4932669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65878764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154453319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682277132"/>
                    </a:ext>
                  </a:extLst>
                </a:gridCol>
              </a:tblGrid>
              <a:tr h="354424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CA" sz="1600" b="1" dirty="0" smtClean="0">
                          <a:solidFill>
                            <a:schemeClr val="tx1"/>
                          </a:solidFill>
                          <a:effectLst/>
                        </a:rPr>
                        <a:t>Instance #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Sepal Length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Sepal Width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Petal Length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Petal Width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0975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68573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71328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9479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6749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4381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94415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0370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628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38630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8969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245038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2803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1231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36775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39769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6385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3583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3408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6018" y="1409121"/>
            <a:ext cx="4549626" cy="502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 smtClean="0">
                <a:cs typeface="Courier New" panose="02070309020205020404" pitchFamily="49" charset="0"/>
              </a:rPr>
              <a:t>Following rules might be learned from this dataset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petal-length &lt; 2.45 then Iris-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2.10 then Iris-versicolor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2.45 and petal-length &lt; 4.55 then Iris-versicolor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2.95 and petal-width &lt; 1.35 then Iris-versicolor</a:t>
            </a:r>
          </a:p>
          <a:p>
            <a:r>
              <a:rPr lang="en-CA" sz="2000" dirty="0" smtClean="0">
                <a:cs typeface="Courier New" panose="02070309020205020404" pitchFamily="49" charset="0"/>
              </a:rPr>
              <a:t>…etc. (15 rules total)</a:t>
            </a:r>
          </a:p>
          <a:p>
            <a:r>
              <a:rPr lang="en-CA" sz="2000" dirty="0" smtClean="0">
                <a:cs typeface="Courier New" panose="02070309020205020404" pitchFamily="49" charset="0"/>
              </a:rPr>
              <a:t>cumbersome</a:t>
            </a:r>
            <a:endParaRPr lang="en-CA" sz="20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iris setosa sepal pe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6" y="5094324"/>
            <a:ext cx="1864008" cy="172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846127" cy="1325563"/>
          </a:xfrm>
        </p:spPr>
        <p:txBody>
          <a:bodyPr/>
          <a:lstStyle/>
          <a:p>
            <a:r>
              <a:rPr lang="en-CA" dirty="0" smtClean="0"/>
              <a:t>CPU performance dataset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73511"/>
              </p:ext>
            </p:extLst>
          </p:nvPr>
        </p:nvGraphicFramePr>
        <p:xfrm>
          <a:off x="838203" y="3152771"/>
          <a:ext cx="11239496" cy="3657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937">
                  <a:extLst>
                    <a:ext uri="{9D8B030D-6E8A-4147-A177-3AD203B41FA5}">
                      <a16:colId xmlns:a16="http://schemas.microsoft.com/office/drawing/2014/main" val="2643852003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993711963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137711302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649042779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92198792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433094795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3918753097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3543500050"/>
                    </a:ext>
                  </a:extLst>
                </a:gridCol>
              </a:tblGrid>
              <a:tr h="431390">
                <a:tc rowSpan="3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Cycle Time (ns)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Main Memory (Kb)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Cache(KB)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Channels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Performance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71647"/>
                  </a:ext>
                </a:extLst>
              </a:tr>
              <a:tr h="3109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36132"/>
                  </a:ext>
                </a:extLst>
              </a:tr>
              <a:tr h="3109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MYCT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CACH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PRP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2223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2886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269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26214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87864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3312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75746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75648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6192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24321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5189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44272" y="1500033"/>
            <a:ext cx="9668308" cy="152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 smtClean="0">
                <a:cs typeface="Courier New" panose="02070309020205020404" pitchFamily="49" charset="0"/>
              </a:rPr>
              <a:t>Numeric prediction (both outcome and attributes are numeric)</a:t>
            </a:r>
          </a:p>
          <a:p>
            <a:r>
              <a:rPr lang="en-CA" sz="2500" dirty="0" smtClean="0">
                <a:cs typeface="Courier New" panose="02070309020205020404" pitchFamily="49" charset="0"/>
              </a:rPr>
              <a:t>Write the outcome as a linear sum of weighted attribute values</a:t>
            </a:r>
            <a:endParaRPr lang="en-CA" sz="2000" dirty="0"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81" y="2475198"/>
            <a:ext cx="7438630" cy="6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Fielded applications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917873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So far we have only seen toy problems, deliberately chosen to be small</a:t>
            </a:r>
          </a:p>
          <a:p>
            <a:r>
              <a:rPr lang="en-CA" dirty="0" smtClean="0"/>
              <a:t>What about machine learning applications that have actually been put to use?</a:t>
            </a:r>
          </a:p>
          <a:p>
            <a:r>
              <a:rPr lang="en-CA" dirty="0" smtClean="0"/>
              <a:t>Loan qualification</a:t>
            </a:r>
          </a:p>
          <a:p>
            <a:r>
              <a:rPr lang="en-CA" dirty="0" smtClean="0"/>
              <a:t>Machine fault diagnosis</a:t>
            </a:r>
          </a:p>
          <a:p>
            <a:r>
              <a:rPr lang="en-CA" dirty="0"/>
              <a:t>Market basket </a:t>
            </a:r>
            <a:r>
              <a:rPr lang="en-CA" dirty="0" smtClean="0"/>
              <a:t>analysis</a:t>
            </a:r>
          </a:p>
          <a:p>
            <a:r>
              <a:rPr lang="en-CA" dirty="0" smtClean="0"/>
              <a:t>Brain activity denoising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5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qualification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1998"/>
            <a:ext cx="2876550" cy="496902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Bank wants to know which customers will default</a:t>
            </a:r>
          </a:p>
          <a:p>
            <a:r>
              <a:rPr lang="en-CA" dirty="0" smtClean="0"/>
              <a:t>Input: bank activity transaction statement (Financial data)</a:t>
            </a:r>
          </a:p>
          <a:p>
            <a:r>
              <a:rPr lang="en-CA" dirty="0" smtClean="0"/>
              <a:t>Output: probability of person repaying their loan (Score)</a:t>
            </a:r>
          </a:p>
          <a:p>
            <a:r>
              <a:rPr lang="en-CA" dirty="0" err="1" smtClean="0"/>
              <a:t>Flinks</a:t>
            </a:r>
            <a:r>
              <a:rPr lang="en-CA" dirty="0" smtClean="0"/>
              <a:t> challenge (final project)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490" y="0"/>
            <a:ext cx="2494510" cy="959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1971675"/>
            <a:ext cx="93154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Check circulated class list </a:t>
            </a:r>
          </a:p>
          <a:p>
            <a:r>
              <a:rPr lang="en-CA" dirty="0" smtClean="0"/>
              <a:t>Office hours: </a:t>
            </a:r>
          </a:p>
          <a:p>
            <a:pPr lvl="1"/>
            <a:r>
              <a:rPr lang="en-CA" dirty="0" smtClean="0"/>
              <a:t>Monday, Wednesday, Friday 9:30 am to 11:00 am</a:t>
            </a:r>
          </a:p>
          <a:p>
            <a:r>
              <a:rPr lang="en-CA" dirty="0" smtClean="0"/>
              <a:t>Lecture</a:t>
            </a:r>
          </a:p>
          <a:p>
            <a:pPr lvl="1"/>
            <a:r>
              <a:rPr lang="en-CA" dirty="0" smtClean="0"/>
              <a:t>3 lectures per week, 50 minutes each</a:t>
            </a:r>
          </a:p>
          <a:p>
            <a:r>
              <a:rPr lang="en-CA" dirty="0" smtClean="0"/>
              <a:t>Textbook ($30 on amazon)</a:t>
            </a:r>
          </a:p>
          <a:p>
            <a:pPr lvl="1"/>
            <a:r>
              <a:rPr lang="en-CA" dirty="0" smtClean="0"/>
              <a:t>Data Mining – Practical Machine Learning Tools and Techniques</a:t>
            </a:r>
          </a:p>
          <a:p>
            <a:r>
              <a:rPr lang="en-CA" dirty="0" smtClean="0"/>
              <a:t>Assignments, Midterm, Final Project</a:t>
            </a:r>
          </a:p>
          <a:p>
            <a:r>
              <a:rPr lang="en-CA" dirty="0" smtClean="0"/>
              <a:t>Software:</a:t>
            </a:r>
          </a:p>
          <a:p>
            <a:pPr lvl="1"/>
            <a:r>
              <a:rPr lang="en-CA" dirty="0" smtClean="0"/>
              <a:t>Linux, Mac, or Windows</a:t>
            </a:r>
          </a:p>
          <a:p>
            <a:pPr lvl="1"/>
            <a:r>
              <a:rPr lang="en-CA" dirty="0" smtClean="0"/>
              <a:t>Basic coding requirements (python)</a:t>
            </a:r>
          </a:p>
        </p:txBody>
      </p:sp>
      <p:pic>
        <p:nvPicPr>
          <p:cNvPr id="1026" name="Picture 2" descr="Image result for data mining practical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355" y="2352602"/>
            <a:ext cx="2476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3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fault diagnosis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7945" cy="4351338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Preventative maintenance of electromechanical devices</a:t>
            </a:r>
          </a:p>
          <a:p>
            <a:r>
              <a:rPr lang="en-CA" dirty="0" smtClean="0"/>
              <a:t>Dataset of measurements from 600 faulty devices acquired and classified by expert with 20 years of experience</a:t>
            </a:r>
          </a:p>
          <a:p>
            <a:r>
              <a:rPr lang="en-CA" dirty="0"/>
              <a:t>R</a:t>
            </a:r>
            <a:r>
              <a:rPr lang="en-CA" dirty="0" smtClean="0"/>
              <a:t>ule induction algorithm applied to dataset, producing a set of diagnostic rules</a:t>
            </a:r>
          </a:p>
          <a:p>
            <a:r>
              <a:rPr lang="en-CA" dirty="0" smtClean="0"/>
              <a:t>Learned rules superior to expert’s handcrafted rules</a:t>
            </a:r>
          </a:p>
          <a:p>
            <a:r>
              <a:rPr lang="en-CA" dirty="0" smtClean="0"/>
              <a:t>System put into place because expert approved</a:t>
            </a:r>
            <a:endParaRPr lang="en-CA" dirty="0"/>
          </a:p>
        </p:txBody>
      </p:sp>
      <p:pic>
        <p:nvPicPr>
          <p:cNvPr id="1026" name="Picture 2" descr="Image result for faulty electromechanical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66" y="2229643"/>
            <a:ext cx="3834534" cy="25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Market basket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1145" cy="4351338"/>
          </a:xfrm>
        </p:spPr>
        <p:txBody>
          <a:bodyPr/>
          <a:lstStyle/>
          <a:p>
            <a:r>
              <a:rPr lang="en-CA" dirty="0" smtClean="0"/>
              <a:t>Use association techniques to find groups of items that tend to occur together in transactions</a:t>
            </a:r>
          </a:p>
          <a:p>
            <a:r>
              <a:rPr lang="en-CA" dirty="0" smtClean="0"/>
              <a:t>Example: on Thursdays, customers often purchase beer and diapers together</a:t>
            </a:r>
          </a:p>
          <a:p>
            <a:r>
              <a:rPr lang="en-CA" dirty="0" smtClean="0"/>
              <a:t>Use this info to plan store layout, offer coupons for matching products, etc.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90" y="1825625"/>
            <a:ext cx="5356410" cy="34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Brain activity denoising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5605231" cy="1781175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Electroencephalography records a mixture of neuronal and muscular activity</a:t>
            </a:r>
          </a:p>
          <a:p>
            <a:r>
              <a:rPr lang="en-CA" dirty="0" smtClean="0"/>
              <a:t>Use independent component analysis (ICA) to </a:t>
            </a:r>
            <a:r>
              <a:rPr lang="en-CA" dirty="0" err="1" smtClean="0"/>
              <a:t>unmix</a:t>
            </a:r>
            <a:r>
              <a:rPr lang="en-CA" dirty="0" smtClean="0"/>
              <a:t> these different signals</a:t>
            </a:r>
            <a:endParaRPr lang="en-CA" dirty="0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4" y="3305175"/>
            <a:ext cx="7372350" cy="3552825"/>
          </a:xfrm>
          <a:prstGeom prst="rect">
            <a:avLst/>
          </a:prstGeom>
        </p:spPr>
      </p:pic>
      <p:pic>
        <p:nvPicPr>
          <p:cNvPr id="3074" name="Picture 2" descr="Image may contain: one or more people, hat and close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915" y="2565400"/>
            <a:ext cx="3196359" cy="319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4667" y="3768436"/>
            <a:ext cx="128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Eye-blink</a:t>
            </a:r>
          </a:p>
          <a:p>
            <a:r>
              <a:rPr lang="en-CA" dirty="0" smtClean="0"/>
              <a:t>component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863830" y="3657600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Visual cortex component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10623664" y="3070719"/>
            <a:ext cx="7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F4</a:t>
            </a:r>
            <a:endParaRPr lang="en-CA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233" y="504032"/>
            <a:ext cx="4713041" cy="18373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8909654" y="3120509"/>
            <a:ext cx="7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</a:t>
            </a:r>
            <a:r>
              <a:rPr lang="en-CA" b="1" dirty="0" smtClean="0"/>
              <a:t>4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57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mining is defined as the process of discovering patterns in data</a:t>
            </a:r>
          </a:p>
          <a:p>
            <a:r>
              <a:rPr lang="en-CA" dirty="0" smtClean="0"/>
              <a:t>We will use small toy examples to gain intuition about how machine-learning algorithms work</a:t>
            </a:r>
          </a:p>
          <a:p>
            <a:r>
              <a:rPr lang="en-CA" dirty="0" smtClean="0"/>
              <a:t>Some assignments and final project will involve solving real world problems using machine-learning in python</a:t>
            </a:r>
          </a:p>
          <a:p>
            <a:endParaRPr lang="en-CA" dirty="0" smtClean="0"/>
          </a:p>
          <a:p>
            <a:r>
              <a:rPr lang="en-CA" dirty="0" smtClean="0"/>
              <a:t>Next lecture: chapter 2 and python examples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85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 of the course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CA" dirty="0" smtClean="0"/>
              <a:t>Learn how to use machine learning algorithms to extract useful information from data and make predictions</a:t>
            </a:r>
          </a:p>
          <a:p>
            <a:r>
              <a:rPr lang="en-CA" dirty="0" smtClean="0"/>
              <a:t>Basic theoretical foundation (algorithms + math) </a:t>
            </a:r>
          </a:p>
          <a:p>
            <a:r>
              <a:rPr lang="en-CA" dirty="0" smtClean="0"/>
              <a:t>Basic practical implementation (numpy + scikit-learn)</a:t>
            </a:r>
          </a:p>
          <a:p>
            <a:r>
              <a:rPr lang="en-CA" dirty="0" smtClean="0"/>
              <a:t>Develop intuition about data</a:t>
            </a:r>
          </a:p>
          <a:p>
            <a:pPr lvl="1"/>
            <a:r>
              <a:rPr lang="en-CA" dirty="0" smtClean="0"/>
              <a:t>Pitfalls, artifacts, and spurious results</a:t>
            </a:r>
          </a:p>
          <a:p>
            <a:r>
              <a:rPr lang="en-CA" dirty="0" smtClean="0"/>
              <a:t>Qualify for data scientist jobs, pass interviews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2050" name="Picture 2" descr="Image result for data mi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14" y="5084618"/>
            <a:ext cx="3035486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data mining?</a:t>
            </a:r>
          </a:p>
          <a:p>
            <a:r>
              <a:rPr lang="en-CA" i="1" dirty="0"/>
              <a:t>D</a:t>
            </a:r>
            <a:r>
              <a:rPr lang="en-CA" i="1" dirty="0" smtClean="0"/>
              <a:t>ata mining is the extraction of implicit, previously unknown, and potentially useful information from data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Handling real </a:t>
            </a:r>
            <a:r>
              <a:rPr lang="en-CA" dirty="0" smtClean="0"/>
              <a:t>data</a:t>
            </a:r>
          </a:p>
          <a:p>
            <a:pPr lvl="1"/>
            <a:r>
              <a:rPr lang="en-CA" dirty="0" smtClean="0"/>
              <a:t>Missing values, imperfect predictions, etc.</a:t>
            </a: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688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process of machine learning is one of abstraction</a:t>
            </a:r>
          </a:p>
          <a:p>
            <a:r>
              <a:rPr lang="en-CA" dirty="0" smtClean="0"/>
              <a:t>Machine learning enables acquisition of structural descriptions from examples</a:t>
            </a:r>
          </a:p>
          <a:p>
            <a:r>
              <a:rPr lang="en-CA" dirty="0" smtClean="0"/>
              <a:t>Prediction</a:t>
            </a:r>
          </a:p>
          <a:p>
            <a:pPr lvl="1"/>
            <a:r>
              <a:rPr lang="en-CA" dirty="0"/>
              <a:t>F</a:t>
            </a:r>
            <a:r>
              <a:rPr lang="en-CA" dirty="0" smtClean="0"/>
              <a:t>orecasting what will happen in new situations</a:t>
            </a:r>
          </a:p>
          <a:p>
            <a:r>
              <a:rPr lang="en-CA" dirty="0" smtClean="0"/>
              <a:t>Structural descriptions </a:t>
            </a:r>
          </a:p>
          <a:p>
            <a:pPr lvl="1"/>
            <a:r>
              <a:rPr lang="en-CA" dirty="0" smtClean="0"/>
              <a:t>Generate insights for practical applications</a:t>
            </a:r>
          </a:p>
          <a:p>
            <a:r>
              <a:rPr lang="en-CA" dirty="0" smtClean="0"/>
              <a:t>To apply machine learning productively, need to understand how the algorithms work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1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Machine learning methods will be covered at successive levels of detail</a:t>
            </a:r>
          </a:p>
          <a:p>
            <a:r>
              <a:rPr lang="en-CA" dirty="0" smtClean="0"/>
              <a:t>Chapter 1 – What’s it all about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What is machine learning, where is it used, examples of applications</a:t>
            </a:r>
            <a:endParaRPr lang="en-CA" dirty="0" smtClean="0"/>
          </a:p>
          <a:p>
            <a:r>
              <a:rPr lang="en-CA" dirty="0" smtClean="0"/>
              <a:t>Chapter 2 – Input </a:t>
            </a:r>
            <a:endParaRPr lang="en-CA" dirty="0" smtClean="0"/>
          </a:p>
          <a:p>
            <a:pPr lvl="1"/>
            <a:r>
              <a:rPr lang="en-CA" dirty="0" smtClean="0"/>
              <a:t>Instances and attributes</a:t>
            </a:r>
            <a:endParaRPr lang="en-CA" dirty="0" smtClean="0"/>
          </a:p>
          <a:p>
            <a:r>
              <a:rPr lang="en-CA" dirty="0" smtClean="0"/>
              <a:t>Chapter 3 – Output </a:t>
            </a:r>
            <a:endParaRPr lang="en-CA" dirty="0" smtClean="0"/>
          </a:p>
          <a:p>
            <a:pPr lvl="1"/>
            <a:r>
              <a:rPr lang="en-CA" dirty="0" smtClean="0"/>
              <a:t>Knowledge representation</a:t>
            </a:r>
            <a:endParaRPr lang="en-CA" dirty="0" smtClean="0"/>
          </a:p>
          <a:p>
            <a:r>
              <a:rPr lang="en-CA" dirty="0" smtClean="0"/>
              <a:t>Chapter 4 – </a:t>
            </a:r>
            <a:r>
              <a:rPr lang="en-CA" dirty="0" smtClean="0"/>
              <a:t>Algorithms: the basic methods</a:t>
            </a:r>
          </a:p>
          <a:p>
            <a:pPr lvl="1"/>
            <a:r>
              <a:rPr lang="en-CA" dirty="0" smtClean="0"/>
              <a:t>Describe basic methods in simplified form</a:t>
            </a:r>
            <a:endParaRPr lang="en-CA" dirty="0" smtClean="0"/>
          </a:p>
          <a:p>
            <a:r>
              <a:rPr lang="en-CA" dirty="0" smtClean="0"/>
              <a:t>Chapter 5 – </a:t>
            </a:r>
            <a:r>
              <a:rPr lang="en-CA" dirty="0" smtClean="0"/>
              <a:t>Credibility: evaluating what’s been learned</a:t>
            </a:r>
          </a:p>
          <a:p>
            <a:pPr lvl="1"/>
            <a:r>
              <a:rPr lang="en-CA" dirty="0" smtClean="0"/>
              <a:t>Need to be able to measure how well we ar</a:t>
            </a:r>
            <a:r>
              <a:rPr lang="en-CA" dirty="0" smtClean="0"/>
              <a:t>e doing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5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Advanced techniques of machine learning for data mining</a:t>
            </a:r>
          </a:p>
          <a:p>
            <a:r>
              <a:rPr lang="en-CA" dirty="0" smtClean="0"/>
              <a:t>Chapter 6 – trees and </a:t>
            </a:r>
            <a:r>
              <a:rPr lang="en-CA" dirty="0" smtClean="0"/>
              <a:t>rules</a:t>
            </a:r>
          </a:p>
          <a:p>
            <a:pPr lvl="1"/>
            <a:r>
              <a:rPr lang="en-CA" dirty="0" smtClean="0"/>
              <a:t>Low level issues, complexities of putting into practice</a:t>
            </a:r>
            <a:endParaRPr lang="en-CA" dirty="0" smtClean="0"/>
          </a:p>
          <a:p>
            <a:r>
              <a:rPr lang="en-CA" dirty="0" smtClean="0"/>
              <a:t>Chapter 7 – </a:t>
            </a:r>
            <a:r>
              <a:rPr lang="en-CA" dirty="0" smtClean="0"/>
              <a:t>extending instance-based </a:t>
            </a:r>
            <a:r>
              <a:rPr lang="en-CA" dirty="0" smtClean="0"/>
              <a:t>and linear </a:t>
            </a:r>
            <a:r>
              <a:rPr lang="en-CA" dirty="0" smtClean="0"/>
              <a:t>models</a:t>
            </a:r>
          </a:p>
          <a:p>
            <a:pPr lvl="1"/>
            <a:r>
              <a:rPr lang="en-CA" dirty="0" smtClean="0"/>
              <a:t>Low level issues, complexities of putting into practice</a:t>
            </a:r>
            <a:endParaRPr lang="en-CA" dirty="0" smtClean="0"/>
          </a:p>
          <a:p>
            <a:r>
              <a:rPr lang="en-CA" dirty="0" smtClean="0"/>
              <a:t>Chapter 8 – Data </a:t>
            </a:r>
            <a:r>
              <a:rPr lang="en-CA" dirty="0" smtClean="0"/>
              <a:t>transformations</a:t>
            </a:r>
          </a:p>
          <a:p>
            <a:pPr lvl="1"/>
            <a:r>
              <a:rPr lang="en-CA" dirty="0" smtClean="0"/>
              <a:t>Selecting and discretizing attributes</a:t>
            </a:r>
            <a:endParaRPr lang="en-CA" dirty="0" smtClean="0"/>
          </a:p>
          <a:p>
            <a:r>
              <a:rPr lang="en-CA" dirty="0" smtClean="0"/>
              <a:t>Loosely cover chapters 9, 10, </a:t>
            </a:r>
            <a:r>
              <a:rPr lang="en-CA" dirty="0" smtClean="0"/>
              <a:t>11</a:t>
            </a:r>
          </a:p>
          <a:p>
            <a:pPr lvl="1"/>
            <a:r>
              <a:rPr lang="en-CA" dirty="0" smtClean="0"/>
              <a:t>Probabilistic methods (9), deep learning (10), semi-supervised (11) </a:t>
            </a:r>
            <a:endParaRPr lang="en-CA" dirty="0" smtClean="0"/>
          </a:p>
          <a:p>
            <a:r>
              <a:rPr lang="en-CA" dirty="0" smtClean="0"/>
              <a:t>Chapter 12 – Ensemble learning </a:t>
            </a:r>
            <a:endParaRPr lang="en-CA" dirty="0" smtClean="0"/>
          </a:p>
          <a:p>
            <a:pPr lvl="1"/>
            <a:r>
              <a:rPr lang="en-CA" dirty="0" smtClean="0"/>
              <a:t>Combining output from different machine learning techniques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1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Chapter 1: What’s it all about?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</a:t>
            </a:r>
            <a:r>
              <a:rPr lang="en-CA" dirty="0" smtClean="0"/>
              <a:t>course </a:t>
            </a:r>
            <a:r>
              <a:rPr lang="en-CA" dirty="0" smtClean="0"/>
              <a:t>is about machine learning techniques for data mining</a:t>
            </a:r>
          </a:p>
        </p:txBody>
      </p:sp>
      <p:pic>
        <p:nvPicPr>
          <p:cNvPr id="3074" name="Picture 2" descr="Image result for ivf embr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99" y="3315793"/>
            <a:ext cx="4537074" cy="33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6564" y="2996190"/>
            <a:ext cx="41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Human in-vitro fertilization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3972" y="3315792"/>
            <a:ext cx="3913119" cy="3388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Selection of embryo based on ~60 features</a:t>
            </a:r>
          </a:p>
          <a:p>
            <a:r>
              <a:rPr lang="en-CA" b="1" dirty="0" smtClean="0"/>
              <a:t>Problem: </a:t>
            </a:r>
            <a:r>
              <a:rPr lang="en-CA" dirty="0" smtClean="0"/>
              <a:t>Difficult for embryologist to perform comprehensive assessment and compare by hand with historical data</a:t>
            </a:r>
          </a:p>
          <a:p>
            <a:r>
              <a:rPr lang="en-CA" b="1" dirty="0" smtClean="0"/>
              <a:t>Solution: </a:t>
            </a:r>
            <a:r>
              <a:rPr lang="en-CA" dirty="0" smtClean="0"/>
              <a:t>Apply machine learning using historical data and outcomes of embryos as training data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9927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Patterns in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course is about looking for patterns in data</a:t>
            </a:r>
          </a:p>
          <a:p>
            <a:r>
              <a:rPr lang="en-CA" dirty="0" smtClean="0"/>
              <a:t>What is a data scientist’s job?</a:t>
            </a:r>
          </a:p>
          <a:p>
            <a:pPr lvl="1"/>
            <a:r>
              <a:rPr lang="en-CA" dirty="0" smtClean="0"/>
              <a:t>Discover patterns governing process being measured</a:t>
            </a:r>
          </a:p>
          <a:p>
            <a:pPr lvl="1"/>
            <a:r>
              <a:rPr lang="en-CA" dirty="0" smtClean="0"/>
              <a:t>Encapsulate these patterns into rules/theories</a:t>
            </a:r>
          </a:p>
          <a:p>
            <a:pPr lvl="1"/>
            <a:r>
              <a:rPr lang="en-CA" dirty="0" smtClean="0"/>
              <a:t>Predict what will happen in new situations</a:t>
            </a:r>
          </a:p>
          <a:p>
            <a:r>
              <a:rPr lang="en-CA" dirty="0" smtClean="0"/>
              <a:t>Data mining is about solving problems by analyzing data already present in databases</a:t>
            </a:r>
          </a:p>
          <a:p>
            <a:pPr lvl="1"/>
            <a:r>
              <a:rPr lang="en-CA" dirty="0" smtClean="0"/>
              <a:t>Customer loyalty example</a:t>
            </a:r>
          </a:p>
          <a:p>
            <a:r>
              <a:rPr lang="en-CA" dirty="0" smtClean="0"/>
              <a:t>Data mining is defined as the process of discovering patterns in data</a:t>
            </a:r>
          </a:p>
        </p:txBody>
      </p:sp>
    </p:spTree>
    <p:extLst>
      <p:ext uri="{BB962C8B-B14F-4D97-AF65-F5344CB8AC3E}">
        <p14:creationId xmlns:p14="http://schemas.microsoft.com/office/powerpoint/2010/main" val="3711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1619</Words>
  <Application>Microsoft Office PowerPoint</Application>
  <PresentationFormat>Widescreen</PresentationFormat>
  <Paragraphs>646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Data Mining CS 405/505</vt:lpstr>
      <vt:lpstr>Administrative slide</vt:lpstr>
      <vt:lpstr>Goal of the course</vt:lpstr>
      <vt:lpstr>Preface</vt:lpstr>
      <vt:lpstr>Machine learning</vt:lpstr>
      <vt:lpstr>Overview part 1</vt:lpstr>
      <vt:lpstr>Overview part 2</vt:lpstr>
      <vt:lpstr>Chapter 1: What’s it all about?</vt:lpstr>
      <vt:lpstr>Patterns in data</vt:lpstr>
      <vt:lpstr>Describing structural patterns</vt:lpstr>
      <vt:lpstr>PowerPoint Presentation</vt:lpstr>
      <vt:lpstr>Decision tree for contact lens data</vt:lpstr>
      <vt:lpstr>What is learning?</vt:lpstr>
      <vt:lpstr>Weather dataset</vt:lpstr>
      <vt:lpstr>Weather dataset </vt:lpstr>
      <vt:lpstr>Iris dataset</vt:lpstr>
      <vt:lpstr>CPU performance dataset</vt:lpstr>
      <vt:lpstr>Fielded applications </vt:lpstr>
      <vt:lpstr>Loan qualification</vt:lpstr>
      <vt:lpstr>Machine fault diagnosis</vt:lpstr>
      <vt:lpstr>Market basket analysis</vt:lpstr>
      <vt:lpstr>Brain activity denoising</vt:lpstr>
      <vt:lpstr>Recap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CS 405/505</dc:title>
  <dc:creator>Russell Butler</dc:creator>
  <cp:lastModifiedBy>Russell Butler</cp:lastModifiedBy>
  <cp:revision>71</cp:revision>
  <dcterms:created xsi:type="dcterms:W3CDTF">2019-09-02T14:58:40Z</dcterms:created>
  <dcterms:modified xsi:type="dcterms:W3CDTF">2019-09-04T12:39:02Z</dcterms:modified>
</cp:coreProperties>
</file>