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DE989FDC-5E7E-46DE-9CB8-D3A69958DE60}" type="datetimeFigureOut">
              <a:rPr lang="en-CA" smtClean="0"/>
              <a:t>2019-09-09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1466172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E989FDC-5E7E-46DE-9CB8-D3A69958DE60}" type="datetimeFigureOut">
              <a:rPr lang="en-CA" smtClean="0"/>
              <a:t>2019-09-09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3199609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E989FDC-5E7E-46DE-9CB8-D3A69958DE60}" type="datetimeFigureOut">
              <a:rPr lang="en-CA" smtClean="0"/>
              <a:t>2019-09-09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2798876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E989FDC-5E7E-46DE-9CB8-D3A69958DE60}" type="datetimeFigureOut">
              <a:rPr lang="en-CA" smtClean="0"/>
              <a:t>2019-09-09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1829913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989FDC-5E7E-46DE-9CB8-D3A69958DE60}" type="datetimeFigureOut">
              <a:rPr lang="en-CA" smtClean="0"/>
              <a:t>2019-09-09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3449341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E989FDC-5E7E-46DE-9CB8-D3A69958DE60}" type="datetimeFigureOut">
              <a:rPr lang="en-CA" smtClean="0"/>
              <a:t>2019-09-09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20101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E989FDC-5E7E-46DE-9CB8-D3A69958DE60}" type="datetimeFigureOut">
              <a:rPr lang="en-CA" smtClean="0"/>
              <a:t>2019-09-09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3572148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E989FDC-5E7E-46DE-9CB8-D3A69958DE60}" type="datetimeFigureOut">
              <a:rPr lang="en-CA" smtClean="0"/>
              <a:t>2019-09-09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318622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89FDC-5E7E-46DE-9CB8-D3A69958DE60}" type="datetimeFigureOut">
              <a:rPr lang="en-CA" smtClean="0"/>
              <a:t>2019-09-09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1620498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989FDC-5E7E-46DE-9CB8-D3A69958DE60}" type="datetimeFigureOut">
              <a:rPr lang="en-CA" smtClean="0"/>
              <a:t>2019-09-09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1390899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989FDC-5E7E-46DE-9CB8-D3A69958DE60}" type="datetimeFigureOut">
              <a:rPr lang="en-CA" smtClean="0"/>
              <a:t>2019-09-09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D7D7497-8B48-4BCB-80DA-FDA015222C5E}" type="slidenum">
              <a:rPr lang="en-CA" smtClean="0"/>
              <a:t>‹#›</a:t>
            </a:fld>
            <a:endParaRPr lang="en-CA"/>
          </a:p>
        </p:txBody>
      </p:sp>
    </p:spTree>
    <p:extLst>
      <p:ext uri="{BB962C8B-B14F-4D97-AF65-F5344CB8AC3E}">
        <p14:creationId xmlns:p14="http://schemas.microsoft.com/office/powerpoint/2010/main" val="281624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89FDC-5E7E-46DE-9CB8-D3A69958DE60}" type="datetimeFigureOut">
              <a:rPr lang="en-CA" smtClean="0"/>
              <a:t>2019-09-09</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D7497-8B48-4BCB-80DA-FDA015222C5E}" type="slidenum">
              <a:rPr lang="en-CA" smtClean="0"/>
              <a:t>‹#›</a:t>
            </a:fld>
            <a:endParaRPr lang="en-CA"/>
          </a:p>
        </p:txBody>
      </p:sp>
    </p:spTree>
    <p:extLst>
      <p:ext uri="{BB962C8B-B14F-4D97-AF65-F5344CB8AC3E}">
        <p14:creationId xmlns:p14="http://schemas.microsoft.com/office/powerpoint/2010/main" val="72172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Data Mining</a:t>
            </a:r>
            <a:br>
              <a:rPr lang="en-CA" dirty="0" smtClean="0"/>
            </a:br>
            <a:r>
              <a:rPr lang="en-CA" dirty="0" smtClean="0"/>
              <a:t>CS 405/505</a:t>
            </a:r>
            <a:endParaRPr lang="en-CA" dirty="0"/>
          </a:p>
        </p:txBody>
      </p:sp>
      <p:sp>
        <p:nvSpPr>
          <p:cNvPr id="3" name="Subtitle 2"/>
          <p:cNvSpPr>
            <a:spLocks noGrp="1"/>
          </p:cNvSpPr>
          <p:nvPr>
            <p:ph type="subTitle" idx="1"/>
          </p:nvPr>
        </p:nvSpPr>
        <p:spPr/>
        <p:txBody>
          <a:bodyPr/>
          <a:lstStyle/>
          <a:p>
            <a:r>
              <a:rPr lang="en-CA" dirty="0" smtClean="0"/>
              <a:t>Lecture 3</a:t>
            </a:r>
          </a:p>
          <a:p>
            <a:r>
              <a:rPr lang="en-CA" dirty="0" smtClean="0"/>
              <a:t>Monday, September 9</a:t>
            </a:r>
            <a:r>
              <a:rPr lang="en-CA" baseline="30000" dirty="0" smtClean="0"/>
              <a:t>th</a:t>
            </a:r>
            <a:r>
              <a:rPr lang="en-CA" dirty="0" smtClean="0"/>
              <a:t> 2019</a:t>
            </a:r>
            <a:endParaRPr lang="en-CA" dirty="0"/>
          </a:p>
        </p:txBody>
      </p:sp>
    </p:spTree>
    <p:extLst>
      <p:ext uri="{BB962C8B-B14F-4D97-AF65-F5344CB8AC3E}">
        <p14:creationId xmlns:p14="http://schemas.microsoft.com/office/powerpoint/2010/main" val="2560478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3.4 Rules</a:t>
            </a:r>
            <a:endParaRPr lang="en-CA" dirty="0"/>
          </a:p>
        </p:txBody>
      </p:sp>
      <p:sp>
        <p:nvSpPr>
          <p:cNvPr id="3" name="Content Placeholder 2"/>
          <p:cNvSpPr>
            <a:spLocks noGrp="1"/>
          </p:cNvSpPr>
          <p:nvPr>
            <p:ph idx="1"/>
          </p:nvPr>
        </p:nvSpPr>
        <p:spPr/>
        <p:txBody>
          <a:bodyPr/>
          <a:lstStyle/>
          <a:p>
            <a:r>
              <a:rPr lang="en-CA" dirty="0" smtClean="0"/>
              <a:t>Popular alternative to decision trees</a:t>
            </a:r>
          </a:p>
          <a:p>
            <a:r>
              <a:rPr lang="en-CA" dirty="0" smtClean="0"/>
              <a:t>Antecedent and consequent</a:t>
            </a:r>
          </a:p>
          <a:p>
            <a:endParaRPr lang="en-CA" dirty="0"/>
          </a:p>
        </p:txBody>
      </p:sp>
      <p:pic>
        <p:nvPicPr>
          <p:cNvPr id="4" name="Picture 3"/>
          <p:cNvPicPr>
            <a:picLocks noChangeAspect="1"/>
          </p:cNvPicPr>
          <p:nvPr/>
        </p:nvPicPr>
        <p:blipFill>
          <a:blip r:embed="rId2"/>
          <a:stretch>
            <a:fillRect/>
          </a:stretch>
        </p:blipFill>
        <p:spPr>
          <a:xfrm>
            <a:off x="1182398" y="3216419"/>
            <a:ext cx="10104652" cy="745981"/>
          </a:xfrm>
          <a:prstGeom prst="rect">
            <a:avLst/>
          </a:prstGeom>
        </p:spPr>
      </p:pic>
      <p:sp>
        <p:nvSpPr>
          <p:cNvPr id="6" name="Left Brace 5"/>
          <p:cNvSpPr/>
          <p:nvPr/>
        </p:nvSpPr>
        <p:spPr>
          <a:xfrm rot="16200000">
            <a:off x="4646129" y="1171408"/>
            <a:ext cx="685678" cy="6537533"/>
          </a:xfrm>
          <a:prstGeom prst="leftBrace">
            <a:avLst/>
          </a:prstGeom>
          <a:noFill/>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Left Brace 6"/>
          <p:cNvSpPr/>
          <p:nvPr/>
        </p:nvSpPr>
        <p:spPr>
          <a:xfrm rot="16200000">
            <a:off x="9979424" y="3362846"/>
            <a:ext cx="689576" cy="1925678"/>
          </a:xfrm>
          <a:prstGeom prst="leftBrace">
            <a:avLst/>
          </a:prstGeom>
          <a:noFill/>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TextBox 7"/>
          <p:cNvSpPr txBox="1"/>
          <p:nvPr/>
        </p:nvSpPr>
        <p:spPr>
          <a:xfrm>
            <a:off x="4362995" y="5168528"/>
            <a:ext cx="1605439" cy="461665"/>
          </a:xfrm>
          <a:prstGeom prst="rect">
            <a:avLst/>
          </a:prstGeom>
          <a:noFill/>
        </p:spPr>
        <p:txBody>
          <a:bodyPr wrap="none" rtlCol="0">
            <a:spAutoFit/>
          </a:bodyPr>
          <a:lstStyle/>
          <a:p>
            <a:r>
              <a:rPr lang="en-CA" sz="2400" dirty="0" smtClean="0"/>
              <a:t>antecedent</a:t>
            </a:r>
            <a:endParaRPr lang="en-CA" sz="2400" dirty="0"/>
          </a:p>
        </p:txBody>
      </p:sp>
      <p:sp>
        <p:nvSpPr>
          <p:cNvPr id="9" name="TextBox 8"/>
          <p:cNvSpPr txBox="1"/>
          <p:nvPr/>
        </p:nvSpPr>
        <p:spPr>
          <a:xfrm>
            <a:off x="9580099" y="5168528"/>
            <a:ext cx="2110154" cy="461665"/>
          </a:xfrm>
          <a:prstGeom prst="rect">
            <a:avLst/>
          </a:prstGeom>
          <a:noFill/>
        </p:spPr>
        <p:txBody>
          <a:bodyPr wrap="square" rtlCol="0">
            <a:spAutoFit/>
          </a:bodyPr>
          <a:lstStyle/>
          <a:p>
            <a:r>
              <a:rPr lang="en-CA" sz="2400" dirty="0" smtClean="0"/>
              <a:t>consequent</a:t>
            </a:r>
            <a:endParaRPr lang="en-CA" sz="2400" dirty="0"/>
          </a:p>
        </p:txBody>
      </p:sp>
    </p:spTree>
    <p:extLst>
      <p:ext uri="{BB962C8B-B14F-4D97-AF65-F5344CB8AC3E}">
        <p14:creationId xmlns:p14="http://schemas.microsoft.com/office/powerpoint/2010/main" val="90097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Classification Rules</a:t>
            </a:r>
            <a:endParaRPr lang="en-CA" dirty="0"/>
          </a:p>
        </p:txBody>
      </p:sp>
      <p:pic>
        <p:nvPicPr>
          <p:cNvPr id="4" name="Picture 3"/>
          <p:cNvPicPr>
            <a:picLocks noChangeAspect="1"/>
          </p:cNvPicPr>
          <p:nvPr/>
        </p:nvPicPr>
        <p:blipFill>
          <a:blip r:embed="rId2"/>
          <a:stretch>
            <a:fillRect/>
          </a:stretch>
        </p:blipFill>
        <p:spPr>
          <a:xfrm>
            <a:off x="9591675" y="5305425"/>
            <a:ext cx="2600325" cy="1552575"/>
          </a:xfrm>
          <a:prstGeom prst="rect">
            <a:avLst/>
          </a:prstGeom>
        </p:spPr>
      </p:pic>
      <p:pic>
        <p:nvPicPr>
          <p:cNvPr id="5" name="Picture 4"/>
          <p:cNvPicPr>
            <a:picLocks noChangeAspect="1"/>
          </p:cNvPicPr>
          <p:nvPr/>
        </p:nvPicPr>
        <p:blipFill>
          <a:blip r:embed="rId3"/>
          <a:stretch>
            <a:fillRect/>
          </a:stretch>
        </p:blipFill>
        <p:spPr>
          <a:xfrm>
            <a:off x="8005998" y="-1"/>
            <a:ext cx="4186002" cy="3823855"/>
          </a:xfrm>
          <a:prstGeom prst="rect">
            <a:avLst/>
          </a:prstGeom>
        </p:spPr>
      </p:pic>
      <p:sp>
        <p:nvSpPr>
          <p:cNvPr id="3" name="Content Placeholder 2"/>
          <p:cNvSpPr>
            <a:spLocks noGrp="1"/>
          </p:cNvSpPr>
          <p:nvPr>
            <p:ph idx="1"/>
          </p:nvPr>
        </p:nvSpPr>
        <p:spPr>
          <a:xfrm>
            <a:off x="838201" y="1825625"/>
            <a:ext cx="8264236" cy="4351338"/>
          </a:xfrm>
        </p:spPr>
        <p:txBody>
          <a:bodyPr>
            <a:normAutofit fontScale="92500" lnSpcReduction="20000"/>
          </a:bodyPr>
          <a:lstStyle/>
          <a:p>
            <a:r>
              <a:rPr lang="en-CA" dirty="0" smtClean="0"/>
              <a:t>Easy to read set of classification rules off a decision tree (one rule per leaf)</a:t>
            </a:r>
          </a:p>
          <a:p>
            <a:pPr lvl="1"/>
            <a:r>
              <a:rPr lang="en-CA" dirty="0" smtClean="0"/>
              <a:t>Antecedent = tests on nodes leading up to leaf</a:t>
            </a:r>
          </a:p>
          <a:p>
            <a:pPr lvl="1"/>
            <a:r>
              <a:rPr lang="en-CA" dirty="0" smtClean="0"/>
              <a:t>Consequent = class assigned by the leaf</a:t>
            </a:r>
          </a:p>
          <a:p>
            <a:r>
              <a:rPr lang="en-CA" dirty="0" smtClean="0"/>
              <a:t>Order in which rules are read off tree is irrelevant (unambiguous)</a:t>
            </a:r>
          </a:p>
          <a:p>
            <a:r>
              <a:rPr lang="en-CA" dirty="0" smtClean="0"/>
              <a:t>In general, rules read directly off decision tree are overly complex</a:t>
            </a:r>
          </a:p>
          <a:p>
            <a:r>
              <a:rPr lang="en-CA" dirty="0" smtClean="0"/>
              <a:t>Decision trees cannot easily express disjunction (“or”) implied among different rules in a set</a:t>
            </a:r>
          </a:p>
          <a:p>
            <a:r>
              <a:rPr lang="en-CA" dirty="0" smtClean="0"/>
              <a:t>Going from rules to tree? Difficult to transform a given set of rules into a decision tree</a:t>
            </a:r>
          </a:p>
          <a:p>
            <a:endParaRPr lang="en-CA" dirty="0"/>
          </a:p>
        </p:txBody>
      </p:sp>
    </p:spTree>
    <p:extLst>
      <p:ext uri="{BB962C8B-B14F-4D97-AF65-F5344CB8AC3E}">
        <p14:creationId xmlns:p14="http://schemas.microsoft.com/office/powerpoint/2010/main" val="298177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 </a:t>
            </a:r>
            <a:endParaRPr lang="en-CA" dirty="0"/>
          </a:p>
        </p:txBody>
      </p:sp>
      <p:sp>
        <p:nvSpPr>
          <p:cNvPr id="3" name="Content Placeholder 2"/>
          <p:cNvSpPr>
            <a:spLocks noGrp="1"/>
          </p:cNvSpPr>
          <p:nvPr>
            <p:ph idx="1"/>
          </p:nvPr>
        </p:nvSpPr>
        <p:spPr>
          <a:xfrm>
            <a:off x="838199" y="1814945"/>
            <a:ext cx="4218709" cy="4362018"/>
          </a:xfrm>
        </p:spPr>
        <p:txBody>
          <a:bodyPr>
            <a:normAutofit lnSpcReduction="10000"/>
          </a:bodyPr>
          <a:lstStyle/>
          <a:p>
            <a:r>
              <a:rPr lang="en-CA" dirty="0" smtClean="0"/>
              <a:t>Take an example where two rules have the same structure but different attributes</a:t>
            </a:r>
          </a:p>
          <a:p>
            <a:r>
              <a:rPr lang="en-CA" dirty="0" smtClean="0"/>
              <a:t>Need to choose a single test for root node</a:t>
            </a:r>
          </a:p>
          <a:p>
            <a:r>
              <a:rPr lang="en-CA" dirty="0" smtClean="0"/>
              <a:t>If we choose ‘a’ as root node, the second rule must be repeated twice in the tree (</a:t>
            </a:r>
            <a:r>
              <a:rPr lang="en-CA" b="1" dirty="0" smtClean="0"/>
              <a:t>replicated subtree problem</a:t>
            </a:r>
            <a:r>
              <a:rPr lang="en-CA" dirty="0" smtClean="0"/>
              <a:t>)</a:t>
            </a:r>
            <a:endParaRPr lang="en-CA" dirty="0"/>
          </a:p>
        </p:txBody>
      </p:sp>
      <p:pic>
        <p:nvPicPr>
          <p:cNvPr id="6" name="Picture 5"/>
          <p:cNvPicPr>
            <a:picLocks noChangeAspect="1"/>
          </p:cNvPicPr>
          <p:nvPr/>
        </p:nvPicPr>
        <p:blipFill>
          <a:blip r:embed="rId2"/>
          <a:stretch>
            <a:fillRect/>
          </a:stretch>
        </p:blipFill>
        <p:spPr>
          <a:xfrm>
            <a:off x="7217418" y="759322"/>
            <a:ext cx="4708762" cy="5960133"/>
          </a:xfrm>
          <a:prstGeom prst="rect">
            <a:avLst/>
          </a:prstGeom>
        </p:spPr>
      </p:pic>
      <p:pic>
        <p:nvPicPr>
          <p:cNvPr id="4" name="Picture 3"/>
          <p:cNvPicPr>
            <a:picLocks noChangeAspect="1"/>
          </p:cNvPicPr>
          <p:nvPr/>
        </p:nvPicPr>
        <p:blipFill>
          <a:blip r:embed="rId3"/>
          <a:stretch>
            <a:fillRect/>
          </a:stretch>
        </p:blipFill>
        <p:spPr>
          <a:xfrm>
            <a:off x="5323552" y="1027906"/>
            <a:ext cx="3217963" cy="1194693"/>
          </a:xfrm>
          <a:prstGeom prst="rect">
            <a:avLst/>
          </a:prstGeom>
        </p:spPr>
      </p:pic>
      <p:sp>
        <p:nvSpPr>
          <p:cNvPr id="7" name="TextBox 6"/>
          <p:cNvSpPr txBox="1"/>
          <p:nvPr/>
        </p:nvSpPr>
        <p:spPr>
          <a:xfrm>
            <a:off x="4553789" y="843240"/>
            <a:ext cx="769763" cy="369332"/>
          </a:xfrm>
          <a:prstGeom prst="rect">
            <a:avLst/>
          </a:prstGeom>
          <a:noFill/>
        </p:spPr>
        <p:txBody>
          <a:bodyPr wrap="none" rtlCol="0">
            <a:spAutoFit/>
          </a:bodyPr>
          <a:lstStyle/>
          <a:p>
            <a:r>
              <a:rPr lang="en-CA" dirty="0" smtClean="0"/>
              <a:t>Rule 1</a:t>
            </a:r>
            <a:endParaRPr lang="en-CA" dirty="0"/>
          </a:p>
        </p:txBody>
      </p:sp>
      <p:sp>
        <p:nvSpPr>
          <p:cNvPr id="8" name="TextBox 7"/>
          <p:cNvSpPr txBox="1"/>
          <p:nvPr/>
        </p:nvSpPr>
        <p:spPr>
          <a:xfrm>
            <a:off x="4589861" y="1625252"/>
            <a:ext cx="769763" cy="369332"/>
          </a:xfrm>
          <a:prstGeom prst="rect">
            <a:avLst/>
          </a:prstGeom>
          <a:noFill/>
        </p:spPr>
        <p:txBody>
          <a:bodyPr wrap="none" rtlCol="0">
            <a:spAutoFit/>
          </a:bodyPr>
          <a:lstStyle/>
          <a:p>
            <a:r>
              <a:rPr lang="en-CA" dirty="0" smtClean="0"/>
              <a:t>Rule 2</a:t>
            </a:r>
            <a:endParaRPr lang="en-CA" dirty="0"/>
          </a:p>
        </p:txBody>
      </p:sp>
    </p:spTree>
    <p:extLst>
      <p:ext uri="{BB962C8B-B14F-4D97-AF65-F5344CB8AC3E}">
        <p14:creationId xmlns:p14="http://schemas.microsoft.com/office/powerpoint/2010/main" val="143375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Representing XOR</a:t>
            </a:r>
            <a:endParaRPr lang="en-CA" dirty="0"/>
          </a:p>
        </p:txBody>
      </p:sp>
      <p:sp>
        <p:nvSpPr>
          <p:cNvPr id="3" name="Content Placeholder 2"/>
          <p:cNvSpPr>
            <a:spLocks noGrp="1"/>
          </p:cNvSpPr>
          <p:nvPr>
            <p:ph idx="1"/>
          </p:nvPr>
        </p:nvSpPr>
        <p:spPr>
          <a:xfrm>
            <a:off x="713508" y="1607994"/>
            <a:ext cx="11326091" cy="1398442"/>
          </a:xfrm>
        </p:spPr>
        <p:txBody>
          <a:bodyPr>
            <a:normAutofit fontScale="85000" lnSpcReduction="20000"/>
          </a:bodyPr>
          <a:lstStyle/>
          <a:p>
            <a:r>
              <a:rPr lang="en-CA" dirty="0" smtClean="0"/>
              <a:t>Take XOR (exclusive-or) function, for example </a:t>
            </a:r>
          </a:p>
          <a:p>
            <a:r>
              <a:rPr lang="en-CA" dirty="0" smtClean="0"/>
              <a:t>Tree does not reflect true symmetry of problem</a:t>
            </a:r>
          </a:p>
          <a:p>
            <a:r>
              <a:rPr lang="en-CA" dirty="0" smtClean="0"/>
              <a:t>Rules are not notably more compact here, but in other situations rules are much more compact than trees </a:t>
            </a:r>
            <a:endParaRPr lang="en-CA" dirty="0"/>
          </a:p>
        </p:txBody>
      </p:sp>
      <p:pic>
        <p:nvPicPr>
          <p:cNvPr id="4" name="Picture 3"/>
          <p:cNvPicPr>
            <a:picLocks noChangeAspect="1"/>
          </p:cNvPicPr>
          <p:nvPr/>
        </p:nvPicPr>
        <p:blipFill>
          <a:blip r:embed="rId2"/>
          <a:stretch>
            <a:fillRect/>
          </a:stretch>
        </p:blipFill>
        <p:spPr>
          <a:xfrm>
            <a:off x="1310433" y="3006436"/>
            <a:ext cx="10132239" cy="3851564"/>
          </a:xfrm>
          <a:prstGeom prst="rect">
            <a:avLst/>
          </a:prstGeom>
        </p:spPr>
      </p:pic>
    </p:spTree>
    <p:extLst>
      <p:ext uri="{BB962C8B-B14F-4D97-AF65-F5344CB8AC3E}">
        <p14:creationId xmlns:p14="http://schemas.microsoft.com/office/powerpoint/2010/main" val="262676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72608" y="55420"/>
            <a:ext cx="8277827" cy="6747164"/>
          </a:xfrm>
          <a:prstGeom prst="rect">
            <a:avLst/>
          </a:prstGeom>
        </p:spPr>
      </p:pic>
      <p:sp>
        <p:nvSpPr>
          <p:cNvPr id="2" name="Title 1"/>
          <p:cNvSpPr>
            <a:spLocks noGrp="1"/>
          </p:cNvSpPr>
          <p:nvPr>
            <p:ph type="title"/>
          </p:nvPr>
        </p:nvSpPr>
        <p:spPr/>
        <p:txBody>
          <a:bodyPr/>
          <a:lstStyle/>
          <a:p>
            <a:r>
              <a:rPr lang="en-CA" dirty="0" smtClean="0"/>
              <a:t>Replicated subtree problem</a:t>
            </a:r>
            <a:endParaRPr lang="en-CA" dirty="0"/>
          </a:p>
        </p:txBody>
      </p:sp>
      <p:sp>
        <p:nvSpPr>
          <p:cNvPr id="3" name="Content Placeholder 2"/>
          <p:cNvSpPr>
            <a:spLocks noGrp="1"/>
          </p:cNvSpPr>
          <p:nvPr>
            <p:ph idx="1"/>
          </p:nvPr>
        </p:nvSpPr>
        <p:spPr>
          <a:xfrm>
            <a:off x="838198" y="1825625"/>
            <a:ext cx="3034409" cy="4351338"/>
          </a:xfrm>
        </p:spPr>
        <p:txBody>
          <a:bodyPr/>
          <a:lstStyle/>
          <a:p>
            <a:r>
              <a:rPr lang="en-CA" dirty="0" smtClean="0"/>
              <a:t>x, y, z, w can take  values 1, 2, or 3</a:t>
            </a:r>
            <a:endParaRPr lang="en-CA" dirty="0"/>
          </a:p>
          <a:p>
            <a:r>
              <a:rPr lang="en-CA" dirty="0" smtClean="0"/>
              <a:t>Default rules</a:t>
            </a:r>
          </a:p>
          <a:p>
            <a:r>
              <a:rPr lang="en-CA" dirty="0" smtClean="0"/>
              <a:t>Each small gray triangle contains the entire 3 level subtree in gray (child of node y)</a:t>
            </a:r>
          </a:p>
          <a:p>
            <a:r>
              <a:rPr lang="en-CA" dirty="0" smtClean="0"/>
              <a:t>Extreme example</a:t>
            </a:r>
          </a:p>
          <a:p>
            <a:endParaRPr lang="en-CA" dirty="0"/>
          </a:p>
        </p:txBody>
      </p:sp>
    </p:spTree>
    <p:extLst>
      <p:ext uri="{BB962C8B-B14F-4D97-AF65-F5344CB8AC3E}">
        <p14:creationId xmlns:p14="http://schemas.microsoft.com/office/powerpoint/2010/main" val="138147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More about rules:</a:t>
            </a:r>
            <a:endParaRPr lang="en-CA" dirty="0"/>
          </a:p>
        </p:txBody>
      </p:sp>
      <p:sp>
        <p:nvSpPr>
          <p:cNvPr id="3" name="Content Placeholder 2"/>
          <p:cNvSpPr>
            <a:spLocks noGrp="1"/>
          </p:cNvSpPr>
          <p:nvPr>
            <p:ph idx="1"/>
          </p:nvPr>
        </p:nvSpPr>
        <p:spPr>
          <a:xfrm>
            <a:off x="838200" y="1825625"/>
            <a:ext cx="7363691" cy="4351338"/>
          </a:xfrm>
        </p:spPr>
        <p:txBody>
          <a:bodyPr>
            <a:normAutofit fontScale="92500" lnSpcReduction="10000"/>
          </a:bodyPr>
          <a:lstStyle/>
          <a:p>
            <a:r>
              <a:rPr lang="en-CA" dirty="0"/>
              <a:t>R</a:t>
            </a:r>
            <a:r>
              <a:rPr lang="en-CA" dirty="0" smtClean="0"/>
              <a:t>ules are popular because each rule seems to represent an independent “nugget” of knowledge</a:t>
            </a:r>
          </a:p>
          <a:p>
            <a:pPr lvl="1"/>
            <a:r>
              <a:rPr lang="en-CA" dirty="0" smtClean="0"/>
              <a:t>New rules can be added to existing rule set without disturbing pre-existing rules, whereas adding to a tree may require reshaping the entire tree</a:t>
            </a:r>
          </a:p>
          <a:p>
            <a:r>
              <a:rPr lang="en-CA" dirty="0" smtClean="0"/>
              <a:t>However, this ignores the fact that some rule sets are to be interpreted in order (decision list)</a:t>
            </a:r>
          </a:p>
          <a:p>
            <a:r>
              <a:rPr lang="en-CA" dirty="0" smtClean="0"/>
              <a:t>Sometimes, different rules will classify the same instance differently (this never happens for decision trees)</a:t>
            </a:r>
          </a:p>
          <a:p>
            <a:r>
              <a:rPr lang="en-CA" dirty="0" smtClean="0"/>
              <a:t>Machine learning algorithms that generate rules invariably produce ordered rule sets (Decision lists)</a:t>
            </a:r>
          </a:p>
          <a:p>
            <a:endParaRPr lang="en-CA" dirty="0"/>
          </a:p>
        </p:txBody>
      </p:sp>
      <p:pic>
        <p:nvPicPr>
          <p:cNvPr id="5" name="Picture 4"/>
          <p:cNvPicPr>
            <a:picLocks noChangeAspect="1"/>
          </p:cNvPicPr>
          <p:nvPr/>
        </p:nvPicPr>
        <p:blipFill>
          <a:blip r:embed="rId2"/>
          <a:stretch>
            <a:fillRect/>
          </a:stretch>
        </p:blipFill>
        <p:spPr>
          <a:xfrm>
            <a:off x="9136078" y="0"/>
            <a:ext cx="3055922" cy="2400732"/>
          </a:xfrm>
          <a:prstGeom prst="rect">
            <a:avLst/>
          </a:prstGeom>
        </p:spPr>
      </p:pic>
      <p:sp>
        <p:nvSpPr>
          <p:cNvPr id="6" name="TextBox 5"/>
          <p:cNvSpPr txBox="1"/>
          <p:nvPr/>
        </p:nvSpPr>
        <p:spPr>
          <a:xfrm>
            <a:off x="9136078" y="2400732"/>
            <a:ext cx="3055922" cy="369332"/>
          </a:xfrm>
          <a:prstGeom prst="rect">
            <a:avLst/>
          </a:prstGeom>
          <a:noFill/>
        </p:spPr>
        <p:txBody>
          <a:bodyPr wrap="square" rtlCol="0">
            <a:spAutoFit/>
          </a:bodyPr>
          <a:lstStyle/>
          <a:p>
            <a:r>
              <a:rPr lang="en-CA" dirty="0" smtClean="0"/>
              <a:t>Chicken nugget</a:t>
            </a:r>
            <a:endParaRPr lang="en-CA" dirty="0"/>
          </a:p>
        </p:txBody>
      </p:sp>
    </p:spTree>
    <p:extLst>
      <p:ext uri="{BB962C8B-B14F-4D97-AF65-F5344CB8AC3E}">
        <p14:creationId xmlns:p14="http://schemas.microsoft.com/office/powerpoint/2010/main" val="376818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Association rules</a:t>
            </a:r>
            <a:endParaRPr lang="en-CA" dirty="0"/>
          </a:p>
        </p:txBody>
      </p:sp>
      <p:sp>
        <p:nvSpPr>
          <p:cNvPr id="3" name="Content Placeholder 2"/>
          <p:cNvSpPr>
            <a:spLocks noGrp="1"/>
          </p:cNvSpPr>
          <p:nvPr>
            <p:ph idx="1"/>
          </p:nvPr>
        </p:nvSpPr>
        <p:spPr>
          <a:xfrm>
            <a:off x="838200" y="1825625"/>
            <a:ext cx="10515600" cy="3677660"/>
          </a:xfrm>
        </p:spPr>
        <p:txBody>
          <a:bodyPr>
            <a:normAutofit lnSpcReduction="10000"/>
          </a:bodyPr>
          <a:lstStyle/>
          <a:p>
            <a:r>
              <a:rPr lang="en-CA" dirty="0" smtClean="0"/>
              <a:t>Association rules predict any attribute (not just class) </a:t>
            </a:r>
          </a:p>
          <a:p>
            <a:r>
              <a:rPr lang="en-CA" dirty="0" smtClean="0"/>
              <a:t>Can predict combinations of attributes</a:t>
            </a:r>
          </a:p>
          <a:p>
            <a:r>
              <a:rPr lang="en-CA" dirty="0" smtClean="0"/>
              <a:t>Not intended to be used together as a set (as with classification rules)</a:t>
            </a:r>
          </a:p>
          <a:p>
            <a:r>
              <a:rPr lang="en-CA" dirty="0" smtClean="0"/>
              <a:t>Express regularities underlying the dataset</a:t>
            </a:r>
          </a:p>
          <a:p>
            <a:r>
              <a:rPr lang="en-CA" dirty="0" smtClean="0"/>
              <a:t>Coverage – number of instances predicted correctly, or the proportion of all instances covered by the rules</a:t>
            </a:r>
          </a:p>
          <a:p>
            <a:r>
              <a:rPr lang="en-CA" dirty="0" smtClean="0"/>
              <a:t>Accuracy  - number of instances predicted correctly, expressed as a proportion of all instances to which it applies</a:t>
            </a:r>
            <a:endParaRPr lang="en-CA" dirty="0"/>
          </a:p>
        </p:txBody>
      </p:sp>
      <p:pic>
        <p:nvPicPr>
          <p:cNvPr id="4" name="Picture 3"/>
          <p:cNvPicPr>
            <a:picLocks noChangeAspect="1"/>
          </p:cNvPicPr>
          <p:nvPr/>
        </p:nvPicPr>
        <p:blipFill>
          <a:blip r:embed="rId2"/>
          <a:stretch>
            <a:fillRect/>
          </a:stretch>
        </p:blipFill>
        <p:spPr>
          <a:xfrm>
            <a:off x="1148826" y="5301383"/>
            <a:ext cx="10204974" cy="673678"/>
          </a:xfrm>
          <a:prstGeom prst="rect">
            <a:avLst/>
          </a:prstGeom>
        </p:spPr>
      </p:pic>
      <p:sp>
        <p:nvSpPr>
          <p:cNvPr id="5" name="TextBox 4"/>
          <p:cNvSpPr txBox="1"/>
          <p:nvPr/>
        </p:nvSpPr>
        <p:spPr>
          <a:xfrm>
            <a:off x="1155555" y="6176963"/>
            <a:ext cx="10204974" cy="646331"/>
          </a:xfrm>
          <a:prstGeom prst="rect">
            <a:avLst/>
          </a:prstGeom>
          <a:noFill/>
        </p:spPr>
        <p:txBody>
          <a:bodyPr wrap="square" rtlCol="0">
            <a:spAutoFit/>
          </a:bodyPr>
          <a:lstStyle/>
          <a:p>
            <a:r>
              <a:rPr lang="en-CA" dirty="0" smtClean="0"/>
              <a:t>Coverage = number of days that are both cool, and have normal humidity</a:t>
            </a:r>
          </a:p>
          <a:p>
            <a:r>
              <a:rPr lang="en-CA" dirty="0" smtClean="0"/>
              <a:t>Accuracy = proportion of cool days with normal humidity</a:t>
            </a:r>
            <a:endParaRPr lang="en-CA" dirty="0"/>
          </a:p>
        </p:txBody>
      </p:sp>
    </p:spTree>
    <p:extLst>
      <p:ext uri="{BB962C8B-B14F-4D97-AF65-F5344CB8AC3E}">
        <p14:creationId xmlns:p14="http://schemas.microsoft.com/office/powerpoint/2010/main" val="319915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Rules with exceptions</a:t>
            </a:r>
            <a:endParaRPr lang="en-CA" dirty="0"/>
          </a:p>
        </p:txBody>
      </p:sp>
      <p:sp>
        <p:nvSpPr>
          <p:cNvPr id="3" name="Content Placeholder 2"/>
          <p:cNvSpPr>
            <a:spLocks noGrp="1"/>
          </p:cNvSpPr>
          <p:nvPr>
            <p:ph idx="1"/>
          </p:nvPr>
        </p:nvSpPr>
        <p:spPr>
          <a:xfrm>
            <a:off x="838200" y="1811771"/>
            <a:ext cx="4260273" cy="4351338"/>
          </a:xfrm>
        </p:spPr>
        <p:txBody>
          <a:bodyPr>
            <a:normAutofit fontScale="92500" lnSpcReduction="20000"/>
          </a:bodyPr>
          <a:lstStyle/>
          <a:p>
            <a:r>
              <a:rPr lang="en-CA" dirty="0" smtClean="0"/>
              <a:t>Allowing classification rules to have exceptions, means we can make incremental modifications to rule set without reengineering entire set</a:t>
            </a:r>
          </a:p>
          <a:p>
            <a:r>
              <a:rPr lang="en-CA" dirty="0" smtClean="0"/>
              <a:t>Consider the iris problem, we find a new flower, classed by expert as I. </a:t>
            </a:r>
            <a:r>
              <a:rPr lang="en-CA" dirty="0" err="1" smtClean="0"/>
              <a:t>setosa</a:t>
            </a:r>
            <a:endParaRPr lang="en-CA" dirty="0" smtClean="0"/>
          </a:p>
          <a:p>
            <a:r>
              <a:rPr lang="en-CA" dirty="0" smtClean="0"/>
              <a:t>Misclassified by two of the rules found earlier</a:t>
            </a:r>
          </a:p>
          <a:p>
            <a:pPr lvl="1"/>
            <a:r>
              <a:rPr lang="en-CA" dirty="0" smtClean="0"/>
              <a:t>Change bounds of existing rules?</a:t>
            </a:r>
          </a:p>
          <a:p>
            <a:r>
              <a:rPr lang="en-CA" dirty="0" smtClean="0"/>
              <a:t>Solution: add an exception!</a:t>
            </a:r>
          </a:p>
          <a:p>
            <a:endParaRPr lang="en-CA" dirty="0" smtClean="0"/>
          </a:p>
        </p:txBody>
      </p:sp>
      <p:pic>
        <p:nvPicPr>
          <p:cNvPr id="4" name="Picture 3"/>
          <p:cNvPicPr>
            <a:picLocks noChangeAspect="1"/>
          </p:cNvPicPr>
          <p:nvPr/>
        </p:nvPicPr>
        <p:blipFill>
          <a:blip r:embed="rId2"/>
          <a:stretch>
            <a:fillRect/>
          </a:stretch>
        </p:blipFill>
        <p:spPr>
          <a:xfrm>
            <a:off x="5551776" y="1548534"/>
            <a:ext cx="6640224" cy="3145369"/>
          </a:xfrm>
          <a:prstGeom prst="rect">
            <a:avLst/>
          </a:prstGeom>
        </p:spPr>
      </p:pic>
      <p:pic>
        <p:nvPicPr>
          <p:cNvPr id="5" name="Picture 4"/>
          <p:cNvPicPr>
            <a:picLocks noChangeAspect="1"/>
          </p:cNvPicPr>
          <p:nvPr/>
        </p:nvPicPr>
        <p:blipFill>
          <a:blip r:embed="rId3"/>
          <a:stretch>
            <a:fillRect/>
          </a:stretch>
        </p:blipFill>
        <p:spPr>
          <a:xfrm>
            <a:off x="5551776" y="5192210"/>
            <a:ext cx="6434464" cy="1007484"/>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406113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Full rule set with exceptions for iris dataset</a:t>
            </a:r>
            <a:endParaRPr lang="en-CA" dirty="0"/>
          </a:p>
        </p:txBody>
      </p:sp>
      <p:sp>
        <p:nvSpPr>
          <p:cNvPr id="3" name="Content Placeholder 2"/>
          <p:cNvSpPr>
            <a:spLocks noGrp="1"/>
          </p:cNvSpPr>
          <p:nvPr>
            <p:ph idx="1"/>
          </p:nvPr>
        </p:nvSpPr>
        <p:spPr>
          <a:xfrm>
            <a:off x="838200" y="5264727"/>
            <a:ext cx="10515600" cy="1496291"/>
          </a:xfrm>
        </p:spPr>
        <p:txBody>
          <a:bodyPr>
            <a:normAutofit fontScale="70000" lnSpcReduction="20000"/>
          </a:bodyPr>
          <a:lstStyle/>
          <a:p>
            <a:r>
              <a:rPr lang="en-CA" dirty="0" smtClean="0"/>
              <a:t>Default outcome: I. </a:t>
            </a:r>
            <a:r>
              <a:rPr lang="en-CA" dirty="0" err="1" smtClean="0"/>
              <a:t>setosa</a:t>
            </a:r>
            <a:r>
              <a:rPr lang="en-CA" dirty="0" smtClean="0"/>
              <a:t> (normally choose most frequent class)</a:t>
            </a:r>
          </a:p>
          <a:p>
            <a:r>
              <a:rPr lang="en-CA" dirty="0" smtClean="0"/>
              <a:t>Mirrors how we think of real problems in our heads (more comprehensible than if…then…else)</a:t>
            </a:r>
          </a:p>
          <a:p>
            <a:r>
              <a:rPr lang="en-CA" dirty="0" smtClean="0"/>
              <a:t>Scales up well (locality property) – each individual statement needs only be considered in context of rules/exceptions that lead to it, whereas with decision lists, all prior rules need to be reviewed to determine the precise effect of an individual rule, crucial for understanding large rule sets</a:t>
            </a:r>
          </a:p>
          <a:p>
            <a:endParaRPr lang="en-CA" dirty="0"/>
          </a:p>
        </p:txBody>
      </p:sp>
      <p:pic>
        <p:nvPicPr>
          <p:cNvPr id="5" name="Picture 4"/>
          <p:cNvPicPr>
            <a:picLocks noChangeAspect="1"/>
          </p:cNvPicPr>
          <p:nvPr/>
        </p:nvPicPr>
        <p:blipFill>
          <a:blip r:embed="rId2"/>
          <a:stretch>
            <a:fillRect/>
          </a:stretch>
        </p:blipFill>
        <p:spPr>
          <a:xfrm>
            <a:off x="173182" y="1378527"/>
            <a:ext cx="11830050" cy="3771900"/>
          </a:xfrm>
          <a:prstGeom prst="rect">
            <a:avLst/>
          </a:prstGeom>
        </p:spPr>
      </p:pic>
    </p:spTree>
    <p:extLst>
      <p:ext uri="{BB962C8B-B14F-4D97-AF65-F5344CB8AC3E}">
        <p14:creationId xmlns:p14="http://schemas.microsoft.com/office/powerpoint/2010/main" val="141168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3" y="35682"/>
            <a:ext cx="6369412" cy="793823"/>
          </a:xfrm>
        </p:spPr>
        <p:txBody>
          <a:bodyPr/>
          <a:lstStyle/>
          <a:p>
            <a:r>
              <a:rPr lang="en-CA" dirty="0" smtClean="0"/>
              <a:t>More expressive rules</a:t>
            </a:r>
            <a:endParaRPr lang="en-CA" dirty="0"/>
          </a:p>
        </p:txBody>
      </p:sp>
      <p:sp>
        <p:nvSpPr>
          <p:cNvPr id="3" name="Content Placeholder 2"/>
          <p:cNvSpPr>
            <a:spLocks noGrp="1"/>
          </p:cNvSpPr>
          <p:nvPr>
            <p:ph idx="1"/>
          </p:nvPr>
        </p:nvSpPr>
        <p:spPr>
          <a:xfrm>
            <a:off x="45243" y="832523"/>
            <a:ext cx="6147739" cy="2354022"/>
          </a:xfrm>
        </p:spPr>
        <p:txBody>
          <a:bodyPr>
            <a:normAutofit fontScale="92500" lnSpcReduction="10000"/>
          </a:bodyPr>
          <a:lstStyle/>
          <a:p>
            <a:r>
              <a:rPr lang="en-CA" dirty="0" smtClean="0"/>
              <a:t>Until now, we have only tested rules against a constant (iris dataset)</a:t>
            </a:r>
          </a:p>
          <a:p>
            <a:r>
              <a:rPr lang="en-CA" dirty="0" smtClean="0"/>
              <a:t>Suppose we have 8 blocks, and we wish to learn “standing” concept</a:t>
            </a:r>
          </a:p>
          <a:p>
            <a:r>
              <a:rPr lang="en-CA" dirty="0" smtClean="0"/>
              <a:t>Learning algorithm is given </a:t>
            </a:r>
            <a:r>
              <a:rPr lang="en-CA" i="1" dirty="0" smtClean="0"/>
              <a:t>width</a:t>
            </a:r>
            <a:r>
              <a:rPr lang="en-CA" dirty="0" smtClean="0"/>
              <a:t>, </a:t>
            </a:r>
            <a:r>
              <a:rPr lang="en-CA" i="1" dirty="0" smtClean="0"/>
              <a:t>height</a:t>
            </a:r>
            <a:r>
              <a:rPr lang="en-CA" dirty="0" smtClean="0"/>
              <a:t>, and </a:t>
            </a:r>
            <a:r>
              <a:rPr lang="en-CA" i="1" dirty="0" smtClean="0"/>
              <a:t>number of sides</a:t>
            </a:r>
          </a:p>
          <a:p>
            <a:endParaRPr lang="en-CA" dirty="0" smtClean="0"/>
          </a:p>
          <a:p>
            <a:endParaRPr lang="en-CA" dirty="0"/>
          </a:p>
        </p:txBody>
      </p:sp>
      <p:pic>
        <p:nvPicPr>
          <p:cNvPr id="4" name="Picture 3"/>
          <p:cNvPicPr>
            <a:picLocks noChangeAspect="1"/>
          </p:cNvPicPr>
          <p:nvPr/>
        </p:nvPicPr>
        <p:blipFill>
          <a:blip r:embed="rId2"/>
          <a:stretch>
            <a:fillRect/>
          </a:stretch>
        </p:blipFill>
        <p:spPr>
          <a:xfrm>
            <a:off x="651163" y="3307628"/>
            <a:ext cx="8486341" cy="3561399"/>
          </a:xfrm>
          <a:prstGeom prst="rect">
            <a:avLst/>
          </a:prstGeom>
        </p:spPr>
      </p:pic>
      <p:pic>
        <p:nvPicPr>
          <p:cNvPr id="5" name="Picture 4"/>
          <p:cNvPicPr>
            <a:picLocks noChangeAspect="1"/>
          </p:cNvPicPr>
          <p:nvPr/>
        </p:nvPicPr>
        <p:blipFill>
          <a:blip r:embed="rId3"/>
          <a:stretch>
            <a:fillRect/>
          </a:stretch>
        </p:blipFill>
        <p:spPr>
          <a:xfrm>
            <a:off x="9137504" y="3307628"/>
            <a:ext cx="2846678" cy="3522602"/>
          </a:xfrm>
          <a:prstGeom prst="rect">
            <a:avLst/>
          </a:prstGeom>
        </p:spPr>
      </p:pic>
      <p:pic>
        <p:nvPicPr>
          <p:cNvPr id="6" name="Picture 5"/>
          <p:cNvPicPr>
            <a:picLocks noChangeAspect="1"/>
          </p:cNvPicPr>
          <p:nvPr/>
        </p:nvPicPr>
        <p:blipFill>
          <a:blip r:embed="rId4"/>
          <a:stretch>
            <a:fillRect/>
          </a:stretch>
        </p:blipFill>
        <p:spPr>
          <a:xfrm>
            <a:off x="6414655" y="90208"/>
            <a:ext cx="5690526" cy="475411"/>
          </a:xfrm>
          <a:prstGeom prst="rect">
            <a:avLst/>
          </a:prstGeom>
        </p:spPr>
      </p:pic>
      <p:pic>
        <p:nvPicPr>
          <p:cNvPr id="8" name="Picture 7"/>
          <p:cNvPicPr>
            <a:picLocks noChangeAspect="1"/>
          </p:cNvPicPr>
          <p:nvPr/>
        </p:nvPicPr>
        <p:blipFill>
          <a:blip r:embed="rId5"/>
          <a:stretch>
            <a:fillRect/>
          </a:stretch>
        </p:blipFill>
        <p:spPr>
          <a:xfrm>
            <a:off x="6562582" y="519870"/>
            <a:ext cx="3846509" cy="504224"/>
          </a:xfrm>
          <a:prstGeom prst="rect">
            <a:avLst/>
          </a:prstGeom>
        </p:spPr>
      </p:pic>
      <p:pic>
        <p:nvPicPr>
          <p:cNvPr id="9" name="Picture 8"/>
          <p:cNvPicPr>
            <a:picLocks noChangeAspect="1"/>
          </p:cNvPicPr>
          <p:nvPr/>
        </p:nvPicPr>
        <p:blipFill>
          <a:blip r:embed="rId6"/>
          <a:stretch>
            <a:fillRect/>
          </a:stretch>
        </p:blipFill>
        <p:spPr>
          <a:xfrm>
            <a:off x="7896658" y="1474427"/>
            <a:ext cx="3662066" cy="866991"/>
          </a:xfrm>
          <a:prstGeom prst="rect">
            <a:avLst/>
          </a:prstGeom>
        </p:spPr>
      </p:pic>
      <p:sp>
        <p:nvSpPr>
          <p:cNvPr id="10" name="TextBox 9"/>
          <p:cNvSpPr txBox="1"/>
          <p:nvPr/>
        </p:nvSpPr>
        <p:spPr>
          <a:xfrm>
            <a:off x="6414655" y="2507673"/>
            <a:ext cx="5569527" cy="646331"/>
          </a:xfrm>
          <a:prstGeom prst="rect">
            <a:avLst/>
          </a:prstGeom>
          <a:noFill/>
        </p:spPr>
        <p:txBody>
          <a:bodyPr wrap="square" rtlCol="0">
            <a:spAutoFit/>
          </a:bodyPr>
          <a:lstStyle/>
          <a:p>
            <a:r>
              <a:rPr lang="en-CA" dirty="0" smtClean="0"/>
              <a:t>We can augment existing datasets by adding attributes such as  width&gt;height (</a:t>
            </a:r>
            <a:r>
              <a:rPr lang="en-CA" dirty="0" err="1" smtClean="0"/>
              <a:t>Flinks</a:t>
            </a:r>
            <a:r>
              <a:rPr lang="en-CA" dirty="0" smtClean="0"/>
              <a:t> example) - preprocessing</a:t>
            </a:r>
            <a:endParaRPr lang="en-CA" dirty="0"/>
          </a:p>
        </p:txBody>
      </p:sp>
    </p:spTree>
    <p:extLst>
      <p:ext uri="{BB962C8B-B14F-4D97-AF65-F5344CB8AC3E}">
        <p14:creationId xmlns:p14="http://schemas.microsoft.com/office/powerpoint/2010/main" val="63313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Review</a:t>
            </a:r>
            <a:endParaRPr lang="en-CA" dirty="0"/>
          </a:p>
        </p:txBody>
      </p:sp>
      <p:sp>
        <p:nvSpPr>
          <p:cNvPr id="3" name="Content Placeholder 2"/>
          <p:cNvSpPr>
            <a:spLocks noGrp="1"/>
          </p:cNvSpPr>
          <p:nvPr>
            <p:ph idx="1"/>
          </p:nvPr>
        </p:nvSpPr>
        <p:spPr>
          <a:xfrm>
            <a:off x="838200" y="1825625"/>
            <a:ext cx="5867400" cy="4351338"/>
          </a:xfrm>
        </p:spPr>
        <p:txBody>
          <a:bodyPr/>
          <a:lstStyle/>
          <a:p>
            <a:r>
              <a:rPr lang="en-CA" dirty="0" smtClean="0"/>
              <a:t>Instances and attributes (features) are the input</a:t>
            </a:r>
          </a:p>
          <a:p>
            <a:r>
              <a:rPr lang="en-CA" b="1" dirty="0" smtClean="0"/>
              <a:t>The model produced by the machine learning algorithm is the output (concept)</a:t>
            </a:r>
          </a:p>
          <a:p>
            <a:r>
              <a:rPr lang="en-CA" dirty="0" smtClean="0"/>
              <a:t>Output of the model is the concept description</a:t>
            </a:r>
          </a:p>
          <a:p>
            <a:endParaRPr lang="en-CA" dirty="0"/>
          </a:p>
        </p:txBody>
      </p:sp>
      <p:pic>
        <p:nvPicPr>
          <p:cNvPr id="4" name="Picture 3"/>
          <p:cNvPicPr>
            <a:picLocks noChangeAspect="1"/>
          </p:cNvPicPr>
          <p:nvPr/>
        </p:nvPicPr>
        <p:blipFill>
          <a:blip r:embed="rId2"/>
          <a:stretch>
            <a:fillRect/>
          </a:stretch>
        </p:blipFill>
        <p:spPr>
          <a:xfrm>
            <a:off x="7506567" y="87312"/>
            <a:ext cx="4581525" cy="3476625"/>
          </a:xfrm>
          <a:prstGeom prst="rect">
            <a:avLst/>
          </a:prstGeom>
        </p:spPr>
      </p:pic>
      <p:pic>
        <p:nvPicPr>
          <p:cNvPr id="5" name="Picture 4"/>
          <p:cNvPicPr>
            <a:picLocks noChangeAspect="1"/>
          </p:cNvPicPr>
          <p:nvPr/>
        </p:nvPicPr>
        <p:blipFill>
          <a:blip r:embed="rId3"/>
          <a:stretch>
            <a:fillRect/>
          </a:stretch>
        </p:blipFill>
        <p:spPr>
          <a:xfrm>
            <a:off x="9002613" y="4031673"/>
            <a:ext cx="3085479" cy="2507674"/>
          </a:xfrm>
          <a:prstGeom prst="rect">
            <a:avLst/>
          </a:prstGeom>
        </p:spPr>
      </p:pic>
      <p:sp>
        <p:nvSpPr>
          <p:cNvPr id="6" name="TextBox 5"/>
          <p:cNvSpPr txBox="1"/>
          <p:nvPr/>
        </p:nvSpPr>
        <p:spPr>
          <a:xfrm>
            <a:off x="6580909" y="5777345"/>
            <a:ext cx="2421704" cy="646331"/>
          </a:xfrm>
          <a:prstGeom prst="rect">
            <a:avLst/>
          </a:prstGeom>
          <a:noFill/>
        </p:spPr>
        <p:txBody>
          <a:bodyPr wrap="square" rtlCol="0">
            <a:spAutoFit/>
          </a:bodyPr>
          <a:lstStyle/>
          <a:p>
            <a:r>
              <a:rPr lang="en-CA" dirty="0" smtClean="0"/>
              <a:t>An instance of an iris flower with 4 attributes</a:t>
            </a:r>
            <a:endParaRPr lang="en-CA" dirty="0"/>
          </a:p>
        </p:txBody>
      </p:sp>
    </p:spTree>
    <p:extLst>
      <p:ext uri="{BB962C8B-B14F-4D97-AF65-F5344CB8AC3E}">
        <p14:creationId xmlns:p14="http://schemas.microsoft.com/office/powerpoint/2010/main" val="2218332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3.5 Instance based representation</a:t>
            </a:r>
            <a:endParaRPr lang="en-CA" dirty="0"/>
          </a:p>
        </p:txBody>
      </p:sp>
      <p:sp>
        <p:nvSpPr>
          <p:cNvPr id="3" name="Content Placeholder 2"/>
          <p:cNvSpPr>
            <a:spLocks noGrp="1"/>
          </p:cNvSpPr>
          <p:nvPr>
            <p:ph idx="1"/>
          </p:nvPr>
        </p:nvSpPr>
        <p:spPr>
          <a:xfrm>
            <a:off x="838200" y="1690688"/>
            <a:ext cx="9954491" cy="4488439"/>
          </a:xfrm>
        </p:spPr>
        <p:txBody>
          <a:bodyPr>
            <a:normAutofit/>
          </a:bodyPr>
          <a:lstStyle/>
          <a:p>
            <a:r>
              <a:rPr lang="en-CA" dirty="0" smtClean="0"/>
              <a:t>Instead of creating rules, work directly from instances themselves</a:t>
            </a:r>
          </a:p>
          <a:p>
            <a:r>
              <a:rPr lang="en-CA" dirty="0" smtClean="0"/>
              <a:t>Store the set of training examples, and when we encounter a new instance, measure it against our stored examples using distance function</a:t>
            </a:r>
          </a:p>
          <a:p>
            <a:r>
              <a:rPr lang="en-CA" dirty="0" smtClean="0"/>
              <a:t>Eager vs lazy evaluation</a:t>
            </a:r>
          </a:p>
          <a:p>
            <a:r>
              <a:rPr lang="en-CA" dirty="0" smtClean="0"/>
              <a:t>K-nearest neighbour</a:t>
            </a:r>
          </a:p>
          <a:p>
            <a:r>
              <a:rPr lang="en-CA" dirty="0" smtClean="0"/>
              <a:t>Distance function (typically Euclidean, but what about nominal attributes)</a:t>
            </a:r>
          </a:p>
          <a:p>
            <a:r>
              <a:rPr lang="en-CA" dirty="0" smtClean="0"/>
              <a:t>Does not make explicit the structure that is learned</a:t>
            </a:r>
            <a:endParaRPr lang="en-CA" dirty="0"/>
          </a:p>
        </p:txBody>
      </p:sp>
    </p:spTree>
    <p:extLst>
      <p:ext uri="{BB962C8B-B14F-4D97-AF65-F5344CB8AC3E}">
        <p14:creationId xmlns:p14="http://schemas.microsoft.com/office/powerpoint/2010/main" val="8829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0"/>
            <a:ext cx="10515600" cy="956397"/>
          </a:xfrm>
        </p:spPr>
        <p:txBody>
          <a:bodyPr/>
          <a:lstStyle/>
          <a:p>
            <a:r>
              <a:rPr lang="en-CA" dirty="0" smtClean="0"/>
              <a:t>Implicit knowledge representation</a:t>
            </a:r>
            <a:endParaRPr lang="en-CA" dirty="0"/>
          </a:p>
        </p:txBody>
      </p:sp>
      <p:sp>
        <p:nvSpPr>
          <p:cNvPr id="3" name="Content Placeholder 2"/>
          <p:cNvSpPr>
            <a:spLocks noGrp="1"/>
          </p:cNvSpPr>
          <p:nvPr>
            <p:ph idx="1"/>
          </p:nvPr>
        </p:nvSpPr>
        <p:spPr>
          <a:xfrm>
            <a:off x="838200" y="956397"/>
            <a:ext cx="10515600" cy="2604221"/>
          </a:xfrm>
        </p:spPr>
        <p:txBody>
          <a:bodyPr>
            <a:normAutofit fontScale="62500" lnSpcReduction="20000"/>
          </a:bodyPr>
          <a:lstStyle/>
          <a:p>
            <a:r>
              <a:rPr lang="en-CA" dirty="0" smtClean="0"/>
              <a:t>Instances combined with distance metric carve out boundaries in instance space, distinguishing one class from another (output is implicit)</a:t>
            </a:r>
          </a:p>
          <a:p>
            <a:pPr lvl="1"/>
            <a:r>
              <a:rPr lang="en-CA" dirty="0" smtClean="0"/>
              <a:t>Simplest case: two instances, one of each class. Nearest neighbour rule splits instance space along perpendicular bisector of line joining two instances</a:t>
            </a:r>
          </a:p>
          <a:p>
            <a:r>
              <a:rPr lang="en-CA" dirty="0" smtClean="0"/>
              <a:t>Given several instances of each class, space is divided by a set of lines representing perpendicular bisectors of selected lines joining an instance of one class to one of another class (A)</a:t>
            </a:r>
          </a:p>
          <a:p>
            <a:r>
              <a:rPr lang="en-CA" dirty="0" smtClean="0"/>
              <a:t>Examples outside this decision boundary can be discarded (B)</a:t>
            </a:r>
          </a:p>
          <a:p>
            <a:r>
              <a:rPr lang="en-CA" dirty="0" smtClean="0"/>
              <a:t>Can explicitly generalize the instances by creating rectangular regions enclosing class (C)</a:t>
            </a:r>
          </a:p>
          <a:p>
            <a:pPr lvl="1"/>
            <a:r>
              <a:rPr lang="en-CA" dirty="0" smtClean="0"/>
              <a:t>Similar to rules that test a numeric variable against an upper and lower bound</a:t>
            </a:r>
          </a:p>
          <a:p>
            <a:r>
              <a:rPr lang="en-CA" dirty="0" smtClean="0"/>
              <a:t>Nested regions (region all one class contains sub-region of different class), similar to exceptions (D)</a:t>
            </a:r>
          </a:p>
          <a:p>
            <a:endParaRPr lang="en-CA" dirty="0" smtClean="0"/>
          </a:p>
          <a:p>
            <a:endParaRPr lang="en-CA" dirty="0"/>
          </a:p>
        </p:txBody>
      </p:sp>
      <p:pic>
        <p:nvPicPr>
          <p:cNvPr id="4" name="Picture 3"/>
          <p:cNvPicPr>
            <a:picLocks noChangeAspect="1"/>
          </p:cNvPicPr>
          <p:nvPr/>
        </p:nvPicPr>
        <p:blipFill>
          <a:blip r:embed="rId2"/>
          <a:stretch>
            <a:fillRect/>
          </a:stretch>
        </p:blipFill>
        <p:spPr>
          <a:xfrm>
            <a:off x="171450" y="3895725"/>
            <a:ext cx="11849100" cy="2962275"/>
          </a:xfrm>
          <a:prstGeom prst="rect">
            <a:avLst/>
          </a:prstGeom>
        </p:spPr>
      </p:pic>
    </p:spTree>
    <p:extLst>
      <p:ext uri="{BB962C8B-B14F-4D97-AF65-F5344CB8AC3E}">
        <p14:creationId xmlns:p14="http://schemas.microsoft.com/office/powerpoint/2010/main" val="337972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98657"/>
          </a:xfrm>
        </p:spPr>
        <p:txBody>
          <a:bodyPr/>
          <a:lstStyle/>
          <a:p>
            <a:r>
              <a:rPr lang="en-CA" dirty="0" smtClean="0"/>
              <a:t>3.6 clusters</a:t>
            </a:r>
            <a:endParaRPr lang="en-CA" dirty="0"/>
          </a:p>
        </p:txBody>
      </p:sp>
      <p:sp>
        <p:nvSpPr>
          <p:cNvPr id="3" name="Content Placeholder 2"/>
          <p:cNvSpPr>
            <a:spLocks noGrp="1"/>
          </p:cNvSpPr>
          <p:nvPr>
            <p:ph idx="1"/>
          </p:nvPr>
        </p:nvSpPr>
        <p:spPr>
          <a:xfrm>
            <a:off x="540327" y="798658"/>
            <a:ext cx="11430000" cy="2540288"/>
          </a:xfrm>
        </p:spPr>
        <p:txBody>
          <a:bodyPr>
            <a:normAutofit fontScale="70000" lnSpcReduction="20000"/>
          </a:bodyPr>
          <a:lstStyle/>
          <a:p>
            <a:r>
              <a:rPr lang="en-CA" dirty="0" smtClean="0"/>
              <a:t>When clusters rather than a classifier is learned, output takes the form of a diagram showing which clusters a given instance belongs to (A)</a:t>
            </a:r>
          </a:p>
          <a:p>
            <a:r>
              <a:rPr lang="en-CA" dirty="0" smtClean="0"/>
              <a:t>Some algorithms allow one instance to belong to more than one cluster, so we can draw overlapping subsets representing each cluster (B)</a:t>
            </a:r>
          </a:p>
          <a:p>
            <a:r>
              <a:rPr lang="en-CA" dirty="0" smtClean="0"/>
              <a:t>Some algorithms associate instances with clusters probabilistically, so the output is a set of probabilities for each instance (C)</a:t>
            </a:r>
          </a:p>
          <a:p>
            <a:r>
              <a:rPr lang="en-CA" dirty="0" smtClean="0"/>
              <a:t>Some algorithms produce a hierarchical structure of clusters, where instance space is divided into fewer clusters at top level, each of which divides into </a:t>
            </a:r>
            <a:r>
              <a:rPr lang="en-CA" dirty="0" err="1" smtClean="0"/>
              <a:t>subclusters</a:t>
            </a:r>
            <a:r>
              <a:rPr lang="en-CA" dirty="0" smtClean="0"/>
              <a:t>, etc. (D) </a:t>
            </a:r>
          </a:p>
          <a:p>
            <a:r>
              <a:rPr lang="en-CA" dirty="0" smtClean="0"/>
              <a:t>Clustering is often used to find classes in unlabeled data, and then run the decision tree/rule generator</a:t>
            </a:r>
          </a:p>
          <a:p>
            <a:endParaRPr lang="en-CA" dirty="0" smtClean="0"/>
          </a:p>
          <a:p>
            <a:endParaRPr lang="en-CA" dirty="0"/>
          </a:p>
        </p:txBody>
      </p:sp>
      <p:pic>
        <p:nvPicPr>
          <p:cNvPr id="5" name="Picture 4"/>
          <p:cNvPicPr>
            <a:picLocks noChangeAspect="1"/>
          </p:cNvPicPr>
          <p:nvPr/>
        </p:nvPicPr>
        <p:blipFill>
          <a:blip r:embed="rId2"/>
          <a:stretch>
            <a:fillRect/>
          </a:stretch>
        </p:blipFill>
        <p:spPr>
          <a:xfrm>
            <a:off x="838200" y="3670394"/>
            <a:ext cx="10735541" cy="3187606"/>
          </a:xfrm>
          <a:prstGeom prst="rect">
            <a:avLst/>
          </a:prstGeom>
        </p:spPr>
      </p:pic>
    </p:spTree>
    <p:extLst>
      <p:ext uri="{BB962C8B-B14F-4D97-AF65-F5344CB8AC3E}">
        <p14:creationId xmlns:p14="http://schemas.microsoft.com/office/powerpoint/2010/main" val="157107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Recap chapter 3</a:t>
            </a:r>
            <a:endParaRPr lang="en-CA" dirty="0"/>
          </a:p>
        </p:txBody>
      </p:sp>
      <p:sp>
        <p:nvSpPr>
          <p:cNvPr id="3" name="Content Placeholder 2"/>
          <p:cNvSpPr>
            <a:spLocks noGrp="1"/>
          </p:cNvSpPr>
          <p:nvPr>
            <p:ph idx="1"/>
          </p:nvPr>
        </p:nvSpPr>
        <p:spPr/>
        <p:txBody>
          <a:bodyPr/>
          <a:lstStyle/>
          <a:p>
            <a:r>
              <a:rPr lang="en-CA" dirty="0" smtClean="0"/>
              <a:t>Linear models</a:t>
            </a:r>
          </a:p>
          <a:p>
            <a:r>
              <a:rPr lang="en-CA" dirty="0" smtClean="0"/>
              <a:t>Decision trees</a:t>
            </a:r>
          </a:p>
          <a:p>
            <a:r>
              <a:rPr lang="en-CA" dirty="0" smtClean="0"/>
              <a:t>Rules </a:t>
            </a:r>
          </a:p>
          <a:p>
            <a:r>
              <a:rPr lang="en-CA" dirty="0"/>
              <a:t>I</a:t>
            </a:r>
            <a:r>
              <a:rPr lang="en-CA" dirty="0" smtClean="0"/>
              <a:t>nstance-based </a:t>
            </a:r>
            <a:r>
              <a:rPr lang="en-CA" dirty="0" smtClean="0"/>
              <a:t>representation </a:t>
            </a:r>
            <a:endParaRPr lang="en-CA" dirty="0"/>
          </a:p>
        </p:txBody>
      </p:sp>
    </p:spTree>
    <p:extLst>
      <p:ext uri="{BB962C8B-B14F-4D97-AF65-F5344CB8AC3E}">
        <p14:creationId xmlns:p14="http://schemas.microsoft.com/office/powerpoint/2010/main" val="189748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Today’s Outline</a:t>
            </a:r>
            <a:r>
              <a:rPr lang="en-CA" dirty="0" smtClean="0"/>
              <a:t>: all of chapter 3</a:t>
            </a:r>
            <a:endParaRPr lang="en-CA" dirty="0"/>
          </a:p>
        </p:txBody>
      </p:sp>
      <p:sp>
        <p:nvSpPr>
          <p:cNvPr id="3" name="Content Placeholder 2"/>
          <p:cNvSpPr>
            <a:spLocks noGrp="1"/>
          </p:cNvSpPr>
          <p:nvPr>
            <p:ph idx="1"/>
          </p:nvPr>
        </p:nvSpPr>
        <p:spPr>
          <a:xfrm>
            <a:off x="838200" y="1690688"/>
            <a:ext cx="10515600" cy="4351338"/>
          </a:xfrm>
        </p:spPr>
        <p:txBody>
          <a:bodyPr/>
          <a:lstStyle/>
          <a:p>
            <a:r>
              <a:rPr lang="en-CA" dirty="0" smtClean="0"/>
              <a:t>High level overview of different types of output </a:t>
            </a:r>
          </a:p>
          <a:p>
            <a:r>
              <a:rPr lang="en-CA" dirty="0" smtClean="0"/>
              <a:t>Basic knowledge representation (decision tables)</a:t>
            </a:r>
          </a:p>
          <a:p>
            <a:r>
              <a:rPr lang="en-CA" dirty="0" smtClean="0"/>
              <a:t>Linear models</a:t>
            </a:r>
          </a:p>
          <a:p>
            <a:r>
              <a:rPr lang="en-CA" dirty="0" smtClean="0"/>
              <a:t>Decision trees</a:t>
            </a:r>
          </a:p>
          <a:p>
            <a:r>
              <a:rPr lang="en-CA" dirty="0" smtClean="0"/>
              <a:t>Rule sets (classification rules, association rules, exceptions to rules)</a:t>
            </a:r>
          </a:p>
          <a:p>
            <a:r>
              <a:rPr lang="en-CA" dirty="0" smtClean="0"/>
              <a:t>Instance-based </a:t>
            </a:r>
            <a:r>
              <a:rPr lang="en-CA" dirty="0" smtClean="0"/>
              <a:t>learning</a:t>
            </a:r>
          </a:p>
          <a:p>
            <a:r>
              <a:rPr lang="fr-CA" dirty="0" err="1" smtClean="0"/>
              <a:t>Clustering</a:t>
            </a:r>
            <a:r>
              <a:rPr lang="fr-CA" dirty="0" smtClean="0"/>
              <a:t> </a:t>
            </a:r>
            <a:r>
              <a:rPr lang="fr-CA" dirty="0" err="1" smtClean="0"/>
              <a:t>algorithm</a:t>
            </a:r>
            <a:r>
              <a:rPr lang="fr-CA" dirty="0" smtClean="0"/>
              <a:t> output (flat clusters, </a:t>
            </a:r>
            <a:r>
              <a:rPr lang="fr-CA" dirty="0" err="1" smtClean="0"/>
              <a:t>dendrograms</a:t>
            </a:r>
            <a:r>
              <a:rPr lang="fr-CA" dirty="0" smtClean="0"/>
              <a:t>)</a:t>
            </a:r>
            <a:endParaRPr lang="en-CA" dirty="0" smtClean="0"/>
          </a:p>
          <a:p>
            <a:endParaRPr lang="en-CA" dirty="0" smtClean="0"/>
          </a:p>
          <a:p>
            <a:endParaRPr lang="en-CA" dirty="0"/>
          </a:p>
        </p:txBody>
      </p:sp>
    </p:spTree>
    <p:extLst>
      <p:ext uri="{BB962C8B-B14F-4D97-AF65-F5344CB8AC3E}">
        <p14:creationId xmlns:p14="http://schemas.microsoft.com/office/powerpoint/2010/main" val="229089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3.1 Tables</a:t>
            </a:r>
            <a:endParaRPr lang="en-CA" dirty="0"/>
          </a:p>
        </p:txBody>
      </p:sp>
      <p:sp>
        <p:nvSpPr>
          <p:cNvPr id="3" name="Content Placeholder 2"/>
          <p:cNvSpPr>
            <a:spLocks noGrp="1"/>
          </p:cNvSpPr>
          <p:nvPr>
            <p:ph idx="1"/>
          </p:nvPr>
        </p:nvSpPr>
        <p:spPr>
          <a:xfrm>
            <a:off x="838200" y="1825625"/>
            <a:ext cx="4232564" cy="4351338"/>
          </a:xfrm>
        </p:spPr>
        <p:txBody>
          <a:bodyPr>
            <a:normAutofit fontScale="77500" lnSpcReduction="20000"/>
          </a:bodyPr>
          <a:lstStyle/>
          <a:p>
            <a:r>
              <a:rPr lang="en-CA" dirty="0" smtClean="0"/>
              <a:t>Simplest way of representing the output </a:t>
            </a:r>
            <a:r>
              <a:rPr lang="en-CA" dirty="0" smtClean="0"/>
              <a:t>is </a:t>
            </a:r>
            <a:r>
              <a:rPr lang="en-CA" dirty="0" smtClean="0"/>
              <a:t>to mak</a:t>
            </a:r>
            <a:r>
              <a:rPr lang="en-CA" dirty="0" smtClean="0"/>
              <a:t>e it </a:t>
            </a:r>
            <a:r>
              <a:rPr lang="en-CA" dirty="0" smtClean="0"/>
              <a:t>the </a:t>
            </a:r>
            <a:r>
              <a:rPr lang="en-CA" dirty="0" smtClean="0"/>
              <a:t>same as the input</a:t>
            </a:r>
          </a:p>
          <a:p>
            <a:r>
              <a:rPr lang="en-CA" dirty="0" smtClean="0"/>
              <a:t>Decision table for weather data (look up the appropriate conditions to decide to play/not play)</a:t>
            </a:r>
            <a:endParaRPr lang="en-CA" dirty="0" smtClean="0"/>
          </a:p>
          <a:p>
            <a:r>
              <a:rPr lang="en-CA" dirty="0" smtClean="0"/>
              <a:t>Can leave out some attributes if they are found to be irrelevant, reducing size of table</a:t>
            </a:r>
          </a:p>
          <a:p>
            <a:r>
              <a:rPr lang="en-CA" dirty="0" smtClean="0"/>
              <a:t>Attribute selection is discussed in chapter 8</a:t>
            </a:r>
          </a:p>
          <a:p>
            <a:r>
              <a:rPr lang="en-CA" dirty="0" smtClean="0"/>
              <a:t>When would a table not be appropriate?</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748867303"/>
              </p:ext>
            </p:extLst>
          </p:nvPr>
        </p:nvGraphicFramePr>
        <p:xfrm>
          <a:off x="5547449" y="67100"/>
          <a:ext cx="6608620" cy="6719460"/>
        </p:xfrm>
        <a:graphic>
          <a:graphicData uri="http://schemas.openxmlformats.org/drawingml/2006/table">
            <a:tbl>
              <a:tblPr firstRow="1" firstCol="1" bandRow="1">
                <a:tableStyleId>{5C22544A-7EE6-4342-B048-85BDC9FD1C3A}</a:tableStyleId>
              </a:tblPr>
              <a:tblGrid>
                <a:gridCol w="1321724">
                  <a:extLst>
                    <a:ext uri="{9D8B030D-6E8A-4147-A177-3AD203B41FA5}">
                      <a16:colId xmlns:a16="http://schemas.microsoft.com/office/drawing/2014/main" val="2316273983"/>
                    </a:ext>
                  </a:extLst>
                </a:gridCol>
                <a:gridCol w="1321724">
                  <a:extLst>
                    <a:ext uri="{9D8B030D-6E8A-4147-A177-3AD203B41FA5}">
                      <a16:colId xmlns:a16="http://schemas.microsoft.com/office/drawing/2014/main" val="265443370"/>
                    </a:ext>
                  </a:extLst>
                </a:gridCol>
                <a:gridCol w="1321724">
                  <a:extLst>
                    <a:ext uri="{9D8B030D-6E8A-4147-A177-3AD203B41FA5}">
                      <a16:colId xmlns:a16="http://schemas.microsoft.com/office/drawing/2014/main" val="1338186882"/>
                    </a:ext>
                  </a:extLst>
                </a:gridCol>
                <a:gridCol w="1321724">
                  <a:extLst>
                    <a:ext uri="{9D8B030D-6E8A-4147-A177-3AD203B41FA5}">
                      <a16:colId xmlns:a16="http://schemas.microsoft.com/office/drawing/2014/main" val="3043099467"/>
                    </a:ext>
                  </a:extLst>
                </a:gridCol>
                <a:gridCol w="1321724">
                  <a:extLst>
                    <a:ext uri="{9D8B030D-6E8A-4147-A177-3AD203B41FA5}">
                      <a16:colId xmlns:a16="http://schemas.microsoft.com/office/drawing/2014/main" val="3936291445"/>
                    </a:ext>
                  </a:extLst>
                </a:gridCol>
              </a:tblGrid>
              <a:tr h="569526">
                <a:tc>
                  <a:txBody>
                    <a:bodyPr/>
                    <a:lstStyle/>
                    <a:p>
                      <a:pPr indent="-128270">
                        <a:lnSpc>
                          <a:spcPts val="1515"/>
                        </a:lnSpc>
                        <a:spcAft>
                          <a:spcPts val="0"/>
                        </a:spcAft>
                      </a:pPr>
                      <a:r>
                        <a:rPr lang="en-CA" sz="1600" b="1" dirty="0">
                          <a:solidFill>
                            <a:schemeClr val="tx1"/>
                          </a:solidFill>
                          <a:effectLst/>
                        </a:rPr>
                        <a:t>Outlook</a:t>
                      </a:r>
                      <a:endParaRPr lang="en-CA"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3670" marR="64135" marT="64135" marB="64135" anchor="ctr">
                    <a:solidFill>
                      <a:schemeClr val="bg1">
                        <a:lumMod val="85000"/>
                      </a:schemeClr>
                    </a:solidFill>
                  </a:tcPr>
                </a:tc>
                <a:tc>
                  <a:txBody>
                    <a:bodyPr/>
                    <a:lstStyle/>
                    <a:p>
                      <a:pPr indent="-128270">
                        <a:lnSpc>
                          <a:spcPts val="1515"/>
                        </a:lnSpc>
                        <a:spcAft>
                          <a:spcPts val="0"/>
                        </a:spcAft>
                      </a:pPr>
                      <a:r>
                        <a:rPr lang="en-CA" sz="1600" b="1">
                          <a:solidFill>
                            <a:schemeClr val="tx1"/>
                          </a:solidFill>
                          <a:effectLst/>
                        </a:rPr>
                        <a:t>Temperature</a:t>
                      </a:r>
                      <a:endParaRPr lang="en-CA"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3670" marR="64135" marT="64135" marB="64135" anchor="ctr">
                    <a:solidFill>
                      <a:schemeClr val="bg1">
                        <a:lumMod val="85000"/>
                      </a:schemeClr>
                    </a:solidFill>
                  </a:tcPr>
                </a:tc>
                <a:tc>
                  <a:txBody>
                    <a:bodyPr/>
                    <a:lstStyle/>
                    <a:p>
                      <a:pPr indent="-128270">
                        <a:lnSpc>
                          <a:spcPts val="1515"/>
                        </a:lnSpc>
                        <a:spcAft>
                          <a:spcPts val="0"/>
                        </a:spcAft>
                      </a:pPr>
                      <a:r>
                        <a:rPr lang="en-CA" sz="1600" b="1" dirty="0">
                          <a:solidFill>
                            <a:schemeClr val="tx1"/>
                          </a:solidFill>
                          <a:effectLst/>
                        </a:rPr>
                        <a:t>Humidity</a:t>
                      </a:r>
                      <a:endParaRPr lang="en-CA"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3670" marR="64135" marT="64135" marB="64135" anchor="ctr">
                    <a:solidFill>
                      <a:schemeClr val="bg1">
                        <a:lumMod val="85000"/>
                      </a:schemeClr>
                    </a:solidFill>
                  </a:tcPr>
                </a:tc>
                <a:tc>
                  <a:txBody>
                    <a:bodyPr/>
                    <a:lstStyle/>
                    <a:p>
                      <a:pPr indent="-128270">
                        <a:lnSpc>
                          <a:spcPts val="1515"/>
                        </a:lnSpc>
                        <a:spcAft>
                          <a:spcPts val="0"/>
                        </a:spcAft>
                      </a:pPr>
                      <a:r>
                        <a:rPr lang="en-CA" sz="1600" b="1">
                          <a:solidFill>
                            <a:schemeClr val="tx1"/>
                          </a:solidFill>
                          <a:effectLst/>
                        </a:rPr>
                        <a:t>Windy</a:t>
                      </a:r>
                      <a:endParaRPr lang="en-CA" sz="16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3670" marR="64135" marT="64135" marB="64135" anchor="ctr">
                    <a:solidFill>
                      <a:schemeClr val="bg1">
                        <a:lumMod val="85000"/>
                      </a:schemeClr>
                    </a:solidFill>
                  </a:tcPr>
                </a:tc>
                <a:tc>
                  <a:txBody>
                    <a:bodyPr/>
                    <a:lstStyle/>
                    <a:p>
                      <a:pPr indent="-128270">
                        <a:lnSpc>
                          <a:spcPts val="1515"/>
                        </a:lnSpc>
                        <a:spcAft>
                          <a:spcPts val="0"/>
                        </a:spcAft>
                      </a:pPr>
                      <a:r>
                        <a:rPr lang="en-CA" sz="1600" b="1" dirty="0">
                          <a:solidFill>
                            <a:schemeClr val="tx1"/>
                          </a:solidFill>
                          <a:effectLst/>
                        </a:rPr>
                        <a:t>Play</a:t>
                      </a:r>
                      <a:endParaRPr lang="en-CA"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3670" marR="64135" marT="64135" marB="64135" anchor="ctr">
                    <a:solidFill>
                      <a:schemeClr val="bg1">
                        <a:lumMod val="85000"/>
                      </a:schemeClr>
                    </a:solidFill>
                  </a:tcPr>
                </a:tc>
                <a:extLst>
                  <a:ext uri="{0D108BD9-81ED-4DB2-BD59-A6C34878D82A}">
                    <a16:rowId xmlns:a16="http://schemas.microsoft.com/office/drawing/2014/main" val="1160506949"/>
                  </a:ext>
                </a:extLst>
              </a:tr>
              <a:tr h="439281">
                <a:tc>
                  <a:txBody>
                    <a:bodyPr/>
                    <a:lstStyle/>
                    <a:p>
                      <a:pPr indent="-192405">
                        <a:lnSpc>
                          <a:spcPts val="1515"/>
                        </a:lnSpc>
                        <a:spcAft>
                          <a:spcPts val="0"/>
                        </a:spcAft>
                      </a:pPr>
                      <a:r>
                        <a:rPr lang="en-CA" sz="1600" b="0">
                          <a:solidFill>
                            <a:schemeClr val="tx1"/>
                          </a:solidFill>
                          <a:effectLst/>
                        </a:rPr>
                        <a:t>Sunny</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Hot</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High</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False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3786413865"/>
                  </a:ext>
                </a:extLst>
              </a:tr>
              <a:tr h="439281">
                <a:tc>
                  <a:txBody>
                    <a:bodyPr/>
                    <a:lstStyle/>
                    <a:p>
                      <a:pPr indent="-192405">
                        <a:lnSpc>
                          <a:spcPts val="1515"/>
                        </a:lnSpc>
                        <a:spcAft>
                          <a:spcPts val="0"/>
                        </a:spcAft>
                      </a:pPr>
                      <a:r>
                        <a:rPr lang="en-CA" sz="1600" b="0">
                          <a:solidFill>
                            <a:schemeClr val="tx1"/>
                          </a:solidFill>
                          <a:effectLst/>
                        </a:rPr>
                        <a:t>Sunny</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dirty="0">
                          <a:solidFill>
                            <a:schemeClr val="tx1"/>
                          </a:solidFill>
                          <a:effectLst/>
                        </a:rPr>
                        <a:t>Hot</a:t>
                      </a:r>
                      <a:endParaRPr lang="en-CA"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High</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True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1658815990"/>
                  </a:ext>
                </a:extLst>
              </a:tr>
              <a:tr h="439281">
                <a:tc>
                  <a:txBody>
                    <a:bodyPr/>
                    <a:lstStyle/>
                    <a:p>
                      <a:pPr indent="-192405">
                        <a:lnSpc>
                          <a:spcPts val="1515"/>
                        </a:lnSpc>
                        <a:spcAft>
                          <a:spcPts val="0"/>
                        </a:spcAft>
                      </a:pPr>
                      <a:r>
                        <a:rPr lang="en-CA" sz="1600" b="0">
                          <a:solidFill>
                            <a:schemeClr val="tx1"/>
                          </a:solidFill>
                          <a:effectLst/>
                        </a:rPr>
                        <a:t>Overcast</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Hot</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High</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False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Yes</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3182050358"/>
                  </a:ext>
                </a:extLst>
              </a:tr>
              <a:tr h="439281">
                <a:tc>
                  <a:txBody>
                    <a:bodyPr/>
                    <a:lstStyle/>
                    <a:p>
                      <a:pPr indent="-192405">
                        <a:lnSpc>
                          <a:spcPts val="1515"/>
                        </a:lnSpc>
                        <a:spcAft>
                          <a:spcPts val="0"/>
                        </a:spcAft>
                      </a:pPr>
                      <a:r>
                        <a:rPr lang="en-CA" sz="1600" b="0">
                          <a:solidFill>
                            <a:schemeClr val="tx1"/>
                          </a:solidFill>
                          <a:effectLst/>
                        </a:rPr>
                        <a:t>Rainy</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Mild</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High</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False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Yes</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2873097485"/>
                  </a:ext>
                </a:extLst>
              </a:tr>
              <a:tr h="439281">
                <a:tc>
                  <a:txBody>
                    <a:bodyPr/>
                    <a:lstStyle/>
                    <a:p>
                      <a:pPr indent="-192405">
                        <a:lnSpc>
                          <a:spcPts val="1515"/>
                        </a:lnSpc>
                        <a:spcAft>
                          <a:spcPts val="0"/>
                        </a:spcAft>
                      </a:pPr>
                      <a:r>
                        <a:rPr lang="en-CA" sz="1600" b="0">
                          <a:solidFill>
                            <a:schemeClr val="tx1"/>
                          </a:solidFill>
                          <a:effectLst/>
                        </a:rPr>
                        <a:t>Rainy</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Cool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Normal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False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Yes</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1731533119"/>
                  </a:ext>
                </a:extLst>
              </a:tr>
              <a:tr h="439281">
                <a:tc>
                  <a:txBody>
                    <a:bodyPr/>
                    <a:lstStyle/>
                    <a:p>
                      <a:pPr indent="-192405">
                        <a:lnSpc>
                          <a:spcPts val="1515"/>
                        </a:lnSpc>
                        <a:spcAft>
                          <a:spcPts val="0"/>
                        </a:spcAft>
                      </a:pPr>
                      <a:r>
                        <a:rPr lang="en-CA" sz="1600" b="0">
                          <a:solidFill>
                            <a:schemeClr val="tx1"/>
                          </a:solidFill>
                          <a:effectLst/>
                        </a:rPr>
                        <a:t>Rainy</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Cool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Normal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True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1094702979"/>
                  </a:ext>
                </a:extLst>
              </a:tr>
              <a:tr h="439281">
                <a:tc>
                  <a:txBody>
                    <a:bodyPr/>
                    <a:lstStyle/>
                    <a:p>
                      <a:pPr indent="-192405">
                        <a:lnSpc>
                          <a:spcPts val="1515"/>
                        </a:lnSpc>
                        <a:spcAft>
                          <a:spcPts val="0"/>
                        </a:spcAft>
                      </a:pPr>
                      <a:r>
                        <a:rPr lang="en-CA" sz="1600" b="0">
                          <a:solidFill>
                            <a:schemeClr val="tx1"/>
                          </a:solidFill>
                          <a:effectLst/>
                        </a:rPr>
                        <a:t>Overcast</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Cool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Normal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True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Yes</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402388871"/>
                  </a:ext>
                </a:extLst>
              </a:tr>
              <a:tr h="439281">
                <a:tc>
                  <a:txBody>
                    <a:bodyPr/>
                    <a:lstStyle/>
                    <a:p>
                      <a:pPr indent="-192405">
                        <a:lnSpc>
                          <a:spcPts val="1515"/>
                        </a:lnSpc>
                        <a:spcAft>
                          <a:spcPts val="0"/>
                        </a:spcAft>
                      </a:pPr>
                      <a:r>
                        <a:rPr lang="en-CA" sz="1600" b="0">
                          <a:solidFill>
                            <a:schemeClr val="tx1"/>
                          </a:solidFill>
                          <a:effectLst/>
                        </a:rPr>
                        <a:t>Sunny</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dirty="0">
                          <a:solidFill>
                            <a:schemeClr val="tx1"/>
                          </a:solidFill>
                          <a:effectLst/>
                        </a:rPr>
                        <a:t>Mild</a:t>
                      </a:r>
                      <a:endParaRPr lang="en-CA"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High</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False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2044260058"/>
                  </a:ext>
                </a:extLst>
              </a:tr>
              <a:tr h="439281">
                <a:tc>
                  <a:txBody>
                    <a:bodyPr/>
                    <a:lstStyle/>
                    <a:p>
                      <a:pPr indent="-192405">
                        <a:lnSpc>
                          <a:spcPts val="1515"/>
                        </a:lnSpc>
                        <a:spcAft>
                          <a:spcPts val="0"/>
                        </a:spcAft>
                      </a:pPr>
                      <a:r>
                        <a:rPr lang="en-CA" sz="1600" b="0" dirty="0">
                          <a:solidFill>
                            <a:schemeClr val="tx1"/>
                          </a:solidFill>
                          <a:effectLst/>
                        </a:rPr>
                        <a:t>Sunny</a:t>
                      </a:r>
                      <a:endParaRPr lang="en-CA"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Cool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Normal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False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Yes</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2948734293"/>
                  </a:ext>
                </a:extLst>
              </a:tr>
              <a:tr h="439281">
                <a:tc>
                  <a:txBody>
                    <a:bodyPr/>
                    <a:lstStyle/>
                    <a:p>
                      <a:pPr indent="-192405">
                        <a:lnSpc>
                          <a:spcPts val="1515"/>
                        </a:lnSpc>
                        <a:spcAft>
                          <a:spcPts val="0"/>
                        </a:spcAft>
                      </a:pPr>
                      <a:r>
                        <a:rPr lang="en-CA" sz="1600" b="0">
                          <a:solidFill>
                            <a:schemeClr val="tx1"/>
                          </a:solidFill>
                          <a:effectLst/>
                        </a:rPr>
                        <a:t>Rainy</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Mild</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Normal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False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Yes</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3834425842"/>
                  </a:ext>
                </a:extLst>
              </a:tr>
              <a:tr h="439281">
                <a:tc>
                  <a:txBody>
                    <a:bodyPr/>
                    <a:lstStyle/>
                    <a:p>
                      <a:pPr indent="-192405">
                        <a:lnSpc>
                          <a:spcPts val="1515"/>
                        </a:lnSpc>
                        <a:spcAft>
                          <a:spcPts val="0"/>
                        </a:spcAft>
                      </a:pPr>
                      <a:r>
                        <a:rPr lang="en-CA" sz="1600" b="0" dirty="0">
                          <a:solidFill>
                            <a:schemeClr val="tx1"/>
                          </a:solidFill>
                          <a:effectLst/>
                        </a:rPr>
                        <a:t>Sunny</a:t>
                      </a:r>
                      <a:endParaRPr lang="en-CA"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Mild</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Normal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True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Yes</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1587015908"/>
                  </a:ext>
                </a:extLst>
              </a:tr>
              <a:tr h="439281">
                <a:tc>
                  <a:txBody>
                    <a:bodyPr/>
                    <a:lstStyle/>
                    <a:p>
                      <a:pPr indent="-192405">
                        <a:lnSpc>
                          <a:spcPts val="1515"/>
                        </a:lnSpc>
                        <a:spcAft>
                          <a:spcPts val="0"/>
                        </a:spcAft>
                      </a:pPr>
                      <a:r>
                        <a:rPr lang="en-CA" sz="1600" b="0">
                          <a:solidFill>
                            <a:schemeClr val="tx1"/>
                          </a:solidFill>
                          <a:effectLst/>
                        </a:rPr>
                        <a:t>Overcast</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Mild</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High</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True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Yes</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196966686"/>
                  </a:ext>
                </a:extLst>
              </a:tr>
              <a:tr h="439281">
                <a:tc>
                  <a:txBody>
                    <a:bodyPr/>
                    <a:lstStyle/>
                    <a:p>
                      <a:pPr indent="-192405">
                        <a:lnSpc>
                          <a:spcPts val="1515"/>
                        </a:lnSpc>
                        <a:spcAft>
                          <a:spcPts val="0"/>
                        </a:spcAft>
                      </a:pPr>
                      <a:r>
                        <a:rPr lang="en-CA" sz="1600" b="0">
                          <a:solidFill>
                            <a:schemeClr val="tx1"/>
                          </a:solidFill>
                          <a:effectLst/>
                        </a:rPr>
                        <a:t>Overcast</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Hot</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Normal</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False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Yes</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2839661719"/>
                  </a:ext>
                </a:extLst>
              </a:tr>
              <a:tr h="439281">
                <a:tc>
                  <a:txBody>
                    <a:bodyPr/>
                    <a:lstStyle/>
                    <a:p>
                      <a:pPr indent="-192405">
                        <a:lnSpc>
                          <a:spcPts val="1515"/>
                        </a:lnSpc>
                        <a:spcAft>
                          <a:spcPts val="0"/>
                        </a:spcAft>
                      </a:pPr>
                      <a:r>
                        <a:rPr lang="en-CA" sz="1600" b="0">
                          <a:solidFill>
                            <a:schemeClr val="tx1"/>
                          </a:solidFill>
                          <a:effectLst/>
                        </a:rPr>
                        <a:t>Rainy</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Mild</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High</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a:solidFill>
                            <a:schemeClr val="tx1"/>
                          </a:solidFill>
                          <a:effectLst/>
                        </a:rPr>
                        <a:t>True</a:t>
                      </a:r>
                      <a:endParaRPr lang="en-CA" sz="1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tc>
                  <a:txBody>
                    <a:bodyPr/>
                    <a:lstStyle/>
                    <a:p>
                      <a:pPr indent="-192405">
                        <a:lnSpc>
                          <a:spcPts val="1515"/>
                        </a:lnSpc>
                        <a:spcAft>
                          <a:spcPts val="0"/>
                        </a:spcAft>
                      </a:pPr>
                      <a:r>
                        <a:rPr lang="en-CA" sz="1600" b="0" dirty="0">
                          <a:solidFill>
                            <a:schemeClr val="tx1"/>
                          </a:solidFill>
                          <a:effectLst/>
                        </a:rPr>
                        <a:t>No</a:t>
                      </a:r>
                      <a:endParaRPr lang="en-CA" sz="1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56540" marR="38735" marT="38735" marB="38735">
                    <a:solidFill>
                      <a:schemeClr val="bg1">
                        <a:lumMod val="85000"/>
                      </a:schemeClr>
                    </a:solidFill>
                  </a:tcPr>
                </a:tc>
                <a:extLst>
                  <a:ext uri="{0D108BD9-81ED-4DB2-BD59-A6C34878D82A}">
                    <a16:rowId xmlns:a16="http://schemas.microsoft.com/office/drawing/2014/main" val="4283103004"/>
                  </a:ext>
                </a:extLst>
              </a:tr>
            </a:tbl>
          </a:graphicData>
        </a:graphic>
      </p:graphicFrame>
    </p:spTree>
    <p:extLst>
      <p:ext uri="{BB962C8B-B14F-4D97-AF65-F5344CB8AC3E}">
        <p14:creationId xmlns:p14="http://schemas.microsoft.com/office/powerpoint/2010/main" val="378667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3.2 Linear Models</a:t>
            </a:r>
            <a:endParaRPr lang="en-CA" dirty="0"/>
          </a:p>
        </p:txBody>
      </p:sp>
      <p:sp>
        <p:nvSpPr>
          <p:cNvPr id="3" name="Content Placeholder 2"/>
          <p:cNvSpPr>
            <a:spLocks noGrp="1"/>
          </p:cNvSpPr>
          <p:nvPr>
            <p:ph idx="1"/>
          </p:nvPr>
        </p:nvSpPr>
        <p:spPr>
          <a:xfrm>
            <a:off x="838200" y="1825625"/>
            <a:ext cx="5424055" cy="4351338"/>
          </a:xfrm>
        </p:spPr>
        <p:txBody>
          <a:bodyPr/>
          <a:lstStyle/>
          <a:p>
            <a:r>
              <a:rPr lang="en-CA" dirty="0" smtClean="0"/>
              <a:t>Output is </a:t>
            </a:r>
            <a:r>
              <a:rPr lang="en-CA" dirty="0" smtClean="0"/>
              <a:t>a set of weights that we apply to attributes and sum (how do we get the weights?)</a:t>
            </a:r>
            <a:endParaRPr lang="en-CA" dirty="0" smtClean="0"/>
          </a:p>
          <a:p>
            <a:r>
              <a:rPr lang="en-CA" dirty="0" smtClean="0"/>
              <a:t>Easiest to visualize in 2 dimensions</a:t>
            </a:r>
          </a:p>
          <a:p>
            <a:r>
              <a:rPr lang="en-CA" dirty="0" smtClean="0"/>
              <a:t>Generate prediction by plugging observed value of CACH into expression to obtain a value for performance</a:t>
            </a:r>
          </a:p>
          <a:p>
            <a:endParaRPr lang="en-CA" dirty="0" smtClean="0"/>
          </a:p>
          <a:p>
            <a:endParaRPr lang="en-CA" dirty="0"/>
          </a:p>
        </p:txBody>
      </p:sp>
      <p:pic>
        <p:nvPicPr>
          <p:cNvPr id="4" name="Picture 3"/>
          <p:cNvPicPr>
            <a:picLocks noChangeAspect="1"/>
          </p:cNvPicPr>
          <p:nvPr/>
        </p:nvPicPr>
        <p:blipFill>
          <a:blip r:embed="rId2"/>
          <a:stretch>
            <a:fillRect/>
          </a:stretch>
        </p:blipFill>
        <p:spPr>
          <a:xfrm>
            <a:off x="6247583" y="1690688"/>
            <a:ext cx="5944417" cy="4349894"/>
          </a:xfrm>
          <a:prstGeom prst="rect">
            <a:avLst/>
          </a:prstGeom>
        </p:spPr>
      </p:pic>
      <p:pic>
        <p:nvPicPr>
          <p:cNvPr id="6" name="Picture 5"/>
          <p:cNvPicPr>
            <a:picLocks noChangeAspect="1"/>
          </p:cNvPicPr>
          <p:nvPr/>
        </p:nvPicPr>
        <p:blipFill>
          <a:blip r:embed="rId3"/>
          <a:stretch>
            <a:fillRect/>
          </a:stretch>
        </p:blipFill>
        <p:spPr>
          <a:xfrm>
            <a:off x="7015065" y="1027906"/>
            <a:ext cx="4422645" cy="294843"/>
          </a:xfrm>
          <a:prstGeom prst="rect">
            <a:avLst/>
          </a:prstGeom>
        </p:spPr>
      </p:pic>
    </p:spTree>
    <p:extLst>
      <p:ext uri="{BB962C8B-B14F-4D97-AF65-F5344CB8AC3E}">
        <p14:creationId xmlns:p14="http://schemas.microsoft.com/office/powerpoint/2010/main" val="23010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Linear models for decision boundary</a:t>
            </a:r>
            <a:endParaRPr lang="en-CA" dirty="0"/>
          </a:p>
        </p:txBody>
      </p:sp>
      <p:sp>
        <p:nvSpPr>
          <p:cNvPr id="3" name="Content Placeholder 2"/>
          <p:cNvSpPr>
            <a:spLocks noGrp="1"/>
          </p:cNvSpPr>
          <p:nvPr>
            <p:ph idx="1"/>
          </p:nvPr>
        </p:nvSpPr>
        <p:spPr>
          <a:xfrm>
            <a:off x="838200" y="1825625"/>
            <a:ext cx="5022273" cy="4351338"/>
          </a:xfrm>
        </p:spPr>
        <p:txBody>
          <a:bodyPr>
            <a:normAutofit fontScale="92500" lnSpcReduction="20000"/>
          </a:bodyPr>
          <a:lstStyle/>
          <a:p>
            <a:r>
              <a:rPr lang="en-CA" dirty="0" smtClean="0"/>
              <a:t>Line produced by the model separates the two classes</a:t>
            </a:r>
          </a:p>
          <a:p>
            <a:pPr lvl="1"/>
            <a:r>
              <a:rPr lang="en-CA" dirty="0" smtClean="0"/>
              <a:t>Defines where decision changes from one class to </a:t>
            </a:r>
            <a:r>
              <a:rPr lang="en-CA" dirty="0"/>
              <a:t>another (Decision </a:t>
            </a:r>
            <a:r>
              <a:rPr lang="en-CA" dirty="0" smtClean="0"/>
              <a:t>boundary)</a:t>
            </a:r>
            <a:endParaRPr lang="en-CA" dirty="0" smtClean="0"/>
          </a:p>
          <a:p>
            <a:r>
              <a:rPr lang="en-CA" dirty="0" smtClean="0"/>
              <a:t>Points </a:t>
            </a:r>
            <a:r>
              <a:rPr lang="en-CA" dirty="0" smtClean="0"/>
              <a:t>lying on the line given by equation</a:t>
            </a:r>
          </a:p>
          <a:p>
            <a:r>
              <a:rPr lang="en-CA" dirty="0" smtClean="0"/>
              <a:t>Given a test instance, prediction is produced by plugging observed values of attributes in question into expression, and checking if &gt;0 or &lt;0</a:t>
            </a:r>
          </a:p>
          <a:p>
            <a:r>
              <a:rPr lang="en-CA" dirty="0" smtClean="0"/>
              <a:t>Extending model to multiple attributes results in hyperplane</a:t>
            </a:r>
          </a:p>
          <a:p>
            <a:endParaRPr lang="en-CA" dirty="0" smtClean="0"/>
          </a:p>
          <a:p>
            <a:endParaRPr lang="en-CA" dirty="0"/>
          </a:p>
        </p:txBody>
      </p:sp>
      <p:pic>
        <p:nvPicPr>
          <p:cNvPr id="4" name="Picture 3"/>
          <p:cNvPicPr>
            <a:picLocks noChangeAspect="1"/>
          </p:cNvPicPr>
          <p:nvPr/>
        </p:nvPicPr>
        <p:blipFill>
          <a:blip r:embed="rId2"/>
          <a:stretch>
            <a:fillRect/>
          </a:stretch>
        </p:blipFill>
        <p:spPr>
          <a:xfrm>
            <a:off x="5860473" y="1381703"/>
            <a:ext cx="6194577" cy="4629582"/>
          </a:xfrm>
          <a:prstGeom prst="rect">
            <a:avLst/>
          </a:prstGeom>
        </p:spPr>
      </p:pic>
      <p:pic>
        <p:nvPicPr>
          <p:cNvPr id="5" name="Picture 4"/>
          <p:cNvPicPr>
            <a:picLocks noChangeAspect="1"/>
          </p:cNvPicPr>
          <p:nvPr/>
        </p:nvPicPr>
        <p:blipFill>
          <a:blip r:embed="rId3"/>
          <a:stretch>
            <a:fillRect/>
          </a:stretch>
        </p:blipFill>
        <p:spPr>
          <a:xfrm>
            <a:off x="2853186" y="6311900"/>
            <a:ext cx="7191360" cy="239712"/>
          </a:xfrm>
          <a:prstGeom prst="rect">
            <a:avLst/>
          </a:prstGeom>
        </p:spPr>
      </p:pic>
    </p:spTree>
    <p:extLst>
      <p:ext uri="{BB962C8B-B14F-4D97-AF65-F5344CB8AC3E}">
        <p14:creationId xmlns:p14="http://schemas.microsoft.com/office/powerpoint/2010/main" val="405349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3.3 Trees</a:t>
            </a:r>
            <a:endParaRPr lang="en-CA" dirty="0"/>
          </a:p>
        </p:txBody>
      </p:sp>
      <p:sp>
        <p:nvSpPr>
          <p:cNvPr id="3" name="Content Placeholder 2"/>
          <p:cNvSpPr>
            <a:spLocks noGrp="1"/>
          </p:cNvSpPr>
          <p:nvPr>
            <p:ph idx="1"/>
          </p:nvPr>
        </p:nvSpPr>
        <p:spPr>
          <a:xfrm>
            <a:off x="838200" y="1537855"/>
            <a:ext cx="5801751" cy="5181599"/>
          </a:xfrm>
        </p:spPr>
        <p:txBody>
          <a:bodyPr>
            <a:normAutofit fontScale="85000" lnSpcReduction="20000"/>
          </a:bodyPr>
          <a:lstStyle/>
          <a:p>
            <a:r>
              <a:rPr lang="en-CA" dirty="0"/>
              <a:t>Example: contact lens </a:t>
            </a:r>
            <a:r>
              <a:rPr lang="en-CA" dirty="0" smtClean="0"/>
              <a:t>data</a:t>
            </a:r>
            <a:endParaRPr lang="en-CA" dirty="0" smtClean="0"/>
          </a:p>
          <a:p>
            <a:r>
              <a:rPr lang="en-CA" dirty="0" smtClean="0"/>
              <a:t>Divide </a:t>
            </a:r>
            <a:r>
              <a:rPr lang="en-CA" dirty="0" smtClean="0"/>
              <a:t>and conquer approach </a:t>
            </a:r>
          </a:p>
          <a:p>
            <a:r>
              <a:rPr lang="en-CA" dirty="0" smtClean="0"/>
              <a:t>Each </a:t>
            </a:r>
            <a:r>
              <a:rPr lang="en-CA" dirty="0" smtClean="0"/>
              <a:t>node tests a given attribute, comparing it to a </a:t>
            </a:r>
            <a:r>
              <a:rPr lang="en-CA" dirty="0" smtClean="0"/>
              <a:t>constant or nominal </a:t>
            </a:r>
            <a:r>
              <a:rPr lang="en-CA" dirty="0" err="1" smtClean="0"/>
              <a:t>attr</a:t>
            </a:r>
            <a:r>
              <a:rPr lang="en-CA" dirty="0" smtClean="0"/>
              <a:t>.</a:t>
            </a:r>
            <a:endParaRPr lang="en-CA" dirty="0" smtClean="0"/>
          </a:p>
          <a:p>
            <a:r>
              <a:rPr lang="en-CA" dirty="0" smtClean="0"/>
              <a:t>Leaf nodes give a classification that applies to all instances that reach the leaf</a:t>
            </a:r>
          </a:p>
          <a:p>
            <a:r>
              <a:rPr lang="en-CA" dirty="0" smtClean="0"/>
              <a:t>Unknown instances are routed down the tree according to value of attributes until a leaf is reached</a:t>
            </a:r>
          </a:p>
          <a:p>
            <a:r>
              <a:rPr lang="en-CA" dirty="0" smtClean="0"/>
              <a:t>Nominal attributes: number of children = number of possible values</a:t>
            </a:r>
          </a:p>
          <a:p>
            <a:r>
              <a:rPr lang="en-CA" dirty="0" smtClean="0"/>
              <a:t>Numerical attributes: two-way or three-way split (below, within, above)</a:t>
            </a:r>
          </a:p>
          <a:p>
            <a:pPr lvl="1"/>
            <a:r>
              <a:rPr lang="en-CA" dirty="0" smtClean="0"/>
              <a:t>Can also split on a combination of attributes, or by comparing attributes</a:t>
            </a:r>
          </a:p>
          <a:p>
            <a:r>
              <a:rPr lang="en-CA" dirty="0" smtClean="0"/>
              <a:t>Construct a decision tree by hand</a:t>
            </a:r>
          </a:p>
          <a:p>
            <a:endParaRPr lang="en-CA" dirty="0" smtClean="0"/>
          </a:p>
          <a:p>
            <a:endParaRPr lang="en-CA" dirty="0"/>
          </a:p>
        </p:txBody>
      </p:sp>
      <p:pic>
        <p:nvPicPr>
          <p:cNvPr id="4" name="Picture 3"/>
          <p:cNvPicPr>
            <a:picLocks noChangeAspect="1"/>
          </p:cNvPicPr>
          <p:nvPr/>
        </p:nvPicPr>
        <p:blipFill>
          <a:blip r:embed="rId2"/>
          <a:stretch>
            <a:fillRect/>
          </a:stretch>
        </p:blipFill>
        <p:spPr>
          <a:xfrm>
            <a:off x="6922054" y="1343891"/>
            <a:ext cx="5290800" cy="4833072"/>
          </a:xfrm>
          <a:prstGeom prst="rect">
            <a:avLst/>
          </a:prstGeom>
        </p:spPr>
      </p:pic>
    </p:spTree>
    <p:extLst>
      <p:ext uri="{BB962C8B-B14F-4D97-AF65-F5344CB8AC3E}">
        <p14:creationId xmlns:p14="http://schemas.microsoft.com/office/powerpoint/2010/main" val="214678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98036" cy="790575"/>
          </a:xfrm>
        </p:spPr>
        <p:txBody>
          <a:bodyPr/>
          <a:lstStyle/>
          <a:p>
            <a:r>
              <a:rPr lang="en-CA" dirty="0" smtClean="0"/>
              <a:t>Linear regression, Regression tree, Model tree</a:t>
            </a:r>
            <a:endParaRPr lang="en-CA" dirty="0"/>
          </a:p>
        </p:txBody>
      </p:sp>
      <p:pic>
        <p:nvPicPr>
          <p:cNvPr id="4" name="Picture 3"/>
          <p:cNvPicPr>
            <a:picLocks noChangeAspect="1"/>
          </p:cNvPicPr>
          <p:nvPr/>
        </p:nvPicPr>
        <p:blipFill>
          <a:blip r:embed="rId2"/>
          <a:stretch>
            <a:fillRect/>
          </a:stretch>
        </p:blipFill>
        <p:spPr>
          <a:xfrm>
            <a:off x="0" y="765171"/>
            <a:ext cx="12192000" cy="6072188"/>
          </a:xfrm>
          <a:prstGeom prst="rect">
            <a:avLst/>
          </a:prstGeom>
        </p:spPr>
      </p:pic>
      <p:sp>
        <p:nvSpPr>
          <p:cNvPr id="3" name="TextBox 2"/>
          <p:cNvSpPr txBox="1"/>
          <p:nvPr/>
        </p:nvSpPr>
        <p:spPr>
          <a:xfrm>
            <a:off x="0" y="3283527"/>
            <a:ext cx="1856509" cy="1200329"/>
          </a:xfrm>
          <a:prstGeom prst="rect">
            <a:avLst/>
          </a:prstGeom>
          <a:noFill/>
        </p:spPr>
        <p:txBody>
          <a:bodyPr wrap="square" rtlCol="0">
            <a:spAutoFit/>
          </a:bodyPr>
          <a:lstStyle/>
          <a:p>
            <a:r>
              <a:rPr lang="en-CA" dirty="0" smtClean="0"/>
              <a:t>A) Regression equation for</a:t>
            </a:r>
          </a:p>
          <a:p>
            <a:r>
              <a:rPr lang="en-CA" dirty="0" smtClean="0"/>
              <a:t>CPU performance</a:t>
            </a:r>
          </a:p>
          <a:p>
            <a:r>
              <a:rPr lang="en-CA" dirty="0" smtClean="0"/>
              <a:t>data</a:t>
            </a:r>
            <a:endParaRPr lang="en-CA" dirty="0"/>
          </a:p>
        </p:txBody>
      </p:sp>
      <p:sp>
        <p:nvSpPr>
          <p:cNvPr id="5" name="TextBox 4"/>
          <p:cNvSpPr txBox="1"/>
          <p:nvPr/>
        </p:nvSpPr>
        <p:spPr>
          <a:xfrm>
            <a:off x="1856509" y="5070763"/>
            <a:ext cx="5624945" cy="1477328"/>
          </a:xfrm>
          <a:prstGeom prst="rect">
            <a:avLst/>
          </a:prstGeom>
          <a:noFill/>
        </p:spPr>
        <p:txBody>
          <a:bodyPr wrap="square" rtlCol="0">
            <a:spAutoFit/>
          </a:bodyPr>
          <a:lstStyle/>
          <a:p>
            <a:r>
              <a:rPr lang="en-CA" dirty="0" smtClean="0"/>
              <a:t>B) Regression tree for CPU performance data. Leaves of tree are numbers that represent the average outcome for instances that reach the leaf.</a:t>
            </a:r>
          </a:p>
          <a:p>
            <a:r>
              <a:rPr lang="en-CA" dirty="0" smtClean="0"/>
              <a:t>Larger, more complex than regression equation, but also more accurate than regression equation.</a:t>
            </a:r>
            <a:endParaRPr lang="en-CA" dirty="0"/>
          </a:p>
        </p:txBody>
      </p:sp>
      <p:sp>
        <p:nvSpPr>
          <p:cNvPr id="6" name="TextBox 5"/>
          <p:cNvSpPr txBox="1"/>
          <p:nvPr/>
        </p:nvSpPr>
        <p:spPr>
          <a:xfrm>
            <a:off x="8188036" y="6488668"/>
            <a:ext cx="4516582" cy="338554"/>
          </a:xfrm>
          <a:prstGeom prst="rect">
            <a:avLst/>
          </a:prstGeom>
          <a:noFill/>
        </p:spPr>
        <p:txBody>
          <a:bodyPr wrap="square" rtlCol="0">
            <a:spAutoFit/>
          </a:bodyPr>
          <a:lstStyle/>
          <a:p>
            <a:r>
              <a:rPr lang="en-CA" sz="1600" dirty="0" smtClean="0"/>
              <a:t>Model tree (leaves contain linear expressions)</a:t>
            </a:r>
            <a:endParaRPr lang="en-CA" sz="1600" dirty="0"/>
          </a:p>
        </p:txBody>
      </p:sp>
    </p:spTree>
    <p:extLst>
      <p:ext uri="{BB962C8B-B14F-4D97-AF65-F5344CB8AC3E}">
        <p14:creationId xmlns:p14="http://schemas.microsoft.com/office/powerpoint/2010/main" val="86039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Model Tree example:</a:t>
            </a:r>
            <a:endParaRPr lang="en-CA" dirty="0"/>
          </a:p>
        </p:txBody>
      </p:sp>
      <p:sp>
        <p:nvSpPr>
          <p:cNvPr id="3" name="Content Placeholder 2"/>
          <p:cNvSpPr>
            <a:spLocks noGrp="1"/>
          </p:cNvSpPr>
          <p:nvPr>
            <p:ph idx="1"/>
          </p:nvPr>
        </p:nvSpPr>
        <p:spPr>
          <a:xfrm>
            <a:off x="838200" y="1825625"/>
            <a:ext cx="4135582" cy="4351338"/>
          </a:xfrm>
        </p:spPr>
        <p:txBody>
          <a:bodyPr/>
          <a:lstStyle/>
          <a:p>
            <a:r>
              <a:rPr lang="en-CA" dirty="0" smtClean="0"/>
              <a:t>Combine regression equation with regression tree</a:t>
            </a:r>
          </a:p>
          <a:p>
            <a:r>
              <a:rPr lang="en-CA" dirty="0" smtClean="0"/>
              <a:t>Model tree approximates continuous functions by linear patches</a:t>
            </a:r>
            <a:endParaRPr lang="en-CA" dirty="0"/>
          </a:p>
        </p:txBody>
      </p:sp>
      <p:pic>
        <p:nvPicPr>
          <p:cNvPr id="1026" name="Picture 2" descr="Image result for model tree regres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8768" y="1591108"/>
            <a:ext cx="7066031" cy="4585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07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TotalTime>
  <Words>1535</Words>
  <Application>Microsoft Office PowerPoint</Application>
  <PresentationFormat>Widescreen</PresentationFormat>
  <Paragraphs>212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Data Mining CS 405/505</vt:lpstr>
      <vt:lpstr>Review</vt:lpstr>
      <vt:lpstr>Today’s Outline: all of chapter 3</vt:lpstr>
      <vt:lpstr>3.1 Tables</vt:lpstr>
      <vt:lpstr>3.2 Linear Models</vt:lpstr>
      <vt:lpstr>Linear models for decision boundary</vt:lpstr>
      <vt:lpstr>3.3 Trees</vt:lpstr>
      <vt:lpstr>Linear regression, Regression tree, Model tree</vt:lpstr>
      <vt:lpstr>Model Tree example:</vt:lpstr>
      <vt:lpstr>3.4 Rules</vt:lpstr>
      <vt:lpstr>Classification Rules</vt:lpstr>
      <vt:lpstr>Example: </vt:lpstr>
      <vt:lpstr>Representing XOR</vt:lpstr>
      <vt:lpstr>Replicated subtree problem</vt:lpstr>
      <vt:lpstr>More about rules:</vt:lpstr>
      <vt:lpstr>Association rules</vt:lpstr>
      <vt:lpstr>Rules with exceptions</vt:lpstr>
      <vt:lpstr>Full rule set with exceptions for iris dataset</vt:lpstr>
      <vt:lpstr>More expressive rules</vt:lpstr>
      <vt:lpstr>3.5 Instance based representation</vt:lpstr>
      <vt:lpstr>Implicit knowledge representation</vt:lpstr>
      <vt:lpstr>3.6 clusters</vt:lpstr>
      <vt:lpstr>Recap chapter 3</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CS 405/505</dc:title>
  <dc:creator>Russell Butler</dc:creator>
  <cp:lastModifiedBy>Russell Butler</cp:lastModifiedBy>
  <cp:revision>75</cp:revision>
  <dcterms:created xsi:type="dcterms:W3CDTF">2019-09-06T14:12:45Z</dcterms:created>
  <dcterms:modified xsi:type="dcterms:W3CDTF">2019-09-09T15:08:32Z</dcterms:modified>
</cp:coreProperties>
</file>