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4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9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6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2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7DEE-455D-41AE-9F23-41A2122B4C29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5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Professor: Russell Butler, Ph.D. </a:t>
            </a:r>
          </a:p>
          <a:p>
            <a:r>
              <a:rPr lang="en-CA" dirty="0" smtClean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449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Describing structural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meant by a structural pattern?</a:t>
            </a:r>
          </a:p>
          <a:p>
            <a:r>
              <a:rPr lang="en-CA" dirty="0" smtClean="0"/>
              <a:t>How do you describe them?</a:t>
            </a:r>
          </a:p>
          <a:p>
            <a:r>
              <a:rPr lang="en-CA" dirty="0" smtClean="0"/>
              <a:t>What form does the input take?</a:t>
            </a:r>
          </a:p>
          <a:p>
            <a:r>
              <a:rPr lang="en-CA" dirty="0" smtClean="0"/>
              <a:t>Contact lens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6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37347"/>
              </p:ext>
            </p:extLst>
          </p:nvPr>
        </p:nvGraphicFramePr>
        <p:xfrm>
          <a:off x="3742463" y="75332"/>
          <a:ext cx="8382000" cy="669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803479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13463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558445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529489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2805437"/>
                    </a:ext>
                  </a:extLst>
                </a:gridCol>
              </a:tblGrid>
              <a:tr h="48323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Spectacle Prescription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Astigmatism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Tear Production Rate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Recommended Lenses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822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2493"/>
                  </a:ext>
                </a:extLst>
              </a:tr>
              <a:tr h="44988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endParaRPr lang="en-CA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713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38038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2487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5991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143296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8733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5598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92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3393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36717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0900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9266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262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11781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0365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4413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98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526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08945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088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0084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047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2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6255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Contact lens dataset</a:t>
            </a:r>
          </a:p>
          <a:p>
            <a:endParaRPr lang="en-CA" sz="3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1" y="983673"/>
            <a:ext cx="3742463" cy="5783401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3 possible values for age</a:t>
            </a:r>
          </a:p>
          <a:p>
            <a:r>
              <a:rPr lang="en-CA" dirty="0" smtClean="0"/>
              <a:t>2 values each for Prescription</a:t>
            </a:r>
          </a:p>
          <a:p>
            <a:r>
              <a:rPr lang="en-CA" dirty="0" smtClean="0"/>
              <a:t>2 values for Astigmatism</a:t>
            </a:r>
          </a:p>
          <a:p>
            <a:r>
              <a:rPr lang="en-CA" dirty="0" smtClean="0"/>
              <a:t>2 values for Tear Production Rate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 smtClean="0"/>
              <a:t>Structural description:</a:t>
            </a:r>
            <a:endParaRPr lang="en-CA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Tear Production Rate = Reduced, then Recommendation = None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Otherwise, if Age=Young and Astigmatic=No, then Recommendation=Soft</a:t>
            </a:r>
          </a:p>
          <a:p>
            <a:r>
              <a:rPr lang="en-CA" dirty="0" smtClean="0"/>
              <a:t>Do these rules </a:t>
            </a:r>
            <a:r>
              <a:rPr lang="en-CA" b="1" dirty="0" smtClean="0"/>
              <a:t>generalize</a:t>
            </a:r>
            <a:r>
              <a:rPr lang="en-CA" dirty="0" smtClean="0"/>
              <a:t> from the data, or merely </a:t>
            </a:r>
            <a:r>
              <a:rPr lang="en-CA" b="1" dirty="0" smtClean="0"/>
              <a:t>summarize</a:t>
            </a:r>
            <a:r>
              <a:rPr lang="en-CA" dirty="0" smtClean="0"/>
              <a:t> it?</a:t>
            </a:r>
          </a:p>
          <a:p>
            <a:r>
              <a:rPr lang="en-CA" dirty="0" smtClean="0"/>
              <a:t>What are the inputs/outputs?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7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40382" cy="1325563"/>
          </a:xfrm>
        </p:spPr>
        <p:txBody>
          <a:bodyPr/>
          <a:lstStyle/>
          <a:p>
            <a:r>
              <a:rPr lang="en-CA" dirty="0" smtClean="0"/>
              <a:t>Decision tree for contact lens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CA" dirty="0" smtClean="0"/>
              <a:t>Another type of structural description</a:t>
            </a:r>
          </a:p>
          <a:p>
            <a:r>
              <a:rPr lang="en-CA" dirty="0" smtClean="0"/>
              <a:t>Successive testing of attributes</a:t>
            </a:r>
          </a:p>
          <a:p>
            <a:r>
              <a:rPr lang="en-CA" dirty="0" smtClean="0"/>
              <a:t>Eventually a leaf is reached</a:t>
            </a:r>
            <a:endParaRPr lang="en-CA" dirty="0"/>
          </a:p>
        </p:txBody>
      </p:sp>
      <p:sp>
        <p:nvSpPr>
          <p:cNvPr id="4" name="AutoShape 2" descr="ms-local-stream://EpubReader_F1813F23CC434009A3C5B2097991CC6E/Content/OEBPS/images/F000015f01-02-978012804291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99" y="168275"/>
            <a:ext cx="6577755" cy="6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are interested in improvements in performance</a:t>
            </a:r>
          </a:p>
          <a:p>
            <a:pPr lvl="1"/>
            <a:r>
              <a:rPr lang="en-CA" dirty="0" smtClean="0"/>
              <a:t>Things </a:t>
            </a:r>
            <a:r>
              <a:rPr lang="en-CA" b="1" dirty="0" smtClean="0"/>
              <a:t>learn</a:t>
            </a:r>
            <a:r>
              <a:rPr lang="en-CA" dirty="0" smtClean="0"/>
              <a:t> when they change their behavior in a way that makes them perform better in the future</a:t>
            </a:r>
          </a:p>
          <a:p>
            <a:r>
              <a:rPr lang="en-CA" dirty="0" smtClean="0"/>
              <a:t>Training vs learning: vine example, slipper example</a:t>
            </a:r>
          </a:p>
          <a:p>
            <a:r>
              <a:rPr lang="en-CA" dirty="0" smtClean="0"/>
              <a:t>These conceptual problems do not arise in the techniques we will discuss</a:t>
            </a:r>
          </a:p>
          <a:p>
            <a:r>
              <a:rPr lang="en-CA" dirty="0" smtClean="0"/>
              <a:t>Input data will take the form of a set of examples </a:t>
            </a:r>
          </a:p>
          <a:p>
            <a:r>
              <a:rPr lang="en-CA" dirty="0" smtClean="0"/>
              <a:t>Output will take the form of predictions on new examples</a:t>
            </a:r>
          </a:p>
          <a:p>
            <a:r>
              <a:rPr lang="en-CA" dirty="0" smtClean="0"/>
              <a:t>In many applications, structural description is at least as important as classification accuracy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4803"/>
              </p:ext>
            </p:extLst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623432"/>
            <a:ext cx="5270356" cy="502675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S</a:t>
            </a:r>
            <a:r>
              <a:rPr lang="en-CA" dirty="0" smtClean="0"/>
              <a:t>everal standard datasets we will come back to repeatedly</a:t>
            </a:r>
          </a:p>
          <a:p>
            <a:r>
              <a:rPr lang="en-CA" dirty="0" smtClean="0"/>
              <a:t>We can create a structural description of this dataset using a </a:t>
            </a:r>
            <a:r>
              <a:rPr lang="en-CA" b="1" dirty="0" smtClean="0"/>
              <a:t>decision list </a:t>
            </a:r>
            <a:r>
              <a:rPr lang="en-CA" dirty="0" smtClean="0"/>
              <a:t>as follows: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877"/>
            <a:ext cx="4594947" cy="923348"/>
          </a:xfrm>
        </p:spPr>
        <p:txBody>
          <a:bodyPr/>
          <a:lstStyle/>
          <a:p>
            <a:r>
              <a:rPr lang="en-CA" dirty="0" smtClean="0"/>
              <a:t>Weather dataset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0005"/>
              </p:ext>
            </p:extLst>
          </p:nvPr>
        </p:nvGraphicFramePr>
        <p:xfrm>
          <a:off x="5433147" y="41565"/>
          <a:ext cx="6715125" cy="6543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1163327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80831111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9297063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054731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538265912"/>
                    </a:ext>
                  </a:extLst>
                </a:gridCol>
              </a:tblGrid>
              <a:tr h="782121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18217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618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8416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1842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1491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64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545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646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818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123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870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61478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6451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2613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96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66913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018" y="1409121"/>
            <a:ext cx="5270356" cy="502675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Numerical vs nominal attributes</a:t>
            </a:r>
          </a:p>
          <a:p>
            <a:endParaRPr lang="en-CA" dirty="0" smtClean="0"/>
          </a:p>
          <a:p>
            <a:r>
              <a:rPr lang="en-CA" dirty="0" smtClean="0"/>
              <a:t>Here, the first rule might take the form: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Humidity&gt;83 then Play=No</a:t>
            </a:r>
          </a:p>
          <a:p>
            <a:r>
              <a:rPr lang="en-CA" dirty="0" smtClean="0"/>
              <a:t>Association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Temperature=Cool then Humidity=Normal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Windy=False and Play=No then Outlook=Sunny and Humidity=High</a:t>
            </a:r>
            <a:endParaRPr lang="en-CA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7874" cy="1325563"/>
          </a:xfrm>
        </p:spPr>
        <p:txBody>
          <a:bodyPr/>
          <a:lstStyle/>
          <a:p>
            <a:r>
              <a:rPr lang="en-CA" dirty="0" smtClean="0"/>
              <a:t>Iris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20067"/>
              </p:ext>
            </p:extLst>
          </p:nvPr>
        </p:nvGraphicFramePr>
        <p:xfrm>
          <a:off x="4565644" y="358775"/>
          <a:ext cx="7562850" cy="621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24140205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93477104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49326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65878764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54453319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682277132"/>
                    </a:ext>
                  </a:extLst>
                </a:gridCol>
              </a:tblGrid>
              <a:tr h="354424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CA" sz="1600" b="1" dirty="0" smtClean="0">
                          <a:solidFill>
                            <a:schemeClr val="tx1"/>
                          </a:solidFill>
                          <a:effectLst/>
                        </a:rPr>
                        <a:t>Instance #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Sepal Length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Sepal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Length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97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6857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7132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9479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674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4381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9441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370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628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38630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8969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4503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280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231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77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3976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638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3583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3408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6018" y="1409121"/>
            <a:ext cx="4549626" cy="502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Following rules might be learned from this dataset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petal-length &lt; 2.45 then Iris-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2.10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2.45 and petal-length &lt; 4.55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2.95 and petal-width &lt; 1.35 then Iris-versicolor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…etc. (15 rules total)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cumbersome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iris setosa sepal pe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6" y="5094324"/>
            <a:ext cx="1864008" cy="172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846127" cy="1325563"/>
          </a:xfrm>
        </p:spPr>
        <p:txBody>
          <a:bodyPr/>
          <a:lstStyle/>
          <a:p>
            <a:r>
              <a:rPr lang="en-CA" dirty="0" smtClean="0"/>
              <a:t>CPU performance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73511"/>
              </p:ext>
            </p:extLst>
          </p:nvPr>
        </p:nvGraphicFramePr>
        <p:xfrm>
          <a:off x="838203" y="3152771"/>
          <a:ext cx="11239496" cy="3657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937">
                  <a:extLst>
                    <a:ext uri="{9D8B030D-6E8A-4147-A177-3AD203B41FA5}">
                      <a16:colId xmlns:a16="http://schemas.microsoft.com/office/drawing/2014/main" val="264385200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9371196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13771130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649042779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219879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33094795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918753097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543500050"/>
                    </a:ext>
                  </a:extLst>
                </a:gridCol>
              </a:tblGrid>
              <a:tr h="431390">
                <a:tc rowSpan="3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Cycle Time (ns)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Main Memory (Kb)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Cache(KB)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71647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36132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MYCT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CACH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PRP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2223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2886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2621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8786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312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5746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75648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6192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24321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5189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44272" y="1500033"/>
            <a:ext cx="9668308" cy="152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Numeric prediction (both outcome and attributes are numeric)</a:t>
            </a:r>
          </a:p>
          <a:p>
            <a:r>
              <a:rPr lang="en-CA" sz="2500" dirty="0" smtClean="0">
                <a:cs typeface="Courier New" panose="02070309020205020404" pitchFamily="49" charset="0"/>
              </a:rPr>
              <a:t>Write the outcome as a linear sum of weighted attribute values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1" y="2475198"/>
            <a:ext cx="7438630" cy="6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Fielded applications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17873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So far we have only seen toy problems, deliberately chosen to be small</a:t>
            </a:r>
          </a:p>
          <a:p>
            <a:r>
              <a:rPr lang="en-CA" dirty="0" smtClean="0"/>
              <a:t>What about machine learning applications that have actually been put to use?</a:t>
            </a:r>
          </a:p>
          <a:p>
            <a:r>
              <a:rPr lang="en-CA" dirty="0" smtClean="0"/>
              <a:t>Loan qualification</a:t>
            </a:r>
          </a:p>
          <a:p>
            <a:r>
              <a:rPr lang="en-CA" dirty="0" smtClean="0"/>
              <a:t>Machine fault diagnosis</a:t>
            </a:r>
          </a:p>
          <a:p>
            <a:r>
              <a:rPr lang="en-CA" dirty="0"/>
              <a:t>Market basket </a:t>
            </a:r>
            <a:r>
              <a:rPr lang="en-CA" dirty="0" smtClean="0"/>
              <a:t>analysis</a:t>
            </a:r>
          </a:p>
          <a:p>
            <a:r>
              <a:rPr lang="en-CA" dirty="0" smtClean="0"/>
              <a:t>Brain activity denoising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qualification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1998"/>
            <a:ext cx="2876550" cy="49690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Bank wants to know which customers will default</a:t>
            </a:r>
          </a:p>
          <a:p>
            <a:r>
              <a:rPr lang="en-CA" dirty="0" smtClean="0"/>
              <a:t>Input: bank activity transaction statement (Financial data)</a:t>
            </a:r>
          </a:p>
          <a:p>
            <a:r>
              <a:rPr lang="en-CA" dirty="0" smtClean="0"/>
              <a:t>Output: probability of person repaying their loan (Score)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challenge (final project)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90" y="0"/>
            <a:ext cx="2494510" cy="959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971675"/>
            <a:ext cx="9315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Check circulated class list </a:t>
            </a:r>
          </a:p>
          <a:p>
            <a:r>
              <a:rPr lang="en-CA" dirty="0" smtClean="0"/>
              <a:t>Office hours: </a:t>
            </a:r>
          </a:p>
          <a:p>
            <a:pPr lvl="1"/>
            <a:r>
              <a:rPr lang="en-CA" dirty="0" smtClean="0"/>
              <a:t>Monday, Wednesday, Friday 9:30 am to 11:00 am</a:t>
            </a:r>
          </a:p>
          <a:p>
            <a:r>
              <a:rPr lang="en-CA" dirty="0" smtClean="0"/>
              <a:t>Lecture</a:t>
            </a:r>
          </a:p>
          <a:p>
            <a:pPr lvl="1"/>
            <a:r>
              <a:rPr lang="en-CA" dirty="0" smtClean="0"/>
              <a:t>3 lectures per week, 50 minutes each</a:t>
            </a:r>
          </a:p>
          <a:p>
            <a:r>
              <a:rPr lang="en-CA" dirty="0" smtClean="0"/>
              <a:t>Textbook ($30 on amazon)</a:t>
            </a:r>
          </a:p>
          <a:p>
            <a:pPr lvl="1"/>
            <a:r>
              <a:rPr lang="en-CA" dirty="0" smtClean="0"/>
              <a:t>Data Mining – Practical Machine Learning Tools and Techniques</a:t>
            </a:r>
          </a:p>
          <a:p>
            <a:r>
              <a:rPr lang="en-CA" dirty="0" smtClean="0"/>
              <a:t>Assignments, Midterm, Final Project</a:t>
            </a:r>
          </a:p>
          <a:p>
            <a:r>
              <a:rPr lang="en-CA" dirty="0" smtClean="0"/>
              <a:t>Software:</a:t>
            </a:r>
          </a:p>
          <a:p>
            <a:pPr lvl="1"/>
            <a:r>
              <a:rPr lang="en-CA" dirty="0" smtClean="0"/>
              <a:t>Linux, Mac, or </a:t>
            </a:r>
            <a:r>
              <a:rPr lang="en-CA" dirty="0" smtClean="0"/>
              <a:t>Windows</a:t>
            </a:r>
            <a:endParaRPr lang="en-CA" dirty="0" smtClean="0"/>
          </a:p>
          <a:p>
            <a:pPr lvl="1"/>
            <a:r>
              <a:rPr lang="en-CA" dirty="0" smtClean="0"/>
              <a:t>Basic coding requirements (python)</a:t>
            </a:r>
          </a:p>
        </p:txBody>
      </p:sp>
      <p:pic>
        <p:nvPicPr>
          <p:cNvPr id="1026" name="Picture 2" descr="Image result for data mining practic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5" y="2352602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fault diagnosis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7945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Preventative maintenance of electromechanical devices</a:t>
            </a:r>
          </a:p>
          <a:p>
            <a:r>
              <a:rPr lang="en-CA" dirty="0" smtClean="0"/>
              <a:t>Dataset of measurements from 600 faulty devices acquired and classified by expert with 20 years of experience</a:t>
            </a:r>
          </a:p>
          <a:p>
            <a:r>
              <a:rPr lang="en-CA" dirty="0"/>
              <a:t>R</a:t>
            </a:r>
            <a:r>
              <a:rPr lang="en-CA" dirty="0" smtClean="0"/>
              <a:t>ule induction algorithm applied to dataset, producing a set of diagnostic rules</a:t>
            </a:r>
          </a:p>
          <a:p>
            <a:r>
              <a:rPr lang="en-CA" dirty="0" smtClean="0"/>
              <a:t>Learned rules superior to expert’s handcrafted rules</a:t>
            </a:r>
          </a:p>
          <a:p>
            <a:r>
              <a:rPr lang="en-CA" dirty="0" smtClean="0"/>
              <a:t>System put into place because expert approved</a:t>
            </a:r>
            <a:endParaRPr lang="en-CA" dirty="0"/>
          </a:p>
        </p:txBody>
      </p:sp>
      <p:pic>
        <p:nvPicPr>
          <p:cNvPr id="1026" name="Picture 2" descr="Image result for faulty electromechanical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66" y="2229643"/>
            <a:ext cx="3834534" cy="25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 basket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351338"/>
          </a:xfrm>
        </p:spPr>
        <p:txBody>
          <a:bodyPr/>
          <a:lstStyle/>
          <a:p>
            <a:r>
              <a:rPr lang="en-CA" dirty="0" smtClean="0"/>
              <a:t>Use association techniques to find groups of items that tend to occur together in transactions</a:t>
            </a:r>
          </a:p>
          <a:p>
            <a:r>
              <a:rPr lang="en-CA" dirty="0" smtClean="0"/>
              <a:t>Example: on Thursdays, customers often purchase beer and diapers together</a:t>
            </a:r>
          </a:p>
          <a:p>
            <a:r>
              <a:rPr lang="en-CA" dirty="0" smtClean="0"/>
              <a:t>Use this info to plan store layout, offer coupons for matching products, etc.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0" y="1825625"/>
            <a:ext cx="5356410" cy="3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 activity denoising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605231" cy="1781175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Electroencephalography records a mixture of neuronal and muscular activity</a:t>
            </a:r>
          </a:p>
          <a:p>
            <a:r>
              <a:rPr lang="en-CA" dirty="0" smtClean="0"/>
              <a:t>Use independent component analysis (ICA) to </a:t>
            </a:r>
            <a:r>
              <a:rPr lang="en-CA" dirty="0" err="1" smtClean="0"/>
              <a:t>unmix</a:t>
            </a:r>
            <a:r>
              <a:rPr lang="en-CA" dirty="0" smtClean="0"/>
              <a:t> these different signals</a:t>
            </a:r>
            <a:endParaRPr lang="en-CA" dirty="0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4" y="3305175"/>
            <a:ext cx="7372350" cy="3552825"/>
          </a:xfrm>
          <a:prstGeom prst="rect">
            <a:avLst/>
          </a:prstGeom>
        </p:spPr>
      </p:pic>
      <p:pic>
        <p:nvPicPr>
          <p:cNvPr id="3074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915" y="2565400"/>
            <a:ext cx="3196359" cy="31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667" y="3768436"/>
            <a:ext cx="128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Eye-blink</a:t>
            </a:r>
          </a:p>
          <a:p>
            <a:r>
              <a:rPr lang="en-CA" dirty="0" smtClean="0"/>
              <a:t>component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863830" y="3657600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Visual cortex component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0623664" y="307071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F4</a:t>
            </a:r>
            <a:endParaRPr lang="en-C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33" y="504032"/>
            <a:ext cx="4713041" cy="18373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8909654" y="312050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</a:t>
            </a:r>
            <a:r>
              <a:rPr lang="en-CA" b="1" dirty="0" smtClean="0"/>
              <a:t>4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57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mining is defined as the process of discovering patterns in data</a:t>
            </a:r>
          </a:p>
          <a:p>
            <a:r>
              <a:rPr lang="en-CA" dirty="0" smtClean="0"/>
              <a:t>We will use small toy examples to gain intuition about how machine-learning algorithms work</a:t>
            </a:r>
          </a:p>
          <a:p>
            <a:r>
              <a:rPr lang="en-CA" dirty="0" smtClean="0"/>
              <a:t>Some assignments and final project will involve solving real world problems using machine-learning in python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85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the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CA" dirty="0" smtClean="0"/>
              <a:t>Learn how to use machine learning algorithms to extract useful information from data and make predictions</a:t>
            </a:r>
          </a:p>
          <a:p>
            <a:r>
              <a:rPr lang="en-CA" dirty="0" smtClean="0"/>
              <a:t>Basic theoretical foundation (algorithms + math) </a:t>
            </a:r>
          </a:p>
          <a:p>
            <a:r>
              <a:rPr lang="en-CA" dirty="0" smtClean="0"/>
              <a:t>Basic practical implementation (numpy + scikit-learn)</a:t>
            </a:r>
          </a:p>
          <a:p>
            <a:r>
              <a:rPr lang="en-CA" dirty="0" smtClean="0"/>
              <a:t>Develop intuition about data</a:t>
            </a:r>
          </a:p>
          <a:p>
            <a:pPr lvl="1"/>
            <a:r>
              <a:rPr lang="en-CA" dirty="0" smtClean="0"/>
              <a:t>Pitfalls, artifacts, and </a:t>
            </a:r>
            <a:r>
              <a:rPr lang="en-CA" dirty="0" smtClean="0"/>
              <a:t>spurious results</a:t>
            </a:r>
            <a:endParaRPr lang="en-CA" dirty="0" smtClean="0"/>
          </a:p>
          <a:p>
            <a:r>
              <a:rPr lang="en-CA" dirty="0" smtClean="0"/>
              <a:t>Qualify for data scientist jobs, pass interviews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Image result for data m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14" y="5084618"/>
            <a:ext cx="3035486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data mining?</a:t>
            </a:r>
          </a:p>
          <a:p>
            <a:r>
              <a:rPr lang="en-CA" i="1" dirty="0"/>
              <a:t>D</a:t>
            </a:r>
            <a:r>
              <a:rPr lang="en-CA" i="1" dirty="0" smtClean="0"/>
              <a:t>ata mining is the extraction of implicit, previously unknown, and potentially useful information from data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Handling real data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68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process of machine learning is one of abstraction</a:t>
            </a:r>
          </a:p>
          <a:p>
            <a:r>
              <a:rPr lang="en-CA" dirty="0" smtClean="0"/>
              <a:t>Machine learning enables acquisition of structural descriptions from examples</a:t>
            </a:r>
          </a:p>
          <a:p>
            <a:r>
              <a:rPr lang="en-CA" dirty="0" smtClean="0"/>
              <a:t>Prediction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orecasting what will happen in new situations</a:t>
            </a:r>
          </a:p>
          <a:p>
            <a:r>
              <a:rPr lang="en-CA" dirty="0" smtClean="0"/>
              <a:t>Structural descriptions </a:t>
            </a:r>
          </a:p>
          <a:p>
            <a:pPr lvl="1"/>
            <a:r>
              <a:rPr lang="en-CA" dirty="0" smtClean="0"/>
              <a:t>Generate insights for practical applications</a:t>
            </a:r>
          </a:p>
          <a:p>
            <a:r>
              <a:rPr lang="en-CA" dirty="0" smtClean="0"/>
              <a:t>To apply machine learning productively, need to understand how the algorithms 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1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Machine learning methods will be covered at successive levels of detail</a:t>
            </a:r>
          </a:p>
          <a:p>
            <a:r>
              <a:rPr lang="en-CA" dirty="0" smtClean="0"/>
              <a:t>Chapter 1 – What’s it all about?</a:t>
            </a:r>
          </a:p>
          <a:p>
            <a:r>
              <a:rPr lang="en-CA" dirty="0" smtClean="0"/>
              <a:t>Chapter 2 – Input </a:t>
            </a:r>
          </a:p>
          <a:p>
            <a:r>
              <a:rPr lang="en-CA" dirty="0" smtClean="0"/>
              <a:t>Chapter 3 – Output </a:t>
            </a:r>
          </a:p>
          <a:p>
            <a:r>
              <a:rPr lang="en-CA" dirty="0" smtClean="0"/>
              <a:t>Chapter 4 – Algorithms </a:t>
            </a:r>
          </a:p>
          <a:p>
            <a:r>
              <a:rPr lang="en-CA" dirty="0" smtClean="0"/>
              <a:t>Chapter 5 – Credibility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Advanced techniques of machine learning for data mining</a:t>
            </a:r>
          </a:p>
          <a:p>
            <a:r>
              <a:rPr lang="en-CA" dirty="0" smtClean="0"/>
              <a:t>Chapter 6 – trees and rules</a:t>
            </a:r>
          </a:p>
          <a:p>
            <a:r>
              <a:rPr lang="en-CA" dirty="0" smtClean="0"/>
              <a:t>Chapter 7 – instance-based and linear models</a:t>
            </a:r>
          </a:p>
          <a:p>
            <a:r>
              <a:rPr lang="en-CA" dirty="0" smtClean="0"/>
              <a:t>Chapter 8 – Data transformations</a:t>
            </a:r>
          </a:p>
          <a:p>
            <a:r>
              <a:rPr lang="en-CA" dirty="0" smtClean="0"/>
              <a:t>Loosely cover chapters 9, 10, 11</a:t>
            </a:r>
          </a:p>
          <a:p>
            <a:r>
              <a:rPr lang="en-CA" dirty="0" smtClean="0"/>
              <a:t>Chapter 12 – Ensemble learning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1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1: What’s it all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machine learning techniques for data </a:t>
            </a:r>
            <a:r>
              <a:rPr lang="en-CA" dirty="0" smtClean="0"/>
              <a:t>mining</a:t>
            </a:r>
            <a:endParaRPr lang="en-CA" dirty="0" smtClean="0"/>
          </a:p>
        </p:txBody>
      </p:sp>
      <p:pic>
        <p:nvPicPr>
          <p:cNvPr id="3074" name="Picture 2" descr="Image result for ivf embr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99" y="3315793"/>
            <a:ext cx="4537074" cy="33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6564" y="2996190"/>
            <a:ext cx="41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Human in-vitro fertilization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92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 in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looking for patterns in data</a:t>
            </a:r>
          </a:p>
          <a:p>
            <a:r>
              <a:rPr lang="en-CA" dirty="0" smtClean="0"/>
              <a:t>What is a data scientist’s job?</a:t>
            </a:r>
          </a:p>
          <a:p>
            <a:pPr lvl="1"/>
            <a:r>
              <a:rPr lang="en-CA" dirty="0" smtClean="0"/>
              <a:t>Discover patterns governing process being measured</a:t>
            </a:r>
          </a:p>
          <a:p>
            <a:pPr lvl="1"/>
            <a:r>
              <a:rPr lang="en-CA" dirty="0" smtClean="0"/>
              <a:t>Encapsulate these patterns into rules/theories</a:t>
            </a:r>
          </a:p>
          <a:p>
            <a:pPr lvl="1"/>
            <a:r>
              <a:rPr lang="en-CA" dirty="0" smtClean="0"/>
              <a:t>Predict what will happen in new situations</a:t>
            </a:r>
          </a:p>
          <a:p>
            <a:r>
              <a:rPr lang="en-CA" dirty="0" smtClean="0"/>
              <a:t>Data mining is about solving problems by analyzing data already present in databases</a:t>
            </a:r>
          </a:p>
          <a:p>
            <a:pPr lvl="1"/>
            <a:r>
              <a:rPr lang="en-CA" dirty="0" smtClean="0"/>
              <a:t>Customer loyalty example</a:t>
            </a:r>
          </a:p>
          <a:p>
            <a:r>
              <a:rPr lang="en-CA" dirty="0" smtClean="0"/>
              <a:t>Data mining is defined as the process of discovering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3711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1476</Words>
  <Application>Microsoft Office PowerPoint</Application>
  <PresentationFormat>Widescreen</PresentationFormat>
  <Paragraphs>630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Data Mining CS 405/505</vt:lpstr>
      <vt:lpstr>Administrative slide</vt:lpstr>
      <vt:lpstr>Goal of the course</vt:lpstr>
      <vt:lpstr>Preface</vt:lpstr>
      <vt:lpstr>Machine learning</vt:lpstr>
      <vt:lpstr>Overview part 1</vt:lpstr>
      <vt:lpstr>Overview part 2</vt:lpstr>
      <vt:lpstr>Chapter 1: What’s it all about?</vt:lpstr>
      <vt:lpstr>Patterns in data</vt:lpstr>
      <vt:lpstr>Describing structural patterns</vt:lpstr>
      <vt:lpstr>PowerPoint Presentation</vt:lpstr>
      <vt:lpstr>Decision tree for contact lens data</vt:lpstr>
      <vt:lpstr>What is learning?</vt:lpstr>
      <vt:lpstr>Weather dataset</vt:lpstr>
      <vt:lpstr>Weather dataset </vt:lpstr>
      <vt:lpstr>Iris dataset</vt:lpstr>
      <vt:lpstr>CPU performance dataset</vt:lpstr>
      <vt:lpstr>Fielded applications </vt:lpstr>
      <vt:lpstr>Loan qualification</vt:lpstr>
      <vt:lpstr>Machine fault diagnosis</vt:lpstr>
      <vt:lpstr>Market basket analysis</vt:lpstr>
      <vt:lpstr>Brain activity denoising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CS 405/505</dc:title>
  <dc:creator>Russell Butler</dc:creator>
  <cp:lastModifiedBy>Russell Butler</cp:lastModifiedBy>
  <cp:revision>68</cp:revision>
  <dcterms:created xsi:type="dcterms:W3CDTF">2019-09-02T14:58:40Z</dcterms:created>
  <dcterms:modified xsi:type="dcterms:W3CDTF">2019-09-04T00:11:27Z</dcterms:modified>
</cp:coreProperties>
</file>