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89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5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34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23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70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40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81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71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90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60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24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C7DEE-455D-41AE-9F23-41A2122B4C29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55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Data Mining</a:t>
            </a:r>
            <a:br>
              <a:rPr lang="en-CA" dirty="0" smtClean="0"/>
            </a:br>
            <a:r>
              <a:rPr lang="en-CA" dirty="0" smtClean="0"/>
              <a:t>CS 405/505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Professor: Russell Butler, Ph.D. </a:t>
            </a:r>
          </a:p>
          <a:p>
            <a:r>
              <a:rPr lang="en-CA" dirty="0" smtClean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4499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Describing structural patterns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meant by a structural pattern?</a:t>
            </a:r>
          </a:p>
          <a:p>
            <a:r>
              <a:rPr lang="en-CA" dirty="0" smtClean="0"/>
              <a:t>How do you describe them?</a:t>
            </a:r>
          </a:p>
          <a:p>
            <a:r>
              <a:rPr lang="en-CA" dirty="0" smtClean="0"/>
              <a:t>What form does the input take?</a:t>
            </a:r>
          </a:p>
          <a:p>
            <a:r>
              <a:rPr lang="en-CA" dirty="0" smtClean="0"/>
              <a:t>Contact lens 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26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37347"/>
              </p:ext>
            </p:extLst>
          </p:nvPr>
        </p:nvGraphicFramePr>
        <p:xfrm>
          <a:off x="3742463" y="75332"/>
          <a:ext cx="8382000" cy="6691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1803479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0134635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5584455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55294894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82805437"/>
                    </a:ext>
                  </a:extLst>
                </a:gridCol>
              </a:tblGrid>
              <a:tr h="483236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CA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effectLst/>
                        </a:rPr>
                        <a:t>Spectacle Prescription</a:t>
                      </a:r>
                      <a:endParaRPr lang="en-CA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>
                          <a:solidFill>
                            <a:schemeClr val="tx1"/>
                          </a:solidFill>
                          <a:effectLst/>
                        </a:rPr>
                        <a:t>Astigmatism</a:t>
                      </a:r>
                      <a:endParaRPr lang="en-CA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>
                          <a:solidFill>
                            <a:schemeClr val="tx1"/>
                          </a:solidFill>
                          <a:effectLst/>
                        </a:rPr>
                        <a:t>Tear Production Rate</a:t>
                      </a:r>
                      <a:endParaRPr lang="en-CA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effectLst/>
                        </a:rPr>
                        <a:t>Recommended Lenses</a:t>
                      </a:r>
                      <a:endParaRPr lang="en-CA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88229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652493"/>
                  </a:ext>
                </a:extLst>
              </a:tr>
              <a:tr h="44988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endParaRPr lang="en-CA" sz="18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713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38038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624874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459919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143296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87337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55987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4929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63393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36717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70900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9266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862624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11781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0365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44134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633980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5260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08945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8088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900840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0479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4124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66255"/>
            <a:ext cx="381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Contact lens dataset</a:t>
            </a:r>
          </a:p>
          <a:p>
            <a:endParaRPr lang="en-CA" sz="32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-1" y="983673"/>
            <a:ext cx="3742463" cy="5783401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3 possible values for age</a:t>
            </a:r>
          </a:p>
          <a:p>
            <a:r>
              <a:rPr lang="en-CA" dirty="0" smtClean="0"/>
              <a:t>2 values each for Prescription</a:t>
            </a:r>
          </a:p>
          <a:p>
            <a:r>
              <a:rPr lang="en-CA" dirty="0" smtClean="0"/>
              <a:t>2 values for Astigmatism</a:t>
            </a:r>
          </a:p>
          <a:p>
            <a:r>
              <a:rPr lang="en-CA" dirty="0" smtClean="0"/>
              <a:t>2 values for Tear Production Rate</a:t>
            </a:r>
          </a:p>
          <a:p>
            <a:pPr marL="0" indent="0">
              <a:buNone/>
            </a:pPr>
            <a:endParaRPr lang="en-CA" b="1" dirty="0" smtClean="0"/>
          </a:p>
          <a:p>
            <a:r>
              <a:rPr lang="en-CA" dirty="0" smtClean="0"/>
              <a:t>Structural description:</a:t>
            </a:r>
            <a:endParaRPr lang="en-CA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Tear Production Rate = Reduced, then Recommendation = None.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Otherwise, if Age=Young and Astigmatic=No, then Recommendation=Soft</a:t>
            </a:r>
          </a:p>
          <a:p>
            <a:r>
              <a:rPr lang="en-CA" dirty="0" smtClean="0"/>
              <a:t>Do these rules </a:t>
            </a:r>
            <a:r>
              <a:rPr lang="en-CA" b="1" dirty="0" smtClean="0"/>
              <a:t>generalize</a:t>
            </a:r>
            <a:r>
              <a:rPr lang="en-CA" dirty="0" smtClean="0"/>
              <a:t> from the data, or merely </a:t>
            </a:r>
            <a:r>
              <a:rPr lang="en-CA" b="1" dirty="0" smtClean="0"/>
              <a:t>summarize</a:t>
            </a:r>
            <a:r>
              <a:rPr lang="en-CA" dirty="0" smtClean="0"/>
              <a:t> it?</a:t>
            </a:r>
          </a:p>
          <a:p>
            <a:r>
              <a:rPr lang="en-CA" dirty="0" smtClean="0"/>
              <a:t>What are the inputs/outputs?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27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learning?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We are interested in improvements in performance</a:t>
            </a:r>
          </a:p>
          <a:p>
            <a:pPr lvl="1"/>
            <a:r>
              <a:rPr lang="en-CA" dirty="0" smtClean="0"/>
              <a:t>Things learn when they change their behavior in a way that makes them perform better in the future</a:t>
            </a:r>
          </a:p>
          <a:p>
            <a:r>
              <a:rPr lang="en-CA" dirty="0" smtClean="0"/>
              <a:t>Training vs learning: vine example, slipper example</a:t>
            </a:r>
          </a:p>
          <a:p>
            <a:r>
              <a:rPr lang="en-CA" dirty="0" smtClean="0"/>
              <a:t>These conceptual problems do not arise in the techniques we will discuss</a:t>
            </a:r>
          </a:p>
          <a:p>
            <a:r>
              <a:rPr lang="en-CA" dirty="0" smtClean="0"/>
              <a:t>Input data will take the form of a set of examples </a:t>
            </a:r>
          </a:p>
          <a:p>
            <a:r>
              <a:rPr lang="en-CA" dirty="0" smtClean="0"/>
              <a:t>Output will take the form of predictions on new examples</a:t>
            </a:r>
          </a:p>
          <a:p>
            <a:r>
              <a:rPr lang="en-CA" dirty="0" smtClean="0"/>
              <a:t>In many applications, structural description is at least as important as classification accuracy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80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7869"/>
            <a:ext cx="4709249" cy="1325563"/>
          </a:xfrm>
        </p:spPr>
        <p:txBody>
          <a:bodyPr/>
          <a:lstStyle/>
          <a:p>
            <a:r>
              <a:rPr lang="en-CA" dirty="0" smtClean="0"/>
              <a:t>Weather dataset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4803"/>
              </p:ext>
            </p:extLst>
          </p:nvPr>
        </p:nvGraphicFramePr>
        <p:xfrm>
          <a:off x="5547449" y="67100"/>
          <a:ext cx="6608620" cy="6719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724">
                  <a:extLst>
                    <a:ext uri="{9D8B030D-6E8A-4147-A177-3AD203B41FA5}">
                      <a16:colId xmlns:a16="http://schemas.microsoft.com/office/drawing/2014/main" val="2316273983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265443370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338186882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043099467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936291445"/>
                    </a:ext>
                  </a:extLst>
                </a:gridCol>
              </a:tblGrid>
              <a:tr h="569526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0694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1386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15990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503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9748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31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0297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871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600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34293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25842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1590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6686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617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03004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448224" y="1966913"/>
            <a:ext cx="65538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77092" y="1623432"/>
            <a:ext cx="5270356" cy="5026750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S</a:t>
            </a:r>
            <a:r>
              <a:rPr lang="en-CA" dirty="0" smtClean="0"/>
              <a:t>everal standard datasets we will come back to repeatedly</a:t>
            </a:r>
          </a:p>
          <a:p>
            <a:r>
              <a:rPr lang="en-CA" dirty="0" smtClean="0"/>
              <a:t>We can create a structural description of this dataset using a </a:t>
            </a:r>
            <a:r>
              <a:rPr lang="en-CA" b="1" dirty="0" smtClean="0"/>
              <a:t>decision list </a:t>
            </a:r>
            <a:r>
              <a:rPr lang="en-CA" dirty="0" smtClean="0"/>
              <a:t>as follows:</a:t>
            </a:r>
          </a:p>
          <a:p>
            <a:pPr marL="0" indent="0">
              <a:buNone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Outlook=Sunny and Humidity=High then Play=No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Outlook=Rainy and Windy=True then Play=No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Outlook=Overcast then Play=Yes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Humidity=Normal then Play=Yes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none of the above then Play=Yes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1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6877"/>
            <a:ext cx="4594947" cy="923348"/>
          </a:xfrm>
        </p:spPr>
        <p:txBody>
          <a:bodyPr/>
          <a:lstStyle/>
          <a:p>
            <a:r>
              <a:rPr lang="en-CA" dirty="0" smtClean="0"/>
              <a:t>Weather dataset 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00005"/>
              </p:ext>
            </p:extLst>
          </p:nvPr>
        </p:nvGraphicFramePr>
        <p:xfrm>
          <a:off x="5433147" y="41565"/>
          <a:ext cx="6715125" cy="6543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116332717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808311114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9297063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370547313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538265912"/>
                    </a:ext>
                  </a:extLst>
                </a:gridCol>
              </a:tblGrid>
              <a:tr h="782121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218217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76181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84164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86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1842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14914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641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59545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36461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8818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71234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528700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061478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64510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26131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1962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966913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018" y="1409121"/>
            <a:ext cx="5270356" cy="502675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Numerical vs nominal attributes</a:t>
            </a:r>
          </a:p>
          <a:p>
            <a:endParaRPr lang="en-CA" dirty="0" smtClean="0"/>
          </a:p>
          <a:p>
            <a:r>
              <a:rPr lang="en-CA" dirty="0" smtClean="0"/>
              <a:t>Now, the first rule might take the form: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Outlook=Sunny and Humidity&gt;83 then Play=No</a:t>
            </a:r>
          </a:p>
          <a:p>
            <a:r>
              <a:rPr lang="en-CA" dirty="0" smtClean="0"/>
              <a:t>Association rules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Temperature=Cool then Humidity=Normal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Windy=False and Play=No then Outlook=Sunny and Humidity=High</a:t>
            </a:r>
            <a:endParaRPr lang="en-CA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40382" cy="132556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AutoShape 2" descr="ms-local-stream://EpubReader_F1813F23CC434009A3C5B2097991CC6E/Content/OEBPS/images/F000015f01-02-9780128042915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099" y="168275"/>
            <a:ext cx="6577755" cy="60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17874" cy="1325563"/>
          </a:xfrm>
        </p:spPr>
        <p:txBody>
          <a:bodyPr/>
          <a:lstStyle/>
          <a:p>
            <a:r>
              <a:rPr lang="en-CA" dirty="0" smtClean="0"/>
              <a:t>Iris dataset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920067"/>
              </p:ext>
            </p:extLst>
          </p:nvPr>
        </p:nvGraphicFramePr>
        <p:xfrm>
          <a:off x="4565644" y="358775"/>
          <a:ext cx="7562850" cy="6215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475">
                  <a:extLst>
                    <a:ext uri="{9D8B030D-6E8A-4147-A177-3AD203B41FA5}">
                      <a16:colId xmlns:a16="http://schemas.microsoft.com/office/drawing/2014/main" val="2024140205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934771043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4932669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65878764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154453319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682277132"/>
                    </a:ext>
                  </a:extLst>
                </a:gridCol>
              </a:tblGrid>
              <a:tr h="354424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CA" sz="1600" b="1" dirty="0" smtClean="0">
                          <a:solidFill>
                            <a:schemeClr val="tx1"/>
                          </a:solidFill>
                          <a:effectLst/>
                        </a:rPr>
                        <a:t>Instance #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Sepal Length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Sepal Width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Petal Length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Petal Width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0975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Iris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68573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71328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994794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96749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24381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494415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Iris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903704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628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38630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8969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245038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92803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Iris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1231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36775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39769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6385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135834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73408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6018" y="1409121"/>
            <a:ext cx="4549626" cy="502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500" dirty="0" smtClean="0">
                <a:cs typeface="Courier New" panose="02070309020205020404" pitchFamily="49" charset="0"/>
              </a:rPr>
              <a:t>Following rules might be learned from this dataset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petal-length &lt; 2.45 then Iris-</a:t>
            </a: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sepal-width &lt; 2.10 then Iris-versicolor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sepal-width &lt; 2.45 and petal-length &lt; 4.55 then Iris-versicolor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sepal-width &lt; 2.95 and petal-width &lt; 1.35 then Iris-versicolor</a:t>
            </a:r>
          </a:p>
          <a:p>
            <a:r>
              <a:rPr lang="en-CA" sz="2000" dirty="0" smtClean="0">
                <a:cs typeface="Courier New" panose="02070309020205020404" pitchFamily="49" charset="0"/>
              </a:rPr>
              <a:t>…etc. (15 rules total)</a:t>
            </a:r>
          </a:p>
          <a:p>
            <a:r>
              <a:rPr lang="en-CA" sz="2000" dirty="0" smtClean="0">
                <a:cs typeface="Courier New" panose="02070309020205020404" pitchFamily="49" charset="0"/>
              </a:rPr>
              <a:t>cumbersome</a:t>
            </a:r>
            <a:endParaRPr lang="en-CA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3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28028" cy="1325563"/>
          </a:xfrm>
        </p:spPr>
        <p:txBody>
          <a:bodyPr/>
          <a:lstStyle/>
          <a:p>
            <a:r>
              <a:rPr lang="en-CA" dirty="0" smtClean="0"/>
              <a:t>CPU performance dataset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373511"/>
              </p:ext>
            </p:extLst>
          </p:nvPr>
        </p:nvGraphicFramePr>
        <p:xfrm>
          <a:off x="838203" y="3152771"/>
          <a:ext cx="11239496" cy="3657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937">
                  <a:extLst>
                    <a:ext uri="{9D8B030D-6E8A-4147-A177-3AD203B41FA5}">
                      <a16:colId xmlns:a16="http://schemas.microsoft.com/office/drawing/2014/main" val="2643852003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1993711963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2137711302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2649042779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192198792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433094795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3918753097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3543500050"/>
                    </a:ext>
                  </a:extLst>
                </a:gridCol>
              </a:tblGrid>
              <a:tr h="431390">
                <a:tc rowSpan="3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Cycle Time (ns)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Main Memory (Kb)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Cache(KB)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Channels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Performance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471647"/>
                  </a:ext>
                </a:extLst>
              </a:tr>
              <a:tr h="31096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36132"/>
                  </a:ext>
                </a:extLst>
              </a:tr>
              <a:tr h="31096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MYCT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MMAX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CACH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CHMIN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CHMAX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PRP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22237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198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28867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269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426214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887864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172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13312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16,000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575746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75648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61927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024321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15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2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Fielded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Flinks</a:t>
            </a:r>
            <a:endParaRPr lang="en-CA" dirty="0" smtClean="0"/>
          </a:p>
          <a:p>
            <a:r>
              <a:rPr lang="en-CA" dirty="0" smtClean="0"/>
              <a:t>ICA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577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1.4 the data mining 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95255" cy="4351338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5" y="1192212"/>
            <a:ext cx="5624945" cy="56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7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Administrative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Sign circulated class list </a:t>
            </a:r>
          </a:p>
          <a:p>
            <a:r>
              <a:rPr lang="en-CA" dirty="0" smtClean="0"/>
              <a:t>Office hours: </a:t>
            </a:r>
          </a:p>
          <a:p>
            <a:pPr lvl="1"/>
            <a:r>
              <a:rPr lang="en-CA" dirty="0" smtClean="0"/>
              <a:t>Monday, Wednesday, Friday 9:30 am to 11:00 am</a:t>
            </a:r>
          </a:p>
          <a:p>
            <a:r>
              <a:rPr lang="en-CA" dirty="0" smtClean="0"/>
              <a:t>Lecture</a:t>
            </a:r>
          </a:p>
          <a:p>
            <a:pPr lvl="1"/>
            <a:r>
              <a:rPr lang="en-CA" dirty="0" smtClean="0"/>
              <a:t>3 lectures per week, 50 minutes each</a:t>
            </a:r>
          </a:p>
          <a:p>
            <a:r>
              <a:rPr lang="en-CA" dirty="0" smtClean="0"/>
              <a:t>Textbook ($30 on amazon)</a:t>
            </a:r>
          </a:p>
          <a:p>
            <a:r>
              <a:rPr lang="en-CA" dirty="0" smtClean="0"/>
              <a:t>Assignments, Midterm, Final Project</a:t>
            </a:r>
          </a:p>
          <a:p>
            <a:r>
              <a:rPr lang="en-CA" dirty="0" smtClean="0"/>
              <a:t>Software:</a:t>
            </a:r>
          </a:p>
          <a:p>
            <a:pPr lvl="1"/>
            <a:r>
              <a:rPr lang="en-CA" dirty="0" smtClean="0"/>
              <a:t>Linux, Mac, or Windows VirtualBox</a:t>
            </a:r>
          </a:p>
          <a:p>
            <a:pPr lvl="1"/>
            <a:r>
              <a:rPr lang="en-CA" dirty="0" smtClean="0"/>
              <a:t>Basic coding requirements (python)</a:t>
            </a:r>
          </a:p>
        </p:txBody>
      </p:sp>
      <p:pic>
        <p:nvPicPr>
          <p:cNvPr id="1026" name="Picture 2" descr="Image result for data mining practical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355" y="2352602"/>
            <a:ext cx="2476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3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Goal of the course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16636" cy="4351338"/>
          </a:xfrm>
        </p:spPr>
        <p:txBody>
          <a:bodyPr/>
          <a:lstStyle/>
          <a:p>
            <a:r>
              <a:rPr lang="en-CA" dirty="0" smtClean="0"/>
              <a:t>Learn how to use machine learning algorithms to extract useful information from data and make predictions</a:t>
            </a:r>
          </a:p>
          <a:p>
            <a:r>
              <a:rPr lang="en-CA" dirty="0" smtClean="0"/>
              <a:t>Basic theoretical foundation (algorithms + math)</a:t>
            </a:r>
          </a:p>
          <a:p>
            <a:r>
              <a:rPr lang="en-CA" dirty="0" smtClean="0"/>
              <a:t>Basic practical implementation (numpy + scikit-learn)</a:t>
            </a:r>
          </a:p>
          <a:p>
            <a:r>
              <a:rPr lang="en-CA" dirty="0" smtClean="0"/>
              <a:t>Develop intuition about data</a:t>
            </a:r>
          </a:p>
          <a:p>
            <a:pPr lvl="1"/>
            <a:r>
              <a:rPr lang="en-CA" dirty="0"/>
              <a:t>5</a:t>
            </a:r>
            <a:r>
              <a:rPr lang="en-CA" dirty="0" smtClean="0"/>
              <a:t> years of Ph.D. experience</a:t>
            </a:r>
          </a:p>
          <a:p>
            <a:r>
              <a:rPr lang="en-CA" dirty="0" smtClean="0"/>
              <a:t>Qualify for data scientist jobs, pass interviews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2050" name="Picture 2" descr="Image result for data m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736" y="0"/>
            <a:ext cx="3646264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95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Preface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Today: different datasets and simple algorithms</a:t>
            </a:r>
          </a:p>
          <a:p>
            <a:r>
              <a:rPr lang="en-CA" dirty="0" smtClean="0"/>
              <a:t>Convergence of communication and computing. Our mission? </a:t>
            </a:r>
          </a:p>
          <a:p>
            <a:r>
              <a:rPr lang="en-CA" dirty="0" smtClean="0"/>
              <a:t>What is data mining?</a:t>
            </a:r>
          </a:p>
          <a:p>
            <a:r>
              <a:rPr lang="en-CA" dirty="0" smtClean="0"/>
              <a:t>Handling real data</a:t>
            </a:r>
          </a:p>
          <a:p>
            <a:r>
              <a:rPr lang="en-CA" dirty="0" smtClean="0"/>
              <a:t>Example from Ph.D.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88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process of machine learning is one of abstraction</a:t>
            </a:r>
          </a:p>
          <a:p>
            <a:r>
              <a:rPr lang="en-CA" dirty="0" smtClean="0"/>
              <a:t>Machine learning enables acquisition of structural descriptions from examples</a:t>
            </a:r>
          </a:p>
          <a:p>
            <a:r>
              <a:rPr lang="en-CA" dirty="0" smtClean="0"/>
              <a:t>Prediction</a:t>
            </a:r>
          </a:p>
          <a:p>
            <a:pPr lvl="1"/>
            <a:r>
              <a:rPr lang="en-CA" dirty="0"/>
              <a:t>F</a:t>
            </a:r>
            <a:r>
              <a:rPr lang="en-CA" dirty="0" smtClean="0"/>
              <a:t>orecasting what will happen in new situations</a:t>
            </a:r>
          </a:p>
          <a:p>
            <a:r>
              <a:rPr lang="en-CA" dirty="0" smtClean="0"/>
              <a:t>Structural descriptions </a:t>
            </a:r>
          </a:p>
          <a:p>
            <a:pPr lvl="1"/>
            <a:r>
              <a:rPr lang="en-CA" dirty="0" smtClean="0"/>
              <a:t>Generate insights for practical applications</a:t>
            </a:r>
          </a:p>
          <a:p>
            <a:r>
              <a:rPr lang="en-CA" dirty="0" smtClean="0"/>
              <a:t>To apply machine learning productively, need to understand how the algorithms work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1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 part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Machine learning methods will be covered at successive levels of detail</a:t>
            </a:r>
          </a:p>
          <a:p>
            <a:r>
              <a:rPr lang="en-CA" dirty="0" smtClean="0"/>
              <a:t>Chapter 1 – What’s it all about?</a:t>
            </a:r>
          </a:p>
          <a:p>
            <a:r>
              <a:rPr lang="en-CA" dirty="0" smtClean="0"/>
              <a:t>Chapter 2 – Input </a:t>
            </a:r>
          </a:p>
          <a:p>
            <a:r>
              <a:rPr lang="en-CA" dirty="0" smtClean="0"/>
              <a:t>Chapter 3 – Output </a:t>
            </a:r>
          </a:p>
          <a:p>
            <a:r>
              <a:rPr lang="en-CA" dirty="0" smtClean="0"/>
              <a:t>Chapter 4 – Algorithms </a:t>
            </a:r>
          </a:p>
          <a:p>
            <a:r>
              <a:rPr lang="en-CA" dirty="0" smtClean="0"/>
              <a:t>Chapter 5 – Credibility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51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 part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Advanced techniques of machine learning for data mining</a:t>
            </a:r>
          </a:p>
          <a:p>
            <a:r>
              <a:rPr lang="en-CA" dirty="0" smtClean="0"/>
              <a:t>Chapter 6 – trees and rules</a:t>
            </a:r>
          </a:p>
          <a:p>
            <a:r>
              <a:rPr lang="en-CA" dirty="0" smtClean="0"/>
              <a:t>Chapter 7 – instance-based and linear models</a:t>
            </a:r>
          </a:p>
          <a:p>
            <a:r>
              <a:rPr lang="en-CA" dirty="0" smtClean="0"/>
              <a:t>Chapter 8 – Data transformations</a:t>
            </a:r>
          </a:p>
          <a:p>
            <a:r>
              <a:rPr lang="en-CA" dirty="0" smtClean="0"/>
              <a:t>Loosely cover chapters 9, 10, 11</a:t>
            </a:r>
          </a:p>
          <a:p>
            <a:r>
              <a:rPr lang="en-CA" dirty="0" smtClean="0"/>
              <a:t>Chapter 12 – Ensemble learning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1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Chapter 1: What’s it all about?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course is about machine learning techniques for data mining</a:t>
            </a:r>
          </a:p>
          <a:p>
            <a:r>
              <a:rPr lang="en-CA" dirty="0" smtClean="0"/>
              <a:t>Machine learning is closely linked to statistics and AI (search)</a:t>
            </a:r>
          </a:p>
          <a:p>
            <a:r>
              <a:rPr lang="en-CA" dirty="0" smtClean="0"/>
              <a:t>Human IVF</a:t>
            </a:r>
          </a:p>
          <a:p>
            <a:r>
              <a:rPr lang="en-CA" dirty="0" smtClean="0"/>
              <a:t>Dairy farmers</a:t>
            </a:r>
            <a:endParaRPr lang="en-CA" dirty="0"/>
          </a:p>
        </p:txBody>
      </p:sp>
      <p:pic>
        <p:nvPicPr>
          <p:cNvPr id="3074" name="Picture 2" descr="Image result for ivf embry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82" y="3469829"/>
            <a:ext cx="4537074" cy="338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4582" y="3131127"/>
            <a:ext cx="412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Which embryo is best?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686800" y="404364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Which cow is best?</a:t>
            </a:r>
            <a:endParaRPr lang="en-CA" dirty="0"/>
          </a:p>
        </p:txBody>
      </p:sp>
      <p:pic>
        <p:nvPicPr>
          <p:cNvPr id="3076" name="Picture 4" descr="Image result for multiple dairy co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49" y="4412973"/>
            <a:ext cx="4084351" cy="244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2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Patterns in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course is about looking for patterns in data</a:t>
            </a:r>
          </a:p>
          <a:p>
            <a:r>
              <a:rPr lang="en-CA" dirty="0" smtClean="0"/>
              <a:t>What is a data scientist’s job?</a:t>
            </a:r>
          </a:p>
          <a:p>
            <a:pPr lvl="1"/>
            <a:r>
              <a:rPr lang="en-CA" dirty="0" smtClean="0"/>
              <a:t>Discover patterns governing process being measured</a:t>
            </a:r>
          </a:p>
          <a:p>
            <a:pPr lvl="1"/>
            <a:r>
              <a:rPr lang="en-CA" dirty="0" smtClean="0"/>
              <a:t>Encapsulate these patterns into rules/theories</a:t>
            </a:r>
          </a:p>
          <a:p>
            <a:pPr lvl="1"/>
            <a:r>
              <a:rPr lang="en-CA" dirty="0" smtClean="0"/>
              <a:t>Predict what will happen in new situations</a:t>
            </a:r>
          </a:p>
          <a:p>
            <a:r>
              <a:rPr lang="en-CA" dirty="0" smtClean="0"/>
              <a:t>Data mining is about solving problems by analyzing data already present in databases</a:t>
            </a:r>
          </a:p>
          <a:p>
            <a:pPr lvl="1"/>
            <a:r>
              <a:rPr lang="en-CA" dirty="0" smtClean="0"/>
              <a:t>Customer loyalty example</a:t>
            </a:r>
          </a:p>
          <a:p>
            <a:r>
              <a:rPr lang="en-CA" dirty="0" smtClean="0"/>
              <a:t>Data mining is defined as the process of discovering patterns in data</a:t>
            </a:r>
          </a:p>
        </p:txBody>
      </p:sp>
    </p:spTree>
    <p:extLst>
      <p:ext uri="{BB962C8B-B14F-4D97-AF65-F5344CB8AC3E}">
        <p14:creationId xmlns:p14="http://schemas.microsoft.com/office/powerpoint/2010/main" val="3711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1214</Words>
  <Application>Microsoft Office PowerPoint</Application>
  <PresentationFormat>Widescreen</PresentationFormat>
  <Paragraphs>598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Data Mining CS 405/505</vt:lpstr>
      <vt:lpstr>Administrative slide</vt:lpstr>
      <vt:lpstr>Goal of the course</vt:lpstr>
      <vt:lpstr>Preface</vt:lpstr>
      <vt:lpstr>Machine learning</vt:lpstr>
      <vt:lpstr>Overview part 1</vt:lpstr>
      <vt:lpstr>Overview part 2</vt:lpstr>
      <vt:lpstr>Chapter 1: What’s it all about?</vt:lpstr>
      <vt:lpstr>Patterns in data</vt:lpstr>
      <vt:lpstr>Describing structural patterns</vt:lpstr>
      <vt:lpstr>PowerPoint Presentation</vt:lpstr>
      <vt:lpstr>What is learning?</vt:lpstr>
      <vt:lpstr>Weather dataset</vt:lpstr>
      <vt:lpstr>Weather dataset </vt:lpstr>
      <vt:lpstr>PowerPoint Presentation</vt:lpstr>
      <vt:lpstr>Iris dataset</vt:lpstr>
      <vt:lpstr>CPU performance dataset</vt:lpstr>
      <vt:lpstr>Fielded applications</vt:lpstr>
      <vt:lpstr>1.4 the data mining process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CS 405/505</dc:title>
  <dc:creator>Russell Butler</dc:creator>
  <cp:lastModifiedBy>Russell Butler</cp:lastModifiedBy>
  <cp:revision>45</cp:revision>
  <dcterms:created xsi:type="dcterms:W3CDTF">2019-09-02T14:58:40Z</dcterms:created>
  <dcterms:modified xsi:type="dcterms:W3CDTF">2019-09-02T21:18:30Z</dcterms:modified>
</cp:coreProperties>
</file>