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68" r:id="rId9"/>
    <p:sldId id="275" r:id="rId10"/>
    <p:sldId id="276" r:id="rId11"/>
    <p:sldId id="264" r:id="rId12"/>
    <p:sldId id="269" r:id="rId13"/>
    <p:sldId id="270" r:id="rId14"/>
    <p:sldId id="266" r:id="rId15"/>
    <p:sldId id="271" r:id="rId16"/>
    <p:sldId id="267"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89051" autoAdjust="0"/>
  </p:normalViewPr>
  <p:slideViewPr>
    <p:cSldViewPr snapToGrid="0">
      <p:cViewPr varScale="1">
        <p:scale>
          <a:sx n="73" d="100"/>
          <a:sy n="73"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32172-4251-48CC-9DF6-F7DF3C7EEA46}" type="datetimeFigureOut">
              <a:rPr lang="en-CA" smtClean="0"/>
              <a:t>2019-09-24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7FDD6-7C89-46C5-854E-F40C3640BA69}" type="slidenum">
              <a:rPr lang="en-CA" smtClean="0"/>
              <a:t>‹#›</a:t>
            </a:fld>
            <a:endParaRPr lang="en-CA"/>
          </a:p>
        </p:txBody>
      </p:sp>
    </p:spTree>
    <p:extLst>
      <p:ext uri="{BB962C8B-B14F-4D97-AF65-F5344CB8AC3E}">
        <p14:creationId xmlns:p14="http://schemas.microsoft.com/office/powerpoint/2010/main" val="383257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497FDD6-7C89-46C5-854E-F40C3640BA69}" type="slidenum">
              <a:rPr lang="en-CA" smtClean="0"/>
              <a:t>16</a:t>
            </a:fld>
            <a:endParaRPr lang="en-CA"/>
          </a:p>
        </p:txBody>
      </p:sp>
    </p:spTree>
    <p:extLst>
      <p:ext uri="{BB962C8B-B14F-4D97-AF65-F5344CB8AC3E}">
        <p14:creationId xmlns:p14="http://schemas.microsoft.com/office/powerpoint/2010/main" val="180591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362532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04149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6591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08136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EEAE31-6759-44DA-A57D-5AD2759ED4D8}" type="datetimeFigureOut">
              <a:rPr lang="en-CA" smtClean="0"/>
              <a:t>2019-09-24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23107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2EEAE31-6759-44DA-A57D-5AD2759ED4D8}" type="datetimeFigureOut">
              <a:rPr lang="en-CA" smtClean="0"/>
              <a:t>2019-09-24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71088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2EEAE31-6759-44DA-A57D-5AD2759ED4D8}" type="datetimeFigureOut">
              <a:rPr lang="en-CA" smtClean="0"/>
              <a:t>2019-09-24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7892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2EEAE31-6759-44DA-A57D-5AD2759ED4D8}" type="datetimeFigureOut">
              <a:rPr lang="en-CA" smtClean="0"/>
              <a:t>2019-09-24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87544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EAE31-6759-44DA-A57D-5AD2759ED4D8}" type="datetimeFigureOut">
              <a:rPr lang="en-CA" smtClean="0"/>
              <a:t>2019-09-24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20488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EAE31-6759-44DA-A57D-5AD2759ED4D8}" type="datetimeFigureOut">
              <a:rPr lang="en-CA" smtClean="0"/>
              <a:t>2019-09-24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381876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EAE31-6759-44DA-A57D-5AD2759ED4D8}" type="datetimeFigureOut">
              <a:rPr lang="en-CA" smtClean="0"/>
              <a:t>2019-09-24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207549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EAE31-6759-44DA-A57D-5AD2759ED4D8}" type="datetimeFigureOut">
              <a:rPr lang="en-CA" smtClean="0"/>
              <a:t>2019-09-24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E16C8-9D19-4FD7-ADEE-736762243890}" type="slidenum">
              <a:rPr lang="en-CA" smtClean="0"/>
              <a:t>‹#›</a:t>
            </a:fld>
            <a:endParaRPr lang="en-CA"/>
          </a:p>
        </p:txBody>
      </p:sp>
    </p:spTree>
    <p:extLst>
      <p:ext uri="{BB962C8B-B14F-4D97-AF65-F5344CB8AC3E}">
        <p14:creationId xmlns:p14="http://schemas.microsoft.com/office/powerpoint/2010/main" val="244054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cikit-learn.org/stable/auto_examples/classification/plot_classifier_comparison.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luster_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10</a:t>
            </a:r>
            <a:endParaRPr lang="en-CA" dirty="0"/>
          </a:p>
        </p:txBody>
      </p:sp>
    </p:spTree>
    <p:extLst>
      <p:ext uri="{BB962C8B-B14F-4D97-AF65-F5344CB8AC3E}">
        <p14:creationId xmlns:p14="http://schemas.microsoft.com/office/powerpoint/2010/main" val="263374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1246" y="92120"/>
            <a:ext cx="7122273" cy="6308680"/>
          </a:xfrm>
          <a:prstGeom prst="rect">
            <a:avLst/>
          </a:prstGeom>
        </p:spPr>
      </p:pic>
      <p:sp>
        <p:nvSpPr>
          <p:cNvPr id="5" name="TextBox 4"/>
          <p:cNvSpPr txBox="1"/>
          <p:nvPr/>
        </p:nvSpPr>
        <p:spPr>
          <a:xfrm>
            <a:off x="7067006" y="6400800"/>
            <a:ext cx="4937760" cy="369332"/>
          </a:xfrm>
          <a:prstGeom prst="rect">
            <a:avLst/>
          </a:prstGeom>
          <a:noFill/>
        </p:spPr>
        <p:txBody>
          <a:bodyPr wrap="square" rtlCol="0">
            <a:spAutoFit/>
          </a:bodyPr>
          <a:lstStyle/>
          <a:p>
            <a:r>
              <a:rPr lang="en-CA" dirty="0" smtClean="0"/>
              <a:t>(available on Moodle)</a:t>
            </a:r>
            <a:endParaRPr lang="en-CA" dirty="0"/>
          </a:p>
        </p:txBody>
      </p:sp>
      <p:sp>
        <p:nvSpPr>
          <p:cNvPr id="6" name="TextBox 5"/>
          <p:cNvSpPr txBox="1"/>
          <p:nvPr/>
        </p:nvSpPr>
        <p:spPr>
          <a:xfrm>
            <a:off x="8294914" y="1789611"/>
            <a:ext cx="3474720" cy="1754326"/>
          </a:xfrm>
          <a:prstGeom prst="rect">
            <a:avLst/>
          </a:prstGeom>
          <a:noFill/>
        </p:spPr>
        <p:txBody>
          <a:bodyPr wrap="square" rtlCol="0">
            <a:spAutoFit/>
          </a:bodyPr>
          <a:lstStyle/>
          <a:p>
            <a:r>
              <a:rPr lang="en-CA" dirty="0" smtClean="0"/>
              <a:t>“One hundred adults, sampled as evenly as possible from the general population, were rated on 171 traits. On the basis of correlations these variables were grouped into clusters…” – Cattell 1943</a:t>
            </a:r>
            <a:endParaRPr lang="en-CA" dirty="0"/>
          </a:p>
        </p:txBody>
      </p:sp>
    </p:spTree>
    <p:extLst>
      <p:ext uri="{BB962C8B-B14F-4D97-AF65-F5344CB8AC3E}">
        <p14:creationId xmlns:p14="http://schemas.microsoft.com/office/powerpoint/2010/main" val="4264184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clustering</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130636" cy="4351338"/>
              </a:xfrm>
            </p:spPr>
            <p:txBody>
              <a:bodyPr/>
              <a:lstStyle/>
              <a:p>
                <a:r>
                  <a:rPr lang="en-CA" dirty="0" smtClean="0"/>
                  <a:t>K-means clustering is a popular method for cluster analysis in data mining</a:t>
                </a:r>
              </a:p>
              <a:p>
                <a:r>
                  <a:rPr lang="en-CA" dirty="0" smtClean="0"/>
                  <a:t>Given a set of instances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(1)</m:t>
                        </m:r>
                      </m:sup>
                    </m:sSup>
                    <m:r>
                      <a:rPr lang="en-CA" b="0" i="1" smtClean="0">
                        <a:latin typeface="Cambria Math" panose="02040503050406030204" pitchFamily="18" charset="0"/>
                      </a:rPr>
                      <m:t>,</m:t>
                    </m:r>
                    <m:sSup>
                      <m:sSupPr>
                        <m:ctrlPr>
                          <a:rPr lang="en-CA"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r>
                      <a:rPr lang="en-CA" b="0" i="1" smtClean="0">
                        <a:latin typeface="Cambria Math" panose="02040503050406030204" pitchFamily="18" charset="0"/>
                      </a:rPr>
                      <m:t>…</m:t>
                    </m:r>
                    <m:sSup>
                      <m:sSupPr>
                        <m:ctrlPr>
                          <a:rPr lang="en-CA" i="1" smtClean="0">
                            <a:latin typeface="Cambria Math" panose="02040503050406030204" pitchFamily="18" charset="0"/>
                          </a:rPr>
                        </m:ctrlPr>
                      </m:sSupPr>
                      <m:e>
                        <m:r>
                          <a:rPr lang="en-CA" b="0" i="1" smtClean="0">
                            <a:latin typeface="Cambria Math" panose="02040503050406030204" pitchFamily="18" charset="0"/>
                          </a:rPr>
                          <m:t> </m:t>
                        </m:r>
                        <m:r>
                          <a:rPr lang="en-CA" b="0" i="1" smtClean="0">
                            <a:latin typeface="Cambria Math" panose="02040503050406030204" pitchFamily="18" charset="0"/>
                          </a:rPr>
                          <m:t>𝑥</m:t>
                        </m:r>
                      </m:e>
                      <m:sup>
                        <m:d>
                          <m:dPr>
                            <m:ctrlPr>
                              <a:rPr lang="en-CA" b="0" i="1" smtClean="0">
                                <a:latin typeface="Cambria Math" panose="02040503050406030204" pitchFamily="18" charset="0"/>
                              </a:rPr>
                            </m:ctrlPr>
                          </m:dPr>
                          <m:e>
                            <m:r>
                              <a:rPr lang="en-CA" b="0" i="1" smtClean="0">
                                <a:latin typeface="Cambria Math" panose="02040503050406030204" pitchFamily="18" charset="0"/>
                              </a:rPr>
                              <m:t>𝑛</m:t>
                            </m:r>
                          </m:e>
                        </m:d>
                      </m:sup>
                    </m:sSup>
                  </m:oMath>
                </a14:m>
                <a:r>
                  <a:rPr lang="en-CA" dirty="0" smtClean="0"/>
                  <a:t> k-means clustering aims to partition the n observations into k sets, {S</a:t>
                </a:r>
                <a:r>
                  <a:rPr lang="en-CA" baseline="-25000" dirty="0" smtClean="0"/>
                  <a:t>1</a:t>
                </a:r>
                <a:r>
                  <a:rPr lang="en-CA" dirty="0" smtClean="0"/>
                  <a:t>, S</a:t>
                </a:r>
                <a:r>
                  <a:rPr lang="en-CA" baseline="-25000" dirty="0" smtClean="0"/>
                  <a:t>2</a:t>
                </a:r>
                <a:r>
                  <a:rPr lang="en-CA" dirty="0" smtClean="0"/>
                  <a:t>, … </a:t>
                </a:r>
                <a:r>
                  <a:rPr lang="en-CA" dirty="0" err="1" smtClean="0"/>
                  <a:t>S</a:t>
                </a:r>
                <a:r>
                  <a:rPr lang="en-CA" baseline="-25000" dirty="0" err="1" smtClean="0"/>
                  <a:t>k</a:t>
                </a:r>
                <a:r>
                  <a:rPr lang="en-CA" dirty="0" smtClean="0"/>
                  <a:t>}, k&lt;=n, so as to minimize the within-cluster sum of squares:</a:t>
                </a:r>
              </a:p>
              <a:p>
                <a14:m>
                  <m:oMath xmlns:m="http://schemas.openxmlformats.org/officeDocument/2006/math">
                    <m:r>
                      <m:rPr>
                        <m:sty m:val="p"/>
                      </m:rPr>
                      <a:rPr lang="en-CA" b="0" i="0" smtClean="0">
                        <a:latin typeface="Cambria Math" panose="02040503050406030204" pitchFamily="18" charset="0"/>
                      </a:rPr>
                      <m:t>argmin</m:t>
                    </m:r>
                    <m:r>
                      <a:rPr lang="en-CA" b="0" i="0" smtClean="0">
                        <a:latin typeface="Cambria Math" panose="02040503050406030204" pitchFamily="18" charset="0"/>
                      </a:rPr>
                      <m:t>(</m:t>
                    </m:r>
                    <m:nary>
                      <m:naryPr>
                        <m:chr m:val="∑"/>
                        <m:ctrlPr>
                          <a:rPr lang="en-CA" b="0" i="1" smtClean="0">
                            <a:latin typeface="Cambria Math" panose="02040503050406030204" pitchFamily="18" charset="0"/>
                          </a:rPr>
                        </m:ctrlPr>
                      </m:naryPr>
                      <m:sub>
                        <m:r>
                          <m:rPr>
                            <m:sty m:val="p"/>
                            <m:brk m:alnAt="23"/>
                          </m:rPr>
                          <a:rPr lang="en-CA" b="0" i="0" smtClean="0">
                            <a:latin typeface="Cambria Math" panose="02040503050406030204" pitchFamily="18" charset="0"/>
                          </a:rPr>
                          <m:t>i</m:t>
                        </m:r>
                        <m:r>
                          <a:rPr lang="en-CA" b="0" i="0" smtClean="0">
                            <a:latin typeface="Cambria Math" panose="02040503050406030204" pitchFamily="18" charset="0"/>
                          </a:rPr>
                          <m:t>=1</m:t>
                        </m:r>
                      </m:sub>
                      <m:sup>
                        <m:r>
                          <m:rPr>
                            <m:sty m:val="p"/>
                          </m:rPr>
                          <a:rPr lang="en-CA" b="0" i="0" smtClean="0">
                            <a:latin typeface="Cambria Math" panose="02040503050406030204" pitchFamily="18" charset="0"/>
                          </a:rPr>
                          <m:t>k</m:t>
                        </m:r>
                      </m:sup>
                      <m:e>
                        <m:nary>
                          <m:naryPr>
                            <m:chr m:val="∑"/>
                            <m:supHide m:val="on"/>
                            <m:ctrlPr>
                              <a:rPr lang="en-CA" b="0" i="1" smtClean="0">
                                <a:latin typeface="Cambria Math" panose="02040503050406030204" pitchFamily="18" charset="0"/>
                              </a:rPr>
                            </m:ctrlPr>
                          </m:naryPr>
                          <m:sub>
                            <m:r>
                              <m:rPr>
                                <m:sty m:val="p"/>
                                <m:brk m:alnAt="7"/>
                              </m:rPr>
                              <a:rPr lang="en-CA" b="0" i="0" smtClean="0">
                                <a:latin typeface="Cambria Math" panose="02040503050406030204" pitchFamily="18" charset="0"/>
                              </a:rPr>
                              <m:t>x</m:t>
                            </m:r>
                            <m:r>
                              <m:rPr>
                                <m:sty m:val="p"/>
                              </m:rPr>
                              <a:rPr lang="en-CA" b="0" i="0" smtClean="0">
                                <a:latin typeface="Cambria Math" panose="02040503050406030204" pitchFamily="18" charset="0"/>
                                <a:ea typeface="Cambria Math" panose="02040503050406030204" pitchFamily="18" charset="0"/>
                              </a:rPr>
                              <m:t>ϵS</m:t>
                            </m:r>
                            <m:r>
                              <m:rPr>
                                <m:sty m:val="p"/>
                              </m:rPr>
                              <a:rPr lang="en-CA" b="0" i="0" baseline="-25000" smtClean="0">
                                <a:latin typeface="Cambria Math" panose="02040503050406030204" pitchFamily="18" charset="0"/>
                                <a:ea typeface="Cambria Math" panose="02040503050406030204" pitchFamily="18" charset="0"/>
                              </a:rPr>
                              <m:t>i</m:t>
                            </m:r>
                          </m:sub>
                          <m:sup/>
                          <m:e>
                            <m:d>
                              <m:dPr>
                                <m:begChr m:val="‖"/>
                                <m:endChr m:val="‖"/>
                                <m:ctrlPr>
                                  <a:rPr lang="en-CA" b="0" i="1" smtClean="0">
                                    <a:latin typeface="Cambria Math" panose="02040503050406030204" pitchFamily="18" charset="0"/>
                                  </a:rPr>
                                </m:ctrlPr>
                              </m:dPr>
                              <m:e>
                                <m:r>
                                  <m:rPr>
                                    <m:sty m:val="p"/>
                                  </m:rPr>
                                  <a:rPr lang="en-CA" b="0" i="0" smtClean="0">
                                    <a:latin typeface="Cambria Math" panose="02040503050406030204" pitchFamily="18" charset="0"/>
                                  </a:rPr>
                                  <m:t>x</m:t>
                                </m:r>
                                <m:r>
                                  <a:rPr lang="en-CA" b="0" i="0" smtClean="0">
                                    <a:latin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μ</m:t>
                                </m:r>
                                <m:r>
                                  <m:rPr>
                                    <m:sty m:val="p"/>
                                  </m:rPr>
                                  <a:rPr lang="en-CA" b="0" i="0" baseline="-25000" smtClean="0">
                                    <a:latin typeface="Cambria Math" panose="02040503050406030204" pitchFamily="18" charset="0"/>
                                    <a:ea typeface="Cambria Math" panose="02040503050406030204" pitchFamily="18" charset="0"/>
                                  </a:rPr>
                                  <m:t>i</m:t>
                                </m:r>
                              </m:e>
                            </m:d>
                            <m:r>
                              <a:rPr lang="en-CA" b="0" i="0" baseline="30000" smtClean="0">
                                <a:latin typeface="Cambria Math" panose="02040503050406030204" pitchFamily="18" charset="0"/>
                              </a:rPr>
                              <m:t>2</m:t>
                            </m:r>
                          </m:e>
                        </m:nary>
                      </m:e>
                    </m:nary>
                    <m:r>
                      <a:rPr lang="en-CA" b="0" i="0" smtClean="0">
                        <a:latin typeface="Cambria Math" panose="02040503050406030204" pitchFamily="18" charset="0"/>
                      </a:rPr>
                      <m:t>)</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130636" cy="4351338"/>
              </a:xfrm>
              <a:blipFill>
                <a:blip r:embed="rId2"/>
                <a:stretch>
                  <a:fillRect l="-1791" t="-2241" r="-3383"/>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6968836" y="2944722"/>
            <a:ext cx="4572638" cy="3810532"/>
          </a:xfrm>
          <a:prstGeom prst="rect">
            <a:avLst/>
          </a:prstGeom>
        </p:spPr>
      </p:pic>
      <p:pic>
        <p:nvPicPr>
          <p:cNvPr id="5" name="Picture 4"/>
          <p:cNvPicPr>
            <a:picLocks noChangeAspect="1"/>
          </p:cNvPicPr>
          <p:nvPr/>
        </p:nvPicPr>
        <p:blipFill>
          <a:blip r:embed="rId4"/>
          <a:stretch>
            <a:fillRect/>
          </a:stretch>
        </p:blipFill>
        <p:spPr>
          <a:xfrm>
            <a:off x="7750877" y="162681"/>
            <a:ext cx="3008555" cy="2593582"/>
          </a:xfrm>
          <a:prstGeom prst="rect">
            <a:avLst/>
          </a:prstGeom>
        </p:spPr>
      </p:pic>
      <p:cxnSp>
        <p:nvCxnSpPr>
          <p:cNvPr id="7" name="Straight Arrow Connector 6"/>
          <p:cNvCxnSpPr/>
          <p:nvPr/>
        </p:nvCxnSpPr>
        <p:spPr>
          <a:xfrm flipH="1">
            <a:off x="10384971" y="2076994"/>
            <a:ext cx="13063" cy="8677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68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algorithm</a:t>
            </a:r>
            <a:endParaRPr lang="en-CA" dirty="0"/>
          </a:p>
        </p:txBody>
      </p:sp>
      <p:sp>
        <p:nvSpPr>
          <p:cNvPr id="3" name="Content Placeholder 2"/>
          <p:cNvSpPr>
            <a:spLocks noGrp="1"/>
          </p:cNvSpPr>
          <p:nvPr>
            <p:ph idx="1"/>
          </p:nvPr>
        </p:nvSpPr>
        <p:spPr>
          <a:xfrm>
            <a:off x="0" y="1825625"/>
            <a:ext cx="12095018" cy="4351338"/>
          </a:xfrm>
        </p:spPr>
        <p:txBody>
          <a:bodyPr/>
          <a:lstStyle/>
          <a:p>
            <a:r>
              <a:rPr lang="en-CA" dirty="0" smtClean="0"/>
              <a:t>Iterative refinement technique with two steps:</a:t>
            </a:r>
          </a:p>
          <a:p>
            <a:r>
              <a:rPr lang="en-CA" dirty="0" smtClean="0"/>
              <a:t>Step 0: random cluster center initialization (k cluster centers)</a:t>
            </a:r>
          </a:p>
          <a:p>
            <a:r>
              <a:rPr lang="en-CA" dirty="0" smtClean="0"/>
              <a:t>Step 1: </a:t>
            </a:r>
            <a:r>
              <a:rPr lang="en-CA" b="1" dirty="0" smtClean="0"/>
              <a:t>Assignment</a:t>
            </a:r>
            <a:r>
              <a:rPr lang="en-CA" dirty="0" smtClean="0"/>
              <a:t> step – assign each instance to the closest cluster center</a:t>
            </a:r>
          </a:p>
          <a:p>
            <a:r>
              <a:rPr lang="en-CA" dirty="0" smtClean="0"/>
              <a:t>Step 2: </a:t>
            </a:r>
            <a:r>
              <a:rPr lang="en-CA" b="1" dirty="0" smtClean="0"/>
              <a:t>Update</a:t>
            </a:r>
            <a:r>
              <a:rPr lang="en-CA" dirty="0" smtClean="0"/>
              <a:t> step – update each cluster center by recalculating mean over all instances belonging to that cluster </a:t>
            </a:r>
          </a:p>
          <a:p>
            <a:r>
              <a:rPr lang="en-CA" dirty="0" smtClean="0"/>
              <a:t>STOP when assignments (step 1) no longer change (clusters are stable)</a:t>
            </a:r>
          </a:p>
          <a:p>
            <a:r>
              <a:rPr lang="en-CA" dirty="0" smtClean="0"/>
              <a:t>Not guaranteed to find the optimal cluster centers </a:t>
            </a:r>
          </a:p>
          <a:p>
            <a:pPr lvl="1"/>
            <a:r>
              <a:rPr lang="en-CA" dirty="0" smtClean="0"/>
              <a:t>Try algorithm multiple times with different random cluster center initializations</a:t>
            </a:r>
            <a:endParaRPr lang="en-CA" dirty="0"/>
          </a:p>
        </p:txBody>
      </p:sp>
    </p:spTree>
    <p:extLst>
      <p:ext uri="{BB962C8B-B14F-4D97-AF65-F5344CB8AC3E}">
        <p14:creationId xmlns:p14="http://schemas.microsoft.com/office/powerpoint/2010/main" val="308586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example:</a:t>
            </a:r>
            <a:endParaRPr lang="en-CA" dirty="0"/>
          </a:p>
        </p:txBody>
      </p:sp>
      <p:sp>
        <p:nvSpPr>
          <p:cNvPr id="3" name="Content Placeholder 2"/>
          <p:cNvSpPr>
            <a:spLocks noGrp="1"/>
          </p:cNvSpPr>
          <p:nvPr>
            <p:ph idx="1"/>
          </p:nvPr>
        </p:nvSpPr>
        <p:spPr>
          <a:xfrm>
            <a:off x="838200" y="1825625"/>
            <a:ext cx="4295503" cy="4351338"/>
          </a:xfrm>
        </p:spPr>
        <p:txBody>
          <a:bodyPr/>
          <a:lstStyle/>
          <a:p>
            <a:r>
              <a:rPr lang="en-CA" dirty="0" smtClean="0"/>
              <a:t>Matlab example</a:t>
            </a:r>
          </a:p>
          <a:p>
            <a:r>
              <a:rPr lang="en-CA" dirty="0" smtClean="0"/>
              <a:t>400 points generated randomly around two points in 2d space</a:t>
            </a:r>
          </a:p>
          <a:p>
            <a:r>
              <a:rPr lang="en-CA" dirty="0" smtClean="0"/>
              <a:t>Random initialization of k=2 cluster centers</a:t>
            </a:r>
            <a:endParaRPr lang="en-CA" dirty="0"/>
          </a:p>
        </p:txBody>
      </p:sp>
      <p:pic>
        <p:nvPicPr>
          <p:cNvPr id="4" name="Picture 3"/>
          <p:cNvPicPr>
            <a:picLocks noChangeAspect="1"/>
          </p:cNvPicPr>
          <p:nvPr/>
        </p:nvPicPr>
        <p:blipFill>
          <a:blip r:embed="rId2"/>
          <a:stretch>
            <a:fillRect/>
          </a:stretch>
        </p:blipFill>
        <p:spPr>
          <a:xfrm>
            <a:off x="6095999" y="587748"/>
            <a:ext cx="5743047" cy="4950903"/>
          </a:xfrm>
          <a:prstGeom prst="rect">
            <a:avLst/>
          </a:prstGeom>
        </p:spPr>
      </p:pic>
      <p:sp>
        <p:nvSpPr>
          <p:cNvPr id="5" name="TextBox 4"/>
          <p:cNvSpPr txBox="1"/>
          <p:nvPr/>
        </p:nvSpPr>
        <p:spPr>
          <a:xfrm>
            <a:off x="0" y="6488668"/>
            <a:ext cx="5756365" cy="369332"/>
          </a:xfrm>
          <a:prstGeom prst="rect">
            <a:avLst/>
          </a:prstGeom>
          <a:noFill/>
        </p:spPr>
        <p:txBody>
          <a:bodyPr wrap="square" rtlCol="0">
            <a:spAutoFit/>
          </a:bodyPr>
          <a:lstStyle/>
          <a:p>
            <a:r>
              <a:rPr lang="en-CA" dirty="0" err="1" smtClean="0"/>
              <a:t>kmeans_Example.m</a:t>
            </a:r>
            <a:endParaRPr lang="en-CA" dirty="0"/>
          </a:p>
        </p:txBody>
      </p:sp>
    </p:spTree>
    <p:extLst>
      <p:ext uri="{BB962C8B-B14F-4D97-AF65-F5344CB8AC3E}">
        <p14:creationId xmlns:p14="http://schemas.microsoft.com/office/powerpoint/2010/main" val="352167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7820"/>
          </a:xfrm>
        </p:spPr>
        <p:txBody>
          <a:bodyPr>
            <a:normAutofit fontScale="90000"/>
          </a:bodyPr>
          <a:lstStyle/>
          <a:p>
            <a:r>
              <a:rPr lang="en-CA" dirty="0" smtClean="0"/>
              <a:t>Hierarchical (agglomerative) clustering</a:t>
            </a:r>
            <a:endParaRPr lang="en-CA" dirty="0"/>
          </a:p>
        </p:txBody>
      </p:sp>
      <p:sp>
        <p:nvSpPr>
          <p:cNvPr id="3" name="Content Placeholder 2"/>
          <p:cNvSpPr>
            <a:spLocks noGrp="1"/>
          </p:cNvSpPr>
          <p:nvPr>
            <p:ph idx="1"/>
          </p:nvPr>
        </p:nvSpPr>
        <p:spPr>
          <a:xfrm>
            <a:off x="0" y="687820"/>
            <a:ext cx="12192000" cy="6170180"/>
          </a:xfrm>
        </p:spPr>
        <p:txBody>
          <a:bodyPr/>
          <a:lstStyle/>
          <a:p>
            <a:r>
              <a:rPr lang="en-CA" dirty="0" smtClean="0"/>
              <a:t>Bottom up clustering</a:t>
            </a:r>
          </a:p>
          <a:p>
            <a:r>
              <a:rPr lang="en-CA" dirty="0" smtClean="0"/>
              <a:t>Begin by regarding each individual instance as a cluster</a:t>
            </a:r>
          </a:p>
          <a:p>
            <a:r>
              <a:rPr lang="en-CA" dirty="0" smtClean="0"/>
              <a:t>Find the two closest clusters and merge them</a:t>
            </a:r>
          </a:p>
          <a:p>
            <a:r>
              <a:rPr lang="en-CA" dirty="0" smtClean="0"/>
              <a:t>Continue until all clusters have been merged into one</a:t>
            </a:r>
          </a:p>
          <a:p>
            <a:r>
              <a:rPr lang="en-CA" dirty="0" smtClean="0"/>
              <a:t>Keeping track of the merges forms a hierarchical clustering structure also known as a </a:t>
            </a:r>
            <a:r>
              <a:rPr lang="en-CA" i="1" dirty="0" smtClean="0"/>
              <a:t>binary </a:t>
            </a:r>
            <a:r>
              <a:rPr lang="en-CA" i="1" dirty="0" err="1" smtClean="0"/>
              <a:t>dendrogram</a:t>
            </a:r>
            <a:endParaRPr lang="en-CA" i="1" dirty="0" smtClean="0"/>
          </a:p>
          <a:p>
            <a:r>
              <a:rPr lang="en-CA" dirty="0" smtClean="0"/>
              <a:t>How to measure distance between two clusters?</a:t>
            </a:r>
          </a:p>
          <a:p>
            <a:r>
              <a:rPr lang="en-CA" i="1" dirty="0" smtClean="0"/>
              <a:t>Single linkage </a:t>
            </a:r>
            <a:r>
              <a:rPr lang="en-CA" dirty="0" smtClean="0"/>
              <a:t>(distance between two closest members of a pair of clusters)</a:t>
            </a:r>
          </a:p>
          <a:p>
            <a:r>
              <a:rPr lang="en-CA" i="1" dirty="0" smtClean="0"/>
              <a:t>Complete linkage </a:t>
            </a:r>
            <a:r>
              <a:rPr lang="en-CA" dirty="0" smtClean="0"/>
              <a:t>(distance between two furthest members of a pair of clusters)</a:t>
            </a:r>
          </a:p>
          <a:p>
            <a:r>
              <a:rPr lang="en-CA" i="1" dirty="0" smtClean="0"/>
              <a:t>Centroid linkage </a:t>
            </a:r>
            <a:r>
              <a:rPr lang="en-CA" dirty="0" smtClean="0"/>
              <a:t>(distance between two centroids of a pair of clusters)</a:t>
            </a:r>
          </a:p>
          <a:p>
            <a:r>
              <a:rPr lang="en-CA" i="1" dirty="0" smtClean="0"/>
              <a:t>Average linkage </a:t>
            </a:r>
            <a:r>
              <a:rPr lang="en-CA" dirty="0" smtClean="0"/>
              <a:t>(average distance between each pair of members of two clusters)</a:t>
            </a:r>
          </a:p>
          <a:p>
            <a:r>
              <a:rPr lang="en-CA" i="1" dirty="0" smtClean="0"/>
              <a:t>Ward’s linkage </a:t>
            </a:r>
            <a:endParaRPr lang="en-CA" dirty="0" smtClean="0"/>
          </a:p>
          <a:p>
            <a:endParaRPr lang="en-CA" dirty="0"/>
          </a:p>
        </p:txBody>
      </p:sp>
    </p:spTree>
    <p:extLst>
      <p:ext uri="{BB962C8B-B14F-4D97-AF65-F5344CB8AC3E}">
        <p14:creationId xmlns:p14="http://schemas.microsoft.com/office/powerpoint/2010/main" val="401543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9" y="2047299"/>
            <a:ext cx="3144982" cy="4351338"/>
          </a:xfrm>
        </p:spPr>
        <p:txBody>
          <a:bodyPr>
            <a:normAutofit fontScale="85000" lnSpcReduction="20000"/>
          </a:bodyPr>
          <a:lstStyle/>
          <a:p>
            <a:r>
              <a:rPr lang="en-CA" dirty="0" smtClean="0"/>
              <a:t>Dataset: 50 examples of different creatures</a:t>
            </a:r>
          </a:p>
          <a:p>
            <a:r>
              <a:rPr lang="en-CA" dirty="0" smtClean="0"/>
              <a:t>One numeric attribute (number of legs) and 15 Boolean </a:t>
            </a:r>
            <a:r>
              <a:rPr lang="en-CA" dirty="0" err="1" smtClean="0"/>
              <a:t>attribues</a:t>
            </a:r>
            <a:r>
              <a:rPr lang="en-CA" dirty="0" smtClean="0"/>
              <a:t> (</a:t>
            </a:r>
            <a:r>
              <a:rPr lang="en-CA" i="1" dirty="0" smtClean="0"/>
              <a:t>has feathers</a:t>
            </a:r>
            <a:r>
              <a:rPr lang="en-CA" dirty="0" smtClean="0"/>
              <a:t>, </a:t>
            </a:r>
            <a:r>
              <a:rPr lang="en-CA" i="1" dirty="0" smtClean="0"/>
              <a:t>lays eggs</a:t>
            </a:r>
            <a:r>
              <a:rPr lang="en-CA" dirty="0" smtClean="0"/>
              <a:t>, </a:t>
            </a:r>
            <a:r>
              <a:rPr lang="en-CA" i="1" dirty="0" smtClean="0"/>
              <a:t>venomous</a:t>
            </a:r>
            <a:r>
              <a:rPr lang="en-CA" dirty="0" smtClean="0"/>
              <a:t>, etc.)</a:t>
            </a:r>
          </a:p>
          <a:p>
            <a:r>
              <a:rPr lang="en-CA" dirty="0" smtClean="0"/>
              <a:t>Height of each node in the </a:t>
            </a:r>
            <a:r>
              <a:rPr lang="en-CA" dirty="0" err="1" smtClean="0"/>
              <a:t>dendrogram</a:t>
            </a:r>
            <a:r>
              <a:rPr lang="en-CA" dirty="0" smtClean="0"/>
              <a:t> is proportional to dissimilarity between children measured as </a:t>
            </a:r>
            <a:r>
              <a:rPr lang="en-CA" dirty="0"/>
              <a:t>E</a:t>
            </a:r>
            <a:r>
              <a:rPr lang="en-CA" dirty="0" smtClean="0"/>
              <a:t>uclidean distance between instances</a:t>
            </a:r>
            <a:endParaRPr lang="en-CA" dirty="0"/>
          </a:p>
        </p:txBody>
      </p:sp>
      <p:pic>
        <p:nvPicPr>
          <p:cNvPr id="4" name="Picture 3"/>
          <p:cNvPicPr>
            <a:picLocks noChangeAspect="1"/>
          </p:cNvPicPr>
          <p:nvPr/>
        </p:nvPicPr>
        <p:blipFill>
          <a:blip r:embed="rId2"/>
          <a:stretch>
            <a:fillRect/>
          </a:stretch>
        </p:blipFill>
        <p:spPr>
          <a:xfrm>
            <a:off x="3491347" y="1"/>
            <a:ext cx="8683678" cy="6858000"/>
          </a:xfrm>
          <a:prstGeom prst="rect">
            <a:avLst/>
          </a:prstGeom>
        </p:spPr>
      </p:pic>
      <p:sp>
        <p:nvSpPr>
          <p:cNvPr id="2" name="Title 1"/>
          <p:cNvSpPr>
            <a:spLocks noGrp="1"/>
          </p:cNvSpPr>
          <p:nvPr>
            <p:ph type="title"/>
          </p:nvPr>
        </p:nvSpPr>
        <p:spPr>
          <a:xfrm>
            <a:off x="263237" y="180110"/>
            <a:ext cx="5784866" cy="1690254"/>
          </a:xfrm>
        </p:spPr>
        <p:txBody>
          <a:bodyPr>
            <a:normAutofit/>
          </a:bodyPr>
          <a:lstStyle/>
          <a:p>
            <a:r>
              <a:rPr lang="en-CA" dirty="0" smtClean="0"/>
              <a:t>Example of Hierarchical clustering</a:t>
            </a:r>
            <a:endParaRPr lang="en-CA" dirty="0"/>
          </a:p>
        </p:txBody>
      </p:sp>
    </p:spTree>
    <p:extLst>
      <p:ext uri="{BB962C8B-B14F-4D97-AF65-F5344CB8AC3E}">
        <p14:creationId xmlns:p14="http://schemas.microsoft.com/office/powerpoint/2010/main" val="4188666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456989" y="3905113"/>
            <a:ext cx="8232991" cy="2950656"/>
          </a:xfrm>
          <a:prstGeom prst="rect">
            <a:avLst/>
          </a:prstGeom>
        </p:spPr>
      </p:pic>
      <p:sp>
        <p:nvSpPr>
          <p:cNvPr id="2" name="Title 1"/>
          <p:cNvSpPr>
            <a:spLocks noGrp="1"/>
          </p:cNvSpPr>
          <p:nvPr>
            <p:ph type="title"/>
          </p:nvPr>
        </p:nvSpPr>
        <p:spPr>
          <a:xfrm>
            <a:off x="1" y="110837"/>
            <a:ext cx="3352800" cy="964911"/>
          </a:xfrm>
        </p:spPr>
        <p:txBody>
          <a:bodyPr>
            <a:normAutofit fontScale="90000"/>
          </a:bodyPr>
          <a:lstStyle/>
          <a:p>
            <a:r>
              <a:rPr lang="en-CA" dirty="0" smtClean="0"/>
              <a:t>Incremental clustering</a:t>
            </a:r>
            <a:endParaRPr lang="en-CA" dirty="0"/>
          </a:p>
        </p:txBody>
      </p:sp>
      <p:sp>
        <p:nvSpPr>
          <p:cNvPr id="3" name="Content Placeholder 2"/>
          <p:cNvSpPr>
            <a:spLocks noGrp="1"/>
          </p:cNvSpPr>
          <p:nvPr>
            <p:ph idx="1"/>
          </p:nvPr>
        </p:nvSpPr>
        <p:spPr>
          <a:xfrm>
            <a:off x="0" y="1540019"/>
            <a:ext cx="3823855" cy="5317981"/>
          </a:xfrm>
        </p:spPr>
        <p:txBody>
          <a:bodyPr>
            <a:normAutofit lnSpcReduction="10000"/>
          </a:bodyPr>
          <a:lstStyle/>
          <a:p>
            <a:r>
              <a:rPr lang="en-CA" dirty="0" smtClean="0"/>
              <a:t>K-means clustering iterates over entire dataset until convergence</a:t>
            </a:r>
          </a:p>
          <a:p>
            <a:r>
              <a:rPr lang="en-CA" dirty="0" smtClean="0"/>
              <a:t>Hierarchical clustering examines all clusters at each stage of merging</a:t>
            </a:r>
          </a:p>
          <a:p>
            <a:r>
              <a:rPr lang="en-CA" dirty="0" smtClean="0"/>
              <a:t>Incremental clustering works incrementally, instance by instance</a:t>
            </a:r>
          </a:p>
          <a:p>
            <a:r>
              <a:rPr lang="en-CA" dirty="0" smtClean="0"/>
              <a:t>Example: weather data (14 instances, labeled with letters </a:t>
            </a:r>
            <a:r>
              <a:rPr lang="en-CA" i="1" dirty="0" smtClean="0"/>
              <a:t>a</a:t>
            </a:r>
            <a:r>
              <a:rPr lang="en-CA" dirty="0" smtClean="0"/>
              <a:t> to </a:t>
            </a:r>
            <a:r>
              <a:rPr lang="en-CA" i="1" dirty="0" smtClean="0"/>
              <a:t>n</a:t>
            </a:r>
            <a:r>
              <a:rPr lang="en-CA" dirty="0" smtClean="0"/>
              <a:t>)</a:t>
            </a:r>
          </a:p>
          <a:p>
            <a:endParaRPr lang="en-CA" dirty="0"/>
          </a:p>
        </p:txBody>
      </p:sp>
      <p:pic>
        <p:nvPicPr>
          <p:cNvPr id="5" name="Picture 4"/>
          <p:cNvPicPr>
            <a:picLocks noChangeAspect="1"/>
          </p:cNvPicPr>
          <p:nvPr/>
        </p:nvPicPr>
        <p:blipFill>
          <a:blip r:embed="rId4"/>
          <a:stretch>
            <a:fillRect/>
          </a:stretch>
        </p:blipFill>
        <p:spPr>
          <a:xfrm>
            <a:off x="3593703" y="13550"/>
            <a:ext cx="703110" cy="1838902"/>
          </a:xfrm>
          <a:prstGeom prst="rect">
            <a:avLst/>
          </a:prstGeom>
        </p:spPr>
      </p:pic>
      <p:pic>
        <p:nvPicPr>
          <p:cNvPr id="6" name="Picture 5"/>
          <p:cNvPicPr>
            <a:picLocks noChangeAspect="1"/>
          </p:cNvPicPr>
          <p:nvPr/>
        </p:nvPicPr>
        <p:blipFill>
          <a:blip r:embed="rId5"/>
          <a:stretch>
            <a:fillRect/>
          </a:stretch>
        </p:blipFill>
        <p:spPr>
          <a:xfrm>
            <a:off x="4852534" y="19386"/>
            <a:ext cx="3058826" cy="1147811"/>
          </a:xfrm>
          <a:prstGeom prst="rect">
            <a:avLst/>
          </a:prstGeom>
        </p:spPr>
      </p:pic>
      <p:pic>
        <p:nvPicPr>
          <p:cNvPr id="7" name="Picture 6"/>
          <p:cNvPicPr>
            <a:picLocks noChangeAspect="1"/>
          </p:cNvPicPr>
          <p:nvPr/>
        </p:nvPicPr>
        <p:blipFill>
          <a:blip r:embed="rId6"/>
          <a:stretch>
            <a:fillRect/>
          </a:stretch>
        </p:blipFill>
        <p:spPr>
          <a:xfrm>
            <a:off x="9219731" y="13924"/>
            <a:ext cx="2854506" cy="1646599"/>
          </a:xfrm>
          <a:prstGeom prst="rect">
            <a:avLst/>
          </a:prstGeom>
        </p:spPr>
      </p:pic>
      <p:pic>
        <p:nvPicPr>
          <p:cNvPr id="9" name="Picture 8"/>
          <p:cNvPicPr>
            <a:picLocks noChangeAspect="1"/>
          </p:cNvPicPr>
          <p:nvPr/>
        </p:nvPicPr>
        <p:blipFill>
          <a:blip r:embed="rId7"/>
          <a:stretch>
            <a:fillRect/>
          </a:stretch>
        </p:blipFill>
        <p:spPr>
          <a:xfrm>
            <a:off x="8624277" y="1681140"/>
            <a:ext cx="3533577" cy="1736741"/>
          </a:xfrm>
          <a:prstGeom prst="rect">
            <a:avLst/>
          </a:prstGeom>
        </p:spPr>
      </p:pic>
      <p:pic>
        <p:nvPicPr>
          <p:cNvPr id="8" name="Picture 7"/>
          <p:cNvPicPr>
            <a:picLocks noChangeAspect="1"/>
          </p:cNvPicPr>
          <p:nvPr/>
        </p:nvPicPr>
        <p:blipFill>
          <a:blip r:embed="rId8"/>
          <a:stretch>
            <a:fillRect/>
          </a:stretch>
        </p:blipFill>
        <p:spPr>
          <a:xfrm>
            <a:off x="4085593" y="2252451"/>
            <a:ext cx="3389350" cy="1808855"/>
          </a:xfrm>
          <a:prstGeom prst="rect">
            <a:avLst/>
          </a:prstGeom>
        </p:spPr>
      </p:pic>
      <p:sp>
        <p:nvSpPr>
          <p:cNvPr id="13" name="TextBox 12"/>
          <p:cNvSpPr txBox="1"/>
          <p:nvPr/>
        </p:nvSpPr>
        <p:spPr>
          <a:xfrm>
            <a:off x="9000604" y="980685"/>
            <a:ext cx="2247933" cy="738664"/>
          </a:xfrm>
          <a:prstGeom prst="rect">
            <a:avLst/>
          </a:prstGeom>
          <a:noFill/>
        </p:spPr>
        <p:txBody>
          <a:bodyPr wrap="square" rtlCol="0">
            <a:spAutoFit/>
          </a:bodyPr>
          <a:lstStyle/>
          <a:p>
            <a:r>
              <a:rPr lang="en-CA" sz="1400" dirty="0" smtClean="0"/>
              <a:t>With the 6</a:t>
            </a:r>
            <a:r>
              <a:rPr lang="en-CA" sz="1400" baseline="30000" dirty="0" smtClean="0"/>
              <a:t>th</a:t>
            </a:r>
            <a:r>
              <a:rPr lang="en-CA" sz="1400" dirty="0" smtClean="0"/>
              <a:t> instance (f) it becomes beneficial to form a cluster, joining f with e </a:t>
            </a:r>
            <a:endParaRPr lang="en-CA" sz="1400" dirty="0"/>
          </a:p>
        </p:txBody>
      </p:sp>
      <p:sp>
        <p:nvSpPr>
          <p:cNvPr id="11" name="TextBox 10"/>
          <p:cNvSpPr txBox="1"/>
          <p:nvPr/>
        </p:nvSpPr>
        <p:spPr>
          <a:xfrm>
            <a:off x="3352801" y="1547027"/>
            <a:ext cx="1364777" cy="923330"/>
          </a:xfrm>
          <a:prstGeom prst="rect">
            <a:avLst/>
          </a:prstGeom>
          <a:noFill/>
        </p:spPr>
        <p:txBody>
          <a:bodyPr wrap="square" rtlCol="0">
            <a:spAutoFit/>
          </a:bodyPr>
          <a:lstStyle/>
          <a:p>
            <a:r>
              <a:rPr lang="en-CA" dirty="0" smtClean="0"/>
              <a:t>Start adding instances to root node</a:t>
            </a:r>
            <a:endParaRPr lang="en-CA" dirty="0"/>
          </a:p>
        </p:txBody>
      </p:sp>
      <p:sp>
        <p:nvSpPr>
          <p:cNvPr id="15" name="TextBox 14"/>
          <p:cNvSpPr txBox="1"/>
          <p:nvPr/>
        </p:nvSpPr>
        <p:spPr>
          <a:xfrm>
            <a:off x="3770888" y="3376101"/>
            <a:ext cx="2247933" cy="1384995"/>
          </a:xfrm>
          <a:prstGeom prst="rect">
            <a:avLst/>
          </a:prstGeom>
          <a:noFill/>
        </p:spPr>
        <p:txBody>
          <a:bodyPr wrap="square" rtlCol="0">
            <a:spAutoFit/>
          </a:bodyPr>
          <a:lstStyle/>
          <a:p>
            <a:r>
              <a:rPr lang="en-CA" sz="1400" dirty="0" smtClean="0"/>
              <a:t>Next example (g) is placed in the same cluster (the clustering procedure is called twice here, once for the root, and once for the parent of e/f)</a:t>
            </a:r>
            <a:endParaRPr lang="en-CA" sz="1400" dirty="0"/>
          </a:p>
        </p:txBody>
      </p:sp>
      <p:sp>
        <p:nvSpPr>
          <p:cNvPr id="16" name="TextBox 15"/>
          <p:cNvSpPr txBox="1"/>
          <p:nvPr/>
        </p:nvSpPr>
        <p:spPr>
          <a:xfrm>
            <a:off x="6793251" y="2008692"/>
            <a:ext cx="2236217" cy="1015663"/>
          </a:xfrm>
          <a:prstGeom prst="rect">
            <a:avLst/>
          </a:prstGeom>
          <a:noFill/>
        </p:spPr>
        <p:txBody>
          <a:bodyPr wrap="square" rtlCol="0">
            <a:spAutoFit/>
          </a:bodyPr>
          <a:lstStyle/>
          <a:p>
            <a:r>
              <a:rPr lang="en-CA" sz="1500" b="1" dirty="0" smtClean="0">
                <a:solidFill>
                  <a:srgbClr val="FF0000"/>
                </a:solidFill>
              </a:rPr>
              <a:t>Problem: continuing in this way makes the final clustering dependent on the ordering of examples</a:t>
            </a:r>
            <a:endParaRPr lang="en-CA" sz="1500" b="1" dirty="0">
              <a:solidFill>
                <a:srgbClr val="FF0000"/>
              </a:solidFill>
            </a:endParaRPr>
          </a:p>
        </p:txBody>
      </p:sp>
      <p:sp>
        <p:nvSpPr>
          <p:cNvPr id="17" name="TextBox 16"/>
          <p:cNvSpPr txBox="1"/>
          <p:nvPr/>
        </p:nvSpPr>
        <p:spPr>
          <a:xfrm>
            <a:off x="8624277" y="3356610"/>
            <a:ext cx="3567723" cy="1015663"/>
          </a:xfrm>
          <a:prstGeom prst="rect">
            <a:avLst/>
          </a:prstGeom>
          <a:noFill/>
        </p:spPr>
        <p:txBody>
          <a:bodyPr wrap="square" rtlCol="0">
            <a:spAutoFit/>
          </a:bodyPr>
          <a:lstStyle/>
          <a:p>
            <a:r>
              <a:rPr lang="en-CA" sz="1200" dirty="0" smtClean="0"/>
              <a:t>To avoid this problem, whenever nodes at a level are scanned for a suitable host, both the best matching node and the runner up are noted,  and consideration is given to merging the best matching and the runner up before merging new instance with host (a &amp; d here)</a:t>
            </a:r>
            <a:endParaRPr lang="en-CA" sz="1200" dirty="0"/>
          </a:p>
        </p:txBody>
      </p:sp>
      <p:sp>
        <p:nvSpPr>
          <p:cNvPr id="12" name="TextBox 11"/>
          <p:cNvSpPr txBox="1"/>
          <p:nvPr/>
        </p:nvSpPr>
        <p:spPr>
          <a:xfrm>
            <a:off x="4657982" y="1075748"/>
            <a:ext cx="4212810" cy="1169551"/>
          </a:xfrm>
          <a:prstGeom prst="rect">
            <a:avLst/>
          </a:prstGeom>
          <a:noFill/>
        </p:spPr>
        <p:txBody>
          <a:bodyPr wrap="square" rtlCol="0">
            <a:spAutoFit/>
          </a:bodyPr>
          <a:lstStyle/>
          <a:p>
            <a:r>
              <a:rPr lang="en-CA" sz="1400" dirty="0" smtClean="0"/>
              <a:t>Process each new instance by tentatively placing it into each of the existing leaves and evaluating category utility of resulting top level node’s children to see if leaf is a good ‘host’, for first 5 instances it is better to form a new leaf for each instance</a:t>
            </a:r>
            <a:endParaRPr lang="en-CA" sz="1400" dirty="0"/>
          </a:p>
        </p:txBody>
      </p:sp>
      <p:sp>
        <p:nvSpPr>
          <p:cNvPr id="19" name="TextBox 18"/>
          <p:cNvSpPr txBox="1"/>
          <p:nvPr/>
        </p:nvSpPr>
        <p:spPr>
          <a:xfrm>
            <a:off x="5602861" y="4701834"/>
            <a:ext cx="2167693" cy="784830"/>
          </a:xfrm>
          <a:prstGeom prst="rect">
            <a:avLst/>
          </a:prstGeom>
          <a:noFill/>
        </p:spPr>
        <p:txBody>
          <a:bodyPr wrap="square" rtlCol="0">
            <a:spAutoFit/>
          </a:bodyPr>
          <a:lstStyle/>
          <a:p>
            <a:r>
              <a:rPr lang="en-CA" sz="1500" dirty="0" smtClean="0"/>
              <a:t>Final hierarchy for all</a:t>
            </a:r>
          </a:p>
          <a:p>
            <a:r>
              <a:rPr lang="en-CA" sz="1500" dirty="0" smtClean="0"/>
              <a:t>14 examples from the weather data</a:t>
            </a:r>
            <a:endParaRPr lang="en-CA" sz="1500" dirty="0"/>
          </a:p>
        </p:txBody>
      </p:sp>
    </p:spTree>
    <p:extLst>
      <p:ext uri="{BB962C8B-B14F-4D97-AF65-F5344CB8AC3E}">
        <p14:creationId xmlns:p14="http://schemas.microsoft.com/office/powerpoint/2010/main" val="2632769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3991"/>
          </a:xfrm>
        </p:spPr>
        <p:txBody>
          <a:bodyPr/>
          <a:lstStyle/>
          <a:p>
            <a:r>
              <a:rPr lang="en-CA" dirty="0" smtClean="0"/>
              <a:t>Category </a:t>
            </a:r>
            <a:r>
              <a:rPr lang="en-CA" dirty="0" smtClean="0"/>
              <a:t>Utility (nominal attributes)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53990"/>
                <a:ext cx="12191999" cy="6104009"/>
              </a:xfrm>
            </p:spPr>
            <p:txBody>
              <a:bodyPr>
                <a:normAutofit lnSpcReduction="10000"/>
              </a:bodyPr>
              <a:lstStyle/>
              <a:p>
                <a:r>
                  <a:rPr lang="en-CA" dirty="0" smtClean="0"/>
                  <a:t>Category utility measures overall quality of a partition of instances into clusters</a:t>
                </a:r>
              </a:p>
              <a:p>
                <a:r>
                  <a:rPr lang="en-CA" dirty="0" smtClean="0"/>
                  <a:t>Category </a:t>
                </a:r>
                <a:r>
                  <a:rPr lang="en-CA" dirty="0" smtClean="0"/>
                  <a:t>utility (</a:t>
                </a:r>
                <a:r>
                  <a:rPr lang="en-CA" dirty="0" smtClean="0">
                    <a:latin typeface="Cambria Math" panose="02040503050406030204" pitchFamily="18" charset="0"/>
                    <a:ea typeface="Cambria Math" panose="02040503050406030204" pitchFamily="18" charset="0"/>
                  </a:rPr>
                  <a:t>CU</a:t>
                </a:r>
                <a:r>
                  <a:rPr lang="en-CA" dirty="0" smtClean="0"/>
                  <a:t>) </a:t>
                </a:r>
                <a:r>
                  <a:rPr lang="en-CA" dirty="0" smtClean="0"/>
                  <a:t>resembles a quadratic loss function defined on conditional probabilities</a:t>
                </a:r>
              </a:p>
              <a:p>
                <a14:m>
                  <m:oMath xmlns:m="http://schemas.openxmlformats.org/officeDocument/2006/math">
                    <m:r>
                      <m:rPr>
                        <m:sty m:val="p"/>
                      </m:rPr>
                      <a:rPr lang="en-CA" sz="3800" b="0" i="0" smtClean="0">
                        <a:latin typeface="Cambria Math" panose="02040503050406030204" pitchFamily="18" charset="0"/>
                      </a:rPr>
                      <m:t>CU</m:t>
                    </m:r>
                    <m:d>
                      <m:dPr>
                        <m:ctrlPr>
                          <a:rPr lang="en-CA" sz="3800" b="0" smtClean="0">
                            <a:latin typeface="Cambria Math" panose="02040503050406030204" pitchFamily="18" charset="0"/>
                          </a:rPr>
                        </m:ctrlPr>
                      </m:dPr>
                      <m:e>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1</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2</m:t>
                        </m:r>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k</m:t>
                            </m:r>
                          </m:sub>
                        </m:sSub>
                      </m:e>
                    </m:d>
                    <m:r>
                      <a:rPr lang="en-CA" sz="3800" b="0" i="0" smtClean="0">
                        <a:latin typeface="Cambria Math" panose="02040503050406030204" pitchFamily="18" charset="0"/>
                      </a:rPr>
                      <m:t>=</m:t>
                    </m:r>
                    <m:r>
                      <a:rPr lang="en-CA" sz="3800" b="0" i="0" smtClean="0">
                        <a:latin typeface="Cambria Math" panose="02040503050406030204" pitchFamily="18" charset="0"/>
                      </a:rPr>
                      <m:t> </m:t>
                    </m:r>
                    <m:f>
                      <m:fPr>
                        <m:ctrlPr>
                          <a:rPr lang="en-CA" sz="3800" b="0" smtClean="0">
                            <a:latin typeface="Cambria Math" panose="02040503050406030204" pitchFamily="18" charset="0"/>
                          </a:rPr>
                        </m:ctrlPr>
                      </m:fPr>
                      <m:num>
                        <m:nary>
                          <m:naryPr>
                            <m:chr m:val="∑"/>
                            <m:supHide m:val="on"/>
                            <m:ctrlPr>
                              <a:rPr lang="en-CA" sz="3800" b="0" smtClean="0">
                                <a:latin typeface="Cambria Math" panose="02040503050406030204" pitchFamily="18" charset="0"/>
                              </a:rPr>
                            </m:ctrlPr>
                          </m:naryPr>
                          <m:sub>
                            <m:r>
                              <m:rPr>
                                <m:sty m:val="p"/>
                                <m:brk m:alnAt="7"/>
                              </m:rPr>
                              <a:rPr lang="en-CA" sz="3800" b="0" i="0" smtClean="0">
                                <a:latin typeface="Cambria Math" panose="02040503050406030204" pitchFamily="18" charset="0"/>
                              </a:rPr>
                              <m:t>t</m:t>
                            </m:r>
                          </m:sub>
                          <m:sup/>
                          <m:e>
                            <m:r>
                              <m:rPr>
                                <m:sty m:val="p"/>
                              </m:rPr>
                              <a:rPr lang="en-CA" sz="3800" b="0" i="0" smtClean="0">
                                <a:latin typeface="Cambria Math" panose="02040503050406030204" pitchFamily="18" charset="0"/>
                              </a:rPr>
                              <m:t>P</m:t>
                            </m:r>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t</m:t>
                                </m:r>
                              </m:sub>
                            </m:sSub>
                            <m:r>
                              <a:rPr lang="en-CA" sz="3800" b="0" i="0" smtClean="0">
                                <a:latin typeface="Cambria Math" panose="02040503050406030204" pitchFamily="18" charset="0"/>
                              </a:rPr>
                              <m:t>)</m:t>
                            </m:r>
                            <m:nary>
                              <m:naryPr>
                                <m:chr m:val="∑"/>
                                <m:supHide m:val="on"/>
                                <m:ctrlPr>
                                  <a:rPr lang="en-CA" sz="3800" b="0" smtClean="0">
                                    <a:latin typeface="Cambria Math" panose="02040503050406030204" pitchFamily="18" charset="0"/>
                                  </a:rPr>
                                </m:ctrlPr>
                              </m:naryPr>
                              <m:sub>
                                <m:r>
                                  <m:rPr>
                                    <m:sty m:val="p"/>
                                    <m:brk m:alnAt="7"/>
                                  </m:rPr>
                                  <a:rPr lang="en-CA" sz="3800" b="0" i="0" smtClean="0">
                                    <a:latin typeface="Cambria Math" panose="02040503050406030204" pitchFamily="18" charset="0"/>
                                  </a:rPr>
                                  <m:t>i</m:t>
                                </m:r>
                              </m:sub>
                              <m:sup/>
                              <m:e>
                                <m:nary>
                                  <m:naryPr>
                                    <m:chr m:val="∑"/>
                                    <m:supHide m:val="on"/>
                                    <m:ctrlPr>
                                      <a:rPr lang="en-CA" sz="3800" b="0" smtClean="0">
                                        <a:latin typeface="Cambria Math" panose="02040503050406030204" pitchFamily="18" charset="0"/>
                                      </a:rPr>
                                    </m:ctrlPr>
                                  </m:naryPr>
                                  <m:sub>
                                    <m:r>
                                      <m:rPr>
                                        <m:sty m:val="p"/>
                                        <m:brk m:alnAt="7"/>
                                      </m:rPr>
                                      <a:rPr lang="en-CA" sz="3800" b="0" i="0" smtClean="0">
                                        <a:latin typeface="Cambria Math" panose="02040503050406030204" pitchFamily="18" charset="0"/>
                                      </a:rPr>
                                      <m:t>j</m:t>
                                    </m:r>
                                  </m:sub>
                                  <m:sup/>
                                  <m:e>
                                    <m:r>
                                      <a:rPr lang="en-CA" sz="3800" b="0" i="0" smtClean="0">
                                        <a:latin typeface="Cambria Math" panose="02040503050406030204" pitchFamily="18" charset="0"/>
                                      </a:rPr>
                                      <m:t>(</m:t>
                                    </m:r>
                                    <m:r>
                                      <m:rPr>
                                        <m:sty m:val="p"/>
                                      </m:rPr>
                                      <a:rPr lang="en-CA" sz="3800" b="0" i="0" smtClean="0">
                                        <a:latin typeface="Cambria Math" panose="02040503050406030204" pitchFamily="18" charset="0"/>
                                      </a:rPr>
                                      <m:t>P</m:t>
                                    </m:r>
                                    <m:d>
                                      <m:dPr>
                                        <m:ctrlPr>
                                          <a:rPr lang="en-CA" sz="3800" b="0" smtClean="0">
                                            <a:latin typeface="Cambria Math" panose="02040503050406030204" pitchFamily="18" charset="0"/>
                                          </a:rPr>
                                        </m:ctrlPr>
                                      </m:dPr>
                                      <m:e>
                                        <m:r>
                                          <m:rPr>
                                            <m:sty m:val="p"/>
                                          </m:rPr>
                                          <a:rPr lang="en-CA" sz="3800" b="0" i="0" smtClean="0">
                                            <a:latin typeface="Cambria Math" panose="02040503050406030204" pitchFamily="18" charset="0"/>
                                          </a:rPr>
                                          <m:t>a</m:t>
                                        </m:r>
                                        <m:r>
                                          <m:rPr>
                                            <m:sty m:val="p"/>
                                          </m:rPr>
                                          <a:rPr lang="en-CA" sz="3800" b="0" i="0" baseline="-25000" smtClean="0">
                                            <a:latin typeface="Cambria Math" panose="02040503050406030204" pitchFamily="18" charset="0"/>
                                          </a:rPr>
                                          <m:t>i</m:t>
                                        </m:r>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r>
                                          <a:rPr lang="en-CA" sz="3800" b="0" i="0" smtClean="0">
                                            <a:latin typeface="Cambria Math" panose="02040503050406030204" pitchFamily="18" charset="0"/>
                                          </a:rPr>
                                          <m:t> </m:t>
                                        </m:r>
                                      </m:e>
                                      <m:e>
                                        <m:r>
                                          <m:rPr>
                                            <m:sty m:val="p"/>
                                          </m:rPr>
                                          <a:rPr lang="en-CA" sz="3800" b="0" i="0" smtClean="0">
                                            <a:latin typeface="Cambria Math" panose="02040503050406030204" pitchFamily="18" charset="0"/>
                                          </a:rPr>
                                          <m:t>C</m:t>
                                        </m:r>
                                        <m:r>
                                          <m:rPr>
                                            <m:sty m:val="p"/>
                                          </m:rPr>
                                          <a:rPr lang="en-CA" sz="3800" b="0" i="0" baseline="-25000" smtClean="0">
                                            <a:latin typeface="Cambria Math" panose="02040503050406030204" pitchFamily="18" charset="0"/>
                                          </a:rPr>
                                          <m:t>t</m:t>
                                        </m:r>
                                      </m:e>
                                    </m:d>
                                    <m:r>
                                      <a:rPr lang="en-CA" sz="3800" b="0" i="0" baseline="30000" smtClean="0">
                                        <a:latin typeface="Cambria Math" panose="02040503050406030204" pitchFamily="18" charset="0"/>
                                      </a:rPr>
                                      <m:t>2</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P</m:t>
                                    </m:r>
                                    <m:d>
                                      <m:dPr>
                                        <m:ctrlPr>
                                          <a:rPr lang="en-CA" sz="3800" b="0" smtClean="0">
                                            <a:latin typeface="Cambria Math" panose="02040503050406030204" pitchFamily="18" charset="0"/>
                                          </a:rPr>
                                        </m:ctrlPr>
                                      </m:dPr>
                                      <m:e>
                                        <m:r>
                                          <m:rPr>
                                            <m:sty m:val="p"/>
                                          </m:rPr>
                                          <a:rPr lang="en-CA" sz="3800" b="0" i="0" smtClean="0">
                                            <a:latin typeface="Cambria Math" panose="02040503050406030204" pitchFamily="18" charset="0"/>
                                          </a:rPr>
                                          <m:t>a</m:t>
                                        </m:r>
                                        <m:r>
                                          <m:rPr>
                                            <m:sty m:val="p"/>
                                          </m:rPr>
                                          <a:rPr lang="en-CA" sz="3800" b="0" i="0" baseline="-25000" smtClean="0">
                                            <a:latin typeface="Cambria Math" panose="02040503050406030204" pitchFamily="18" charset="0"/>
                                          </a:rPr>
                                          <m:t>i</m:t>
                                        </m:r>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e>
                                    </m:d>
                                    <m:r>
                                      <a:rPr lang="en-CA" sz="3800" b="0" i="0" baseline="30000" smtClean="0">
                                        <a:latin typeface="Cambria Math" panose="02040503050406030204" pitchFamily="18" charset="0"/>
                                      </a:rPr>
                                      <m:t>2</m:t>
                                    </m:r>
                                    <m:r>
                                      <a:rPr lang="en-CA" sz="3800" b="0" i="0" smtClean="0">
                                        <a:latin typeface="Cambria Math" panose="02040503050406030204" pitchFamily="18" charset="0"/>
                                      </a:rPr>
                                      <m:t>)</m:t>
                                    </m:r>
                                  </m:e>
                                </m:nary>
                              </m:e>
                            </m:nary>
                          </m:e>
                        </m:nary>
                      </m:num>
                      <m:den>
                        <m:r>
                          <m:rPr>
                            <m:sty m:val="p"/>
                          </m:rPr>
                          <a:rPr lang="en-CA" sz="3800" b="0" i="0" smtClean="0">
                            <a:latin typeface="Cambria Math" panose="02040503050406030204" pitchFamily="18" charset="0"/>
                          </a:rPr>
                          <m:t>k</m:t>
                        </m:r>
                      </m:den>
                    </m:f>
                  </m:oMath>
                </a14:m>
                <a:endParaRPr lang="en-CA" sz="3800" dirty="0" smtClean="0"/>
              </a:p>
              <a:p>
                <a:r>
                  <a:rPr lang="en-CA" dirty="0" smtClean="0"/>
                  <a:t>Where </a:t>
                </a:r>
                <a14:m>
                  <m:oMath xmlns:m="http://schemas.openxmlformats.org/officeDocument/2006/math">
                    <m:r>
                      <m:rPr>
                        <m:sty m:val="p"/>
                      </m:rPr>
                      <a:rPr lang="en-CA" i="0">
                        <a:latin typeface="Cambria Math" panose="02040503050406030204" pitchFamily="18" charset="0"/>
                      </a:rPr>
                      <m:t>C</m:t>
                    </m:r>
                    <m:r>
                      <a:rPr lang="en-CA" i="0" baseline="-25000">
                        <a:latin typeface="Cambria Math" panose="02040503050406030204" pitchFamily="18" charset="0"/>
                      </a:rPr>
                      <m:t>1</m:t>
                    </m:r>
                    <m:r>
                      <a:rPr lang="en-CA" i="0">
                        <a:latin typeface="Cambria Math" panose="02040503050406030204" pitchFamily="18" charset="0"/>
                      </a:rPr>
                      <m:t>,</m:t>
                    </m:r>
                    <m:r>
                      <m:rPr>
                        <m:sty m:val="p"/>
                      </m:rPr>
                      <a:rPr lang="en-CA" i="0">
                        <a:latin typeface="Cambria Math" panose="02040503050406030204" pitchFamily="18" charset="0"/>
                      </a:rPr>
                      <m:t>C</m:t>
                    </m:r>
                    <m:r>
                      <a:rPr lang="en-CA" i="0" baseline="-25000">
                        <a:latin typeface="Cambria Math" panose="02040503050406030204" pitchFamily="18" charset="0"/>
                      </a:rPr>
                      <m:t>2</m:t>
                    </m:r>
                    <m:r>
                      <a:rPr lang="en-CA" i="0">
                        <a:latin typeface="Cambria Math" panose="02040503050406030204" pitchFamily="18" charset="0"/>
                      </a:rPr>
                      <m:t>,…</m:t>
                    </m:r>
                    <m:sSub>
                      <m:sSubPr>
                        <m:ctrlPr>
                          <a:rPr lang="en-CA">
                            <a:latin typeface="Cambria Math" panose="02040503050406030204" pitchFamily="18" charset="0"/>
                          </a:rPr>
                        </m:ctrlPr>
                      </m:sSubPr>
                      <m:e>
                        <m:r>
                          <m:rPr>
                            <m:sty m:val="p"/>
                          </m:rPr>
                          <a:rPr lang="en-CA" i="0">
                            <a:latin typeface="Cambria Math" panose="02040503050406030204" pitchFamily="18" charset="0"/>
                          </a:rPr>
                          <m:t>C</m:t>
                        </m:r>
                      </m:e>
                      <m:sub>
                        <m:r>
                          <m:rPr>
                            <m:sty m:val="p"/>
                          </m:rPr>
                          <a:rPr lang="en-CA" i="0">
                            <a:latin typeface="Cambria Math" panose="02040503050406030204" pitchFamily="18" charset="0"/>
                          </a:rPr>
                          <m:t>k</m:t>
                        </m:r>
                      </m:sub>
                    </m:sSub>
                  </m:oMath>
                </a14:m>
                <a:r>
                  <a:rPr lang="en-CA" dirty="0" smtClean="0"/>
                  <a:t> are the k clusters, the outer summation is over these clusters, the second sum (</a:t>
                </a:r>
                <a:r>
                  <a:rPr lang="en-CA" dirty="0" err="1" smtClean="0"/>
                  <a:t>i</a:t>
                </a:r>
                <a:r>
                  <a:rPr lang="en-CA" dirty="0" smtClean="0"/>
                  <a:t>) is over attributes and third sum (j) is over attribute values</a:t>
                </a:r>
              </a:p>
              <a:p>
                <a:r>
                  <a:rPr lang="en-CA" dirty="0" smtClean="0"/>
                  <a:t>Understanding the formula: what is the point of having a cluster? The point of a cluster is to gain some advantage in predicting values of attributes of instances in the cluster, or </a:t>
                </a:r>
                <a14:m>
                  <m:oMath xmlns:m="http://schemas.openxmlformats.org/officeDocument/2006/math">
                    <m:r>
                      <m:rPr>
                        <m:sty m:val="p"/>
                      </m:rPr>
                      <a:rPr lang="en-CA" b="0" i="0" smtClean="0">
                        <a:latin typeface="Cambria Math" panose="02040503050406030204" pitchFamily="18" charset="0"/>
                      </a:rPr>
                      <m:t>P</m:t>
                    </m:r>
                    <m:d>
                      <m:dPr>
                        <m:ctrlPr>
                          <a:rPr lang="en-CA" b="0" smtClean="0">
                            <a:latin typeface="Cambria Math" panose="02040503050406030204" pitchFamily="18" charset="0"/>
                          </a:rPr>
                        </m:ctrlPr>
                      </m:dPr>
                      <m:e>
                        <m:sSub>
                          <m:sSubPr>
                            <m:ctrlPr>
                              <a:rPr lang="en-CA" b="0" smtClean="0">
                                <a:latin typeface="Cambria Math" panose="02040503050406030204" pitchFamily="18" charset="0"/>
                              </a:rPr>
                            </m:ctrlPr>
                          </m:sSubPr>
                          <m:e>
                            <m:r>
                              <m:rPr>
                                <m:sty m:val="p"/>
                              </m:rPr>
                              <a:rPr lang="en-CA" b="0" i="0" smtClean="0">
                                <a:latin typeface="Cambria Math" panose="02040503050406030204" pitchFamily="18" charset="0"/>
                              </a:rPr>
                              <m:t>a</m:t>
                            </m:r>
                          </m:e>
                          <m:sub>
                            <m:r>
                              <m:rPr>
                                <m:sty m:val="p"/>
                              </m:rPr>
                              <a:rPr lang="en-CA" b="0" i="0" smtClean="0">
                                <a:latin typeface="Cambria Math" panose="02040503050406030204" pitchFamily="18" charset="0"/>
                              </a:rPr>
                              <m:t>i</m:t>
                            </m:r>
                          </m:sub>
                        </m:sSub>
                        <m:r>
                          <a:rPr lang="en-CA" b="0" i="0" smtClean="0">
                            <a:latin typeface="Cambria Math" panose="02040503050406030204" pitchFamily="18" charset="0"/>
                          </a:rPr>
                          <m:t>=</m:t>
                        </m:r>
                        <m:sSub>
                          <m:sSubPr>
                            <m:ctrlPr>
                              <a:rPr lang="en-CA" b="0" smtClean="0">
                                <a:latin typeface="Cambria Math" panose="02040503050406030204" pitchFamily="18" charset="0"/>
                              </a:rPr>
                            </m:ctrlPr>
                          </m:sSubPr>
                          <m:e>
                            <m:r>
                              <m:rPr>
                                <m:sty m:val="p"/>
                              </m:rPr>
                              <a:rPr lang="en-CA" b="0" i="0" smtClean="0">
                                <a:latin typeface="Cambria Math" panose="02040503050406030204" pitchFamily="18" charset="0"/>
                              </a:rPr>
                              <m:t>v</m:t>
                            </m:r>
                          </m:e>
                          <m:sub>
                            <m:r>
                              <m:rPr>
                                <m:sty m:val="p"/>
                              </m:rPr>
                              <a:rPr lang="en-CA" b="0" i="0" smtClean="0">
                                <a:latin typeface="Cambria Math" panose="02040503050406030204" pitchFamily="18" charset="0"/>
                              </a:rPr>
                              <m:t>ij</m:t>
                            </m:r>
                          </m:sub>
                        </m:sSub>
                      </m:e>
                      <m:e>
                        <m:sSub>
                          <m:sSubPr>
                            <m:ctrlPr>
                              <a:rPr lang="en-CA" b="0" smtClean="0">
                                <a:latin typeface="Cambria Math" panose="02040503050406030204" pitchFamily="18" charset="0"/>
                              </a:rPr>
                            </m:ctrlPr>
                          </m:sSubPr>
                          <m:e>
                            <m:r>
                              <m:rPr>
                                <m:sty m:val="p"/>
                              </m:rPr>
                              <a:rPr lang="en-CA" b="0" i="0" smtClean="0">
                                <a:latin typeface="Cambria Math" panose="02040503050406030204" pitchFamily="18" charset="0"/>
                              </a:rPr>
                              <m:t>C</m:t>
                            </m:r>
                          </m:e>
                          <m:sub>
                            <m:r>
                              <m:rPr>
                                <m:sty m:val="p"/>
                              </m:rPr>
                              <a:rPr lang="en-CA" b="0" i="0" smtClean="0">
                                <a:latin typeface="Cambria Math" panose="02040503050406030204" pitchFamily="18" charset="0"/>
                              </a:rPr>
                              <m:t>t</m:t>
                            </m:r>
                          </m:sub>
                        </m:sSub>
                      </m:e>
                    </m:d>
                  </m:oMath>
                </a14:m>
                <a:r>
                  <a:rPr lang="en-CA" dirty="0" smtClean="0"/>
                  <a:t> &gt; </a:t>
                </a:r>
                <a14:m>
                  <m:oMath xmlns:m="http://schemas.openxmlformats.org/officeDocument/2006/math">
                    <m:r>
                      <m:rPr>
                        <m:sty m:val="p"/>
                      </m:rPr>
                      <a:rPr lang="en-CA" i="0">
                        <a:latin typeface="Cambria Math" panose="02040503050406030204" pitchFamily="18" charset="0"/>
                      </a:rPr>
                      <m:t>P</m:t>
                    </m:r>
                    <m:r>
                      <a:rPr lang="en-CA" b="0" i="0" smtClean="0">
                        <a:latin typeface="Cambria Math" panose="02040503050406030204" pitchFamily="18" charset="0"/>
                      </a:rPr>
                      <m:t>(</m:t>
                    </m:r>
                    <m:sSub>
                      <m:sSubPr>
                        <m:ctrlPr>
                          <a:rPr lang="en-CA" b="0" smtClean="0">
                            <a:latin typeface="Cambria Math" panose="02040503050406030204" pitchFamily="18" charset="0"/>
                          </a:rPr>
                        </m:ctrlPr>
                      </m:sSubPr>
                      <m:e>
                        <m:r>
                          <m:rPr>
                            <m:sty m:val="p"/>
                          </m:rPr>
                          <a:rPr lang="en-CA" b="0" i="0" smtClean="0">
                            <a:latin typeface="Cambria Math" panose="02040503050406030204" pitchFamily="18" charset="0"/>
                          </a:rPr>
                          <m:t>a</m:t>
                        </m:r>
                      </m:e>
                      <m:sub>
                        <m:r>
                          <m:rPr>
                            <m:sty m:val="p"/>
                          </m:rPr>
                          <a:rPr lang="en-CA" b="0" i="0" smtClean="0">
                            <a:latin typeface="Cambria Math" panose="02040503050406030204" pitchFamily="18" charset="0"/>
                          </a:rPr>
                          <m:t>i</m:t>
                        </m:r>
                      </m:sub>
                    </m:sSub>
                    <m:r>
                      <a:rPr lang="en-CA" b="0" i="0" smtClean="0">
                        <a:latin typeface="Cambria Math" panose="02040503050406030204" pitchFamily="18" charset="0"/>
                      </a:rPr>
                      <m:t>=</m:t>
                    </m:r>
                    <m:sSub>
                      <m:sSubPr>
                        <m:ctrlPr>
                          <a:rPr lang="en-CA" b="0" smtClean="0">
                            <a:latin typeface="Cambria Math" panose="02040503050406030204" pitchFamily="18" charset="0"/>
                          </a:rPr>
                        </m:ctrlPr>
                      </m:sSubPr>
                      <m:e>
                        <m:r>
                          <m:rPr>
                            <m:sty m:val="p"/>
                          </m:rPr>
                          <a:rPr lang="en-CA" b="0" i="0" smtClean="0">
                            <a:latin typeface="Cambria Math" panose="02040503050406030204" pitchFamily="18" charset="0"/>
                          </a:rPr>
                          <m:t>v</m:t>
                        </m:r>
                      </m:e>
                      <m:sub>
                        <m:r>
                          <m:rPr>
                            <m:sty m:val="p"/>
                          </m:rPr>
                          <a:rPr lang="en-CA" b="0" i="0" smtClean="0">
                            <a:latin typeface="Cambria Math" panose="02040503050406030204" pitchFamily="18" charset="0"/>
                          </a:rPr>
                          <m:t>ij</m:t>
                        </m:r>
                      </m:sub>
                    </m:sSub>
                    <m:r>
                      <a:rPr lang="en-CA" b="0" i="0" smtClean="0">
                        <a:latin typeface="Cambria Math" panose="02040503050406030204" pitchFamily="18" charset="0"/>
                      </a:rPr>
                      <m:t>)</m:t>
                    </m:r>
                  </m:oMath>
                </a14:m>
                <a:r>
                  <a:rPr lang="en-CA" dirty="0" smtClean="0"/>
                  <a:t>. If knowledge about which cluster an</a:t>
                </a:r>
                <a:r>
                  <a:rPr lang="en-CA" dirty="0" smtClean="0"/>
                  <a:t> instance belongs to doesn’t help predict instance’s attributes, cluster is useless</a:t>
                </a:r>
              </a:p>
              <a:p>
                <a:r>
                  <a:rPr lang="en-CA" dirty="0" smtClean="0"/>
                  <a:t>The difference between squared probabilities quantifies the amount by which knowledge of an instance’s cluster gives an advantage in predicting the instance’s attributes</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53990"/>
                <a:ext cx="12191999" cy="6104009"/>
              </a:xfrm>
              <a:blipFill>
                <a:blip r:embed="rId2"/>
                <a:stretch>
                  <a:fillRect l="-900" t="-2298" r="-900"/>
                </a:stretch>
              </a:blipFill>
            </p:spPr>
            <p:txBody>
              <a:bodyPr/>
              <a:lstStyle/>
              <a:p>
                <a:r>
                  <a:rPr lang="en-CA">
                    <a:noFill/>
                  </a:rPr>
                  <a:t> </a:t>
                </a:r>
              </a:p>
            </p:txBody>
          </p:sp>
        </mc:Fallback>
      </mc:AlternateContent>
    </p:spTree>
    <p:extLst>
      <p:ext uri="{BB962C8B-B14F-4D97-AF65-F5344CB8AC3E}">
        <p14:creationId xmlns:p14="http://schemas.microsoft.com/office/powerpoint/2010/main" val="628990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8274"/>
          </a:xfrm>
        </p:spPr>
        <p:txBody>
          <a:bodyPr/>
          <a:lstStyle/>
          <a:p>
            <a:r>
              <a:rPr lang="en-CA" dirty="0" smtClean="0"/>
              <a:t>Category utility (numerical attributes)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80597"/>
                <a:ext cx="12043954" cy="5881460"/>
              </a:xfrm>
            </p:spPr>
            <p:txBody>
              <a:bodyPr/>
              <a:lstStyle/>
              <a:p>
                <a:r>
                  <a:rPr lang="en-CA" dirty="0" smtClean="0"/>
                  <a:t>Probability density function for an attribute </a:t>
                </a:r>
                <a:r>
                  <a:rPr lang="en-CA" dirty="0" smtClean="0">
                    <a:latin typeface="Cambria Math" panose="02040503050406030204" pitchFamily="18" charset="0"/>
                    <a:ea typeface="Cambria Math" panose="02040503050406030204" pitchFamily="18" charset="0"/>
                  </a:rPr>
                  <a:t>a </a:t>
                </a:r>
                <a:r>
                  <a:rPr lang="en-CA" dirty="0" smtClean="0"/>
                  <a:t>is:</a:t>
                </a:r>
              </a:p>
              <a:p>
                <a:pPr marL="0" indent="0">
                  <a:buNone/>
                </a:pPr>
                <a14:m>
                  <m:oMathPara xmlns:m="http://schemas.openxmlformats.org/officeDocument/2006/math">
                    <m:oMathParaPr>
                      <m:jc m:val="centerGroup"/>
                    </m:oMathParaPr>
                    <m:oMath xmlns:m="http://schemas.openxmlformats.org/officeDocument/2006/math">
                      <m:r>
                        <m:rPr>
                          <m:sty m:val="p"/>
                        </m:rPr>
                        <a:rPr lang="en-CA" sz="3800" b="0" i="0" smtClean="0">
                          <a:latin typeface="Cambria Math" panose="02040503050406030204" pitchFamily="18" charset="0"/>
                        </a:rPr>
                        <m:t>f</m:t>
                      </m:r>
                      <m:d>
                        <m:dPr>
                          <m:ctrlPr>
                            <a:rPr lang="en-CA" sz="3800" b="0" smtClean="0">
                              <a:latin typeface="Cambria Math" panose="02040503050406030204" pitchFamily="18" charset="0"/>
                            </a:rPr>
                          </m:ctrlPr>
                        </m:dPr>
                        <m:e>
                          <m:r>
                            <m:rPr>
                              <m:sty m:val="p"/>
                            </m:rPr>
                            <a:rPr lang="en-CA" sz="3800" b="0" i="0" smtClean="0">
                              <a:latin typeface="Cambria Math" panose="02040503050406030204" pitchFamily="18" charset="0"/>
                            </a:rPr>
                            <m:t>a</m:t>
                          </m:r>
                        </m:e>
                      </m:d>
                      <m:r>
                        <a:rPr lang="en-CA" sz="3800" b="0" i="0" smtClean="0">
                          <a:latin typeface="Cambria Math" panose="02040503050406030204" pitchFamily="18" charset="0"/>
                        </a:rPr>
                        <m:t>= </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rad>
                            <m:radPr>
                              <m:degHide m:val="on"/>
                              <m:ctrlPr>
                                <a:rPr lang="en-CA" sz="3800" b="0" smtClean="0">
                                  <a:latin typeface="Cambria Math" panose="02040503050406030204" pitchFamily="18" charset="0"/>
                                </a:rPr>
                              </m:ctrlPr>
                            </m:radPr>
                            <m:deg/>
                            <m:e>
                              <m:r>
                                <a:rPr lang="en-CA" sz="3800" b="0" i="0" smtClean="0">
                                  <a:latin typeface="Cambria Math" panose="02040503050406030204" pitchFamily="18" charset="0"/>
                                </a:rPr>
                                <m:t>2</m:t>
                              </m:r>
                              <m:r>
                                <m:rPr>
                                  <m:sty m:val="p"/>
                                </m:rPr>
                                <a:rPr lang="en-CA" sz="3800" b="0" i="0" smtClean="0">
                                  <a:latin typeface="Cambria Math" panose="02040503050406030204" pitchFamily="18" charset="0"/>
                                  <a:ea typeface="Cambria Math" panose="02040503050406030204" pitchFamily="18" charset="0"/>
                                </a:rPr>
                                <m:t>π</m:t>
                              </m:r>
                            </m:e>
                          </m:rad>
                          <m:r>
                            <m:rPr>
                              <m:sty m:val="p"/>
                            </m:rPr>
                            <a:rPr lang="en-CA" sz="3800" i="0">
                              <a:latin typeface="Cambria Math" panose="02040503050406030204" pitchFamily="18" charset="0"/>
                              <a:ea typeface="Cambria Math" panose="02040503050406030204" pitchFamily="18" charset="0"/>
                            </a:rPr>
                            <m:t>σ</m:t>
                          </m:r>
                        </m:den>
                      </m:f>
                      <m:r>
                        <m:rPr>
                          <m:sty m:val="p"/>
                        </m:rPr>
                        <a:rPr lang="en-CA" sz="3800" b="0" i="0" smtClean="0">
                          <a:latin typeface="Cambria Math" panose="02040503050406030204" pitchFamily="18" charset="0"/>
                        </a:rPr>
                        <m:t>exp</m:t>
                      </m:r>
                      <m:r>
                        <a:rPr lang="en-CA" sz="3800" b="0" i="0" smtClean="0">
                          <a:latin typeface="Cambria Math" panose="02040503050406030204" pitchFamily="18" charset="0"/>
                        </a:rPr>
                        <m:t>⁡(−</m:t>
                      </m:r>
                      <m:f>
                        <m:fPr>
                          <m:ctrlPr>
                            <a:rPr lang="en-CA" sz="3800" b="0" smtClean="0">
                              <a:latin typeface="Cambria Math" panose="02040503050406030204" pitchFamily="18" charset="0"/>
                            </a:rPr>
                          </m:ctrlPr>
                        </m:fPr>
                        <m:num>
                          <m:sSup>
                            <m:sSupPr>
                              <m:ctrlPr>
                                <a:rPr lang="en-CA" sz="3800" b="0" smtClean="0">
                                  <a:latin typeface="Cambria Math" panose="02040503050406030204" pitchFamily="18" charset="0"/>
                                </a:rPr>
                              </m:ctrlPr>
                            </m:sSupPr>
                            <m:e>
                              <m:r>
                                <a:rPr lang="en-CA" sz="3800" b="0" i="0" smtClean="0">
                                  <a:latin typeface="Cambria Math" panose="02040503050406030204" pitchFamily="18" charset="0"/>
                                </a:rPr>
                                <m:t>(</m:t>
                              </m:r>
                              <m:r>
                                <m:rPr>
                                  <m:sty m:val="p"/>
                                </m:rPr>
                                <a:rPr lang="en-CA" sz="3800" b="0" i="0" smtClean="0">
                                  <a:latin typeface="Cambria Math" panose="02040503050406030204" pitchFamily="18" charset="0"/>
                                </a:rPr>
                                <m:t>a</m:t>
                              </m:r>
                              <m:r>
                                <a:rPr lang="en-CA" sz="3800" b="0" i="0" smtClean="0">
                                  <a:latin typeface="Cambria Math" panose="02040503050406030204" pitchFamily="18" charset="0"/>
                                </a:rPr>
                                <m:t>−</m:t>
                              </m:r>
                              <m:r>
                                <m:rPr>
                                  <m:sty m:val="p"/>
                                </m:rPr>
                                <a:rPr lang="en-CA" sz="3800" b="0" i="0" smtClean="0">
                                  <a:latin typeface="Cambria Math" panose="02040503050406030204" pitchFamily="18" charset="0"/>
                                  <a:ea typeface="Cambria Math" panose="02040503050406030204" pitchFamily="18" charset="0"/>
                                </a:rPr>
                                <m:t>μ</m:t>
                              </m:r>
                              <m:r>
                                <a:rPr lang="en-CA" sz="3800" b="0" i="0" smtClean="0">
                                  <a:latin typeface="Cambria Math" panose="02040503050406030204" pitchFamily="18" charset="0"/>
                                </a:rPr>
                                <m:t>)</m:t>
                              </m:r>
                            </m:e>
                            <m:sup>
                              <m:r>
                                <a:rPr lang="en-CA" sz="3800" b="0" i="0" smtClean="0">
                                  <a:latin typeface="Cambria Math" panose="02040503050406030204" pitchFamily="18" charset="0"/>
                                </a:rPr>
                                <m:t>2</m:t>
                              </m:r>
                            </m:sup>
                          </m:sSup>
                        </m:num>
                        <m:den>
                          <m:r>
                            <a:rPr lang="en-CA" sz="3800" b="0" i="0" smtClean="0">
                              <a:latin typeface="Cambria Math" panose="02040503050406030204" pitchFamily="18" charset="0"/>
                            </a:rPr>
                            <m:t>2</m:t>
                          </m:r>
                          <m:sSup>
                            <m:sSupPr>
                              <m:ctrlPr>
                                <a:rPr lang="en-CA" sz="3800" b="0" smtClean="0">
                                  <a:latin typeface="Cambria Math" panose="02040503050406030204" pitchFamily="18" charset="0"/>
                                </a:rPr>
                              </m:ctrlPr>
                            </m:sSupPr>
                            <m:e>
                              <m:r>
                                <m:rPr>
                                  <m:sty m:val="p"/>
                                </m:rPr>
                                <a:rPr lang="en-CA" sz="3800" b="0" i="0" smtClean="0">
                                  <a:latin typeface="Cambria Math" panose="02040503050406030204" pitchFamily="18" charset="0"/>
                                  <a:ea typeface="Cambria Math" panose="02040503050406030204" pitchFamily="18" charset="0"/>
                                </a:rPr>
                                <m:t>σ</m:t>
                              </m:r>
                            </m:e>
                            <m:sup>
                              <m:r>
                                <a:rPr lang="en-CA" sz="3800" b="0" i="0" smtClean="0">
                                  <a:latin typeface="Cambria Math" panose="02040503050406030204" pitchFamily="18" charset="0"/>
                                </a:rPr>
                                <m:t>2</m:t>
                              </m:r>
                            </m:sup>
                          </m:sSup>
                        </m:den>
                      </m:f>
                      <m:r>
                        <a:rPr lang="en-CA" sz="3800" b="0" i="0" smtClean="0">
                          <a:latin typeface="Cambria Math" panose="02040503050406030204" pitchFamily="18" charset="0"/>
                        </a:rPr>
                        <m:t>)</m:t>
                      </m:r>
                    </m:oMath>
                  </m:oMathPara>
                </a14:m>
                <a:endParaRPr lang="en-CA" sz="3800" dirty="0" smtClean="0"/>
              </a:p>
              <a:p>
                <a:r>
                  <a:rPr lang="en-CA" dirty="0" smtClean="0"/>
                  <a:t>The analog of summing the squares of attribute-value probabilities is:</a:t>
                </a:r>
              </a:p>
              <a:p>
                <a:pPr marL="0" indent="0">
                  <a:buNone/>
                </a:pPr>
                <a:r>
                  <a:rPr lang="en-CA" sz="3800" dirty="0" smtClean="0"/>
                  <a:t>		</a:t>
                </a:r>
                <a14:m>
                  <m:oMath xmlns:m="http://schemas.openxmlformats.org/officeDocument/2006/math">
                    <m:nary>
                      <m:naryPr>
                        <m:chr m:val="∑"/>
                        <m:limLoc m:val="subSup"/>
                        <m:supHide m:val="on"/>
                        <m:ctrlPr>
                          <a:rPr lang="en-CA" sz="3800" smtClean="0">
                            <a:latin typeface="Cambria Math" panose="02040503050406030204" pitchFamily="18" charset="0"/>
                          </a:rPr>
                        </m:ctrlPr>
                      </m:naryPr>
                      <m:sub>
                        <m:r>
                          <m:rPr>
                            <m:sty m:val="p"/>
                            <m:brk m:alnAt="9"/>
                          </m:rPr>
                          <a:rPr lang="en-CA" sz="3800" b="0" i="0" smtClean="0">
                            <a:latin typeface="Cambria Math" panose="02040503050406030204" pitchFamily="18" charset="0"/>
                          </a:rPr>
                          <m:t>j</m:t>
                        </m:r>
                      </m:sub>
                      <m:sup/>
                      <m:e>
                        <m:r>
                          <m:rPr>
                            <m:sty m:val="p"/>
                          </m:rPr>
                          <a:rPr lang="en-CA" sz="3800" b="0" i="0" smtClean="0">
                            <a:latin typeface="Cambria Math" panose="02040503050406030204" pitchFamily="18" charset="0"/>
                          </a:rPr>
                          <m:t>P</m:t>
                        </m:r>
                        <m:d>
                          <m:dPr>
                            <m:ctrlPr>
                              <a:rPr lang="en-CA" sz="3800" b="0" smtClean="0">
                                <a:latin typeface="Cambria Math" panose="02040503050406030204" pitchFamily="18" charset="0"/>
                              </a:rPr>
                            </m:ctrlPr>
                          </m:dPr>
                          <m:e>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Sub>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e>
                        </m:d>
                        <m:r>
                          <a:rPr lang="en-CA" sz="3800" b="0" i="0" smtClean="0">
                            <a:latin typeface="Cambria Math" panose="02040503050406030204" pitchFamily="18" charset="0"/>
                          </a:rPr>
                          <m:t>2 </m:t>
                        </m:r>
                        <m:groupChr>
                          <m:groupChrPr>
                            <m:chr m:val="⇔"/>
                            <m:pos m:val="top"/>
                            <m:ctrlPr>
                              <a:rPr lang="en-CA" sz="3800" b="0" smtClean="0">
                                <a:latin typeface="Cambria Math" panose="02040503050406030204" pitchFamily="18" charset="0"/>
                              </a:rPr>
                            </m:ctrlPr>
                          </m:groupChrPr>
                          <m:e>
                            <m:r>
                              <m:rPr>
                                <m:brk m:alnAt="1"/>
                              </m:rPr>
                              <a:rPr lang="en-CA" sz="3800" b="0" i="0" smtClean="0">
                                <a:latin typeface="Cambria Math" panose="02040503050406030204" pitchFamily="18" charset="0"/>
                              </a:rPr>
                              <m:t> </m:t>
                            </m:r>
                          </m:e>
                        </m:groupChr>
                      </m:e>
                    </m:nary>
                    <m:r>
                      <a:rPr lang="en-CA" sz="3800" b="0" i="0" smtClean="0">
                        <a:latin typeface="Cambria Math" panose="02040503050406030204" pitchFamily="18" charset="0"/>
                      </a:rPr>
                      <m:t> </m:t>
                    </m:r>
                    <m:nary>
                      <m:naryPr>
                        <m:limLoc m:val="undOvr"/>
                        <m:subHide m:val="on"/>
                        <m:supHide m:val="on"/>
                        <m:ctrlPr>
                          <a:rPr lang="en-CA" sz="3800" b="0" smtClean="0">
                            <a:latin typeface="Cambria Math" panose="02040503050406030204" pitchFamily="18" charset="0"/>
                          </a:rPr>
                        </m:ctrlPr>
                      </m:naryPr>
                      <m:sub/>
                      <m:sup/>
                      <m:e>
                        <m:sSup>
                          <m:sSupPr>
                            <m:ctrlPr>
                              <a:rPr lang="en-CA" sz="3800" b="0" smtClean="0">
                                <a:latin typeface="Cambria Math" panose="02040503050406030204" pitchFamily="18" charset="0"/>
                              </a:rPr>
                            </m:ctrlPr>
                          </m:sSupPr>
                          <m:e>
                            <m:r>
                              <m:rPr>
                                <m:sty m:val="p"/>
                              </m:rPr>
                              <a:rPr lang="en-CA" sz="3800" b="0" i="0" smtClean="0">
                                <a:latin typeface="Cambria Math" panose="02040503050406030204" pitchFamily="18" charset="0"/>
                              </a:rPr>
                              <m:t>f</m:t>
                            </m:r>
                            <m:r>
                              <a:rPr lang="en-CA" sz="3800" b="0" i="0" smtClean="0">
                                <a:latin typeface="Cambria Math" panose="02040503050406030204" pitchFamily="18" charset="0"/>
                              </a:rPr>
                              <m:t>(</m:t>
                            </m:r>
                            <m:sSubSup>
                              <m:sSubSupPr>
                                <m:ctrlPr>
                                  <a:rPr lang="en-CA" sz="3800" b="0" smtClean="0">
                                    <a:latin typeface="Cambria Math" panose="02040503050406030204" pitchFamily="18" charset="0"/>
                                  </a:rPr>
                                </m:ctrlPr>
                              </m:sSubSup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up>
                                <m:r>
                                  <a:rPr lang="en-CA" sz="3800" b="0" i="0" smtClean="0">
                                    <a:latin typeface="Cambria Math" panose="02040503050406030204" pitchFamily="18" charset="0"/>
                                  </a:rPr>
                                  <m:t> </m:t>
                                </m:r>
                              </m:sup>
                            </m:sSubSup>
                            <m:r>
                              <a:rPr lang="en-CA" sz="3800" b="0" i="0" smtClean="0">
                                <a:latin typeface="Cambria Math" panose="02040503050406030204" pitchFamily="18" charset="0"/>
                              </a:rPr>
                              <m:t>)</m:t>
                            </m:r>
                          </m:e>
                          <m:sup>
                            <m:r>
                              <a:rPr lang="en-CA" sz="3800" b="0" i="0" smtClean="0">
                                <a:latin typeface="Cambria Math" panose="02040503050406030204" pitchFamily="18" charset="0"/>
                              </a:rPr>
                              <m:t>2</m:t>
                            </m:r>
                          </m:sup>
                        </m:sSup>
                        <m:r>
                          <m:rPr>
                            <m:sty m:val="p"/>
                          </m:rPr>
                          <a:rPr lang="en-CA" sz="3800" b="0" i="0" smtClean="0">
                            <a:latin typeface="Cambria Math" panose="02040503050406030204" pitchFamily="18" charset="0"/>
                          </a:rPr>
                          <m:t>d</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Sub>
                        <m:r>
                          <a:rPr lang="en-CA" sz="3800" b="0" i="0" smtClean="0">
                            <a:latin typeface="Cambria Math" panose="02040503050406030204" pitchFamily="18" charset="0"/>
                          </a:rPr>
                          <m:t>= </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r>
                              <a:rPr lang="en-CA" sz="3800" b="0" i="0" smtClean="0">
                                <a:latin typeface="Cambria Math" panose="02040503050406030204" pitchFamily="18" charset="0"/>
                              </a:rPr>
                              <m:t>2</m:t>
                            </m:r>
                            <m:rad>
                              <m:radPr>
                                <m:degHide m:val="on"/>
                                <m:ctrlPr>
                                  <a:rPr lang="en-CA" sz="3800" b="0" smtClean="0">
                                    <a:latin typeface="Cambria Math" panose="02040503050406030204" pitchFamily="18" charset="0"/>
                                  </a:rPr>
                                </m:ctrlPr>
                              </m:radPr>
                              <m:deg/>
                              <m:e>
                                <m:r>
                                  <m:rPr>
                                    <m:sty m:val="p"/>
                                  </m:rPr>
                                  <a:rPr lang="en-CA" sz="3800" b="0" i="0" smtClean="0">
                                    <a:latin typeface="Cambria Math" panose="02040503050406030204" pitchFamily="18" charset="0"/>
                                    <a:ea typeface="Cambria Math" panose="02040503050406030204" pitchFamily="18" charset="0"/>
                                  </a:rPr>
                                  <m:t>π</m:t>
                                </m:r>
                              </m:e>
                            </m:rad>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ea typeface="Cambria Math" panose="02040503050406030204" pitchFamily="18" charset="0"/>
                                  </a:rPr>
                                  <m:t>σ</m:t>
                                </m:r>
                              </m:e>
                              <m:sub>
                                <m:r>
                                  <m:rPr>
                                    <m:sty m:val="p"/>
                                  </m:rPr>
                                  <a:rPr lang="en-CA" sz="3800" b="0" i="0" smtClean="0">
                                    <a:latin typeface="Cambria Math" panose="02040503050406030204" pitchFamily="18" charset="0"/>
                                  </a:rPr>
                                  <m:t>i</m:t>
                                </m:r>
                              </m:sub>
                            </m:sSub>
                          </m:den>
                        </m:f>
                      </m:e>
                    </m:nary>
                  </m:oMath>
                </a14:m>
                <a:r>
                  <a:rPr lang="en-CA" sz="3800" dirty="0" smtClean="0"/>
                  <a:t> </a:t>
                </a:r>
              </a:p>
              <a:p>
                <a:r>
                  <a:rPr lang="en-CA" dirty="0" smtClean="0"/>
                  <a:t>Where </a:t>
                </a:r>
                <a14:m>
                  <m:oMath xmlns:m="http://schemas.openxmlformats.org/officeDocument/2006/math">
                    <m:sSub>
                      <m:sSubPr>
                        <m:ctrlPr>
                          <a:rPr lang="en-CA">
                            <a:latin typeface="Cambria Math" panose="02040503050406030204" pitchFamily="18" charset="0"/>
                          </a:rPr>
                        </m:ctrlPr>
                      </m:sSubPr>
                      <m:e>
                        <m:r>
                          <m:rPr>
                            <m:sty m:val="p"/>
                          </m:rPr>
                          <a:rPr lang="en-CA" i="0">
                            <a:latin typeface="Cambria Math" panose="02040503050406030204" pitchFamily="18" charset="0"/>
                            <a:ea typeface="Cambria Math" panose="02040503050406030204" pitchFamily="18" charset="0"/>
                          </a:rPr>
                          <m:t>σ</m:t>
                        </m:r>
                      </m:e>
                      <m:sub>
                        <m:r>
                          <m:rPr>
                            <m:sty m:val="p"/>
                          </m:rPr>
                          <a:rPr lang="en-CA" i="0">
                            <a:latin typeface="Cambria Math" panose="02040503050406030204" pitchFamily="18" charset="0"/>
                          </a:rPr>
                          <m:t>i</m:t>
                        </m:r>
                      </m:sub>
                    </m:sSub>
                  </m:oMath>
                </a14:m>
                <a:r>
                  <a:rPr lang="en-CA" dirty="0" smtClean="0"/>
                  <a:t> is the standard deviation of attribute </a:t>
                </a:r>
                <a14:m>
                  <m:oMath xmlns:m="http://schemas.openxmlformats.org/officeDocument/2006/math">
                    <m:sSubSup>
                      <m:sSubSupPr>
                        <m:ctrlPr>
                          <a:rPr lang="en-CA">
                            <a:latin typeface="Cambria Math" panose="02040503050406030204" pitchFamily="18" charset="0"/>
                          </a:rPr>
                        </m:ctrlPr>
                      </m:sSubSupPr>
                      <m:e>
                        <m:r>
                          <m:rPr>
                            <m:sty m:val="p"/>
                          </m:rPr>
                          <a:rPr lang="en-CA" i="0">
                            <a:latin typeface="Cambria Math" panose="02040503050406030204" pitchFamily="18" charset="0"/>
                          </a:rPr>
                          <m:t>a</m:t>
                        </m:r>
                      </m:e>
                      <m:sub>
                        <m:r>
                          <m:rPr>
                            <m:sty m:val="p"/>
                          </m:rPr>
                          <a:rPr lang="en-CA" i="0">
                            <a:latin typeface="Cambria Math" panose="02040503050406030204" pitchFamily="18" charset="0"/>
                          </a:rPr>
                          <m:t>i</m:t>
                        </m:r>
                      </m:sub>
                      <m:sup>
                        <m:r>
                          <a:rPr lang="en-CA" i="0">
                            <a:latin typeface="Cambria Math" panose="02040503050406030204" pitchFamily="18" charset="0"/>
                          </a:rPr>
                          <m:t> </m:t>
                        </m:r>
                      </m:sup>
                    </m:sSubSup>
                  </m:oMath>
                </a14:m>
                <a:r>
                  <a:rPr lang="en-CA" dirty="0" smtClean="0"/>
                  <a:t>. Thus, for numerical attributes we estimate the standard deviation from the data, both within the cluster (</a:t>
                </a:r>
                <a14:m>
                  <m:oMath xmlns:m="http://schemas.openxmlformats.org/officeDocument/2006/math">
                    <m:sSubSup>
                      <m:sSubSupPr>
                        <m:ctrlPr>
                          <a:rPr lang="en-CA" smtClean="0">
                            <a:latin typeface="Cambria Math" panose="02040503050406030204" pitchFamily="18" charset="0"/>
                          </a:rPr>
                        </m:ctrlPr>
                      </m:sSubSupPr>
                      <m:e>
                        <m:r>
                          <m:rPr>
                            <m:sty m:val="p"/>
                          </m:rPr>
                          <a:rPr lang="en-CA" i="0" smtClean="0">
                            <a:latin typeface="Cambria Math" panose="02040503050406030204" pitchFamily="18" charset="0"/>
                            <a:ea typeface="Cambria Math" panose="02040503050406030204" pitchFamily="18" charset="0"/>
                          </a:rPr>
                          <m:t>σ</m:t>
                        </m:r>
                      </m:e>
                      <m:sub>
                        <m:r>
                          <m:rPr>
                            <m:sty m:val="p"/>
                          </m:rPr>
                          <a:rPr lang="en-CA" b="0" i="0" smtClean="0">
                            <a:latin typeface="Cambria Math" panose="02040503050406030204" pitchFamily="18" charset="0"/>
                          </a:rPr>
                          <m:t>i</m:t>
                        </m:r>
                      </m:sub>
                      <m:sup>
                        <m:r>
                          <a:rPr lang="en-CA" b="0" i="0" smtClean="0">
                            <a:latin typeface="Cambria Math" panose="02040503050406030204" pitchFamily="18" charset="0"/>
                          </a:rPr>
                          <m:t>′</m:t>
                        </m:r>
                      </m:sup>
                    </m:sSubSup>
                  </m:oMath>
                </a14:m>
                <a:r>
                  <a:rPr lang="en-CA" dirty="0" smtClean="0"/>
                  <a:t>) and over all clusters (</a:t>
                </a:r>
                <a14:m>
                  <m:oMath xmlns:m="http://schemas.openxmlformats.org/officeDocument/2006/math">
                    <m:sSub>
                      <m:sSubPr>
                        <m:ctrlPr>
                          <a:rPr lang="en-CA">
                            <a:latin typeface="Cambria Math" panose="02040503050406030204" pitchFamily="18" charset="0"/>
                          </a:rPr>
                        </m:ctrlPr>
                      </m:sSubPr>
                      <m:e>
                        <m:r>
                          <m:rPr>
                            <m:sty m:val="p"/>
                          </m:rPr>
                          <a:rPr lang="en-CA" i="0">
                            <a:latin typeface="Cambria Math" panose="02040503050406030204" pitchFamily="18" charset="0"/>
                            <a:ea typeface="Cambria Math" panose="02040503050406030204" pitchFamily="18" charset="0"/>
                          </a:rPr>
                          <m:t>σ</m:t>
                        </m:r>
                      </m:e>
                      <m:sub>
                        <m:r>
                          <m:rPr>
                            <m:sty m:val="p"/>
                          </m:rPr>
                          <a:rPr lang="en-CA" i="0">
                            <a:latin typeface="Cambria Math" panose="02040503050406030204" pitchFamily="18" charset="0"/>
                          </a:rPr>
                          <m:t>i</m:t>
                        </m:r>
                      </m:sub>
                    </m:sSub>
                  </m:oMath>
                </a14:m>
                <a:r>
                  <a:rPr lang="en-CA" dirty="0" smtClean="0"/>
                  <a:t>), and use these in the categorical utility formula:</a:t>
                </a:r>
              </a:p>
              <a:p>
                <a14:m>
                  <m:oMath xmlns:m="http://schemas.openxmlformats.org/officeDocument/2006/math">
                    <m:r>
                      <m:rPr>
                        <m:sty m:val="p"/>
                      </m:rPr>
                      <a:rPr lang="en-CA" sz="3800" b="0" i="0" smtClean="0">
                        <a:latin typeface="Cambria Math" panose="02040503050406030204" pitchFamily="18" charset="0"/>
                      </a:rPr>
                      <m:t>CU</m:t>
                    </m:r>
                    <m:d>
                      <m:dPr>
                        <m:ctrlPr>
                          <a:rPr lang="en-CA" sz="3800" b="0" smtClean="0">
                            <a:latin typeface="Cambria Math" panose="02040503050406030204" pitchFamily="18" charset="0"/>
                          </a:rPr>
                        </m:ctrlPr>
                      </m:dPr>
                      <m:e>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1</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2</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Ck</m:t>
                        </m:r>
                      </m:e>
                    </m:d>
                    <m:r>
                      <a:rPr lang="en-CA" sz="3800" b="0" i="0" smtClean="0">
                        <a:latin typeface="Cambria Math" panose="02040503050406030204" pitchFamily="18" charset="0"/>
                      </a:rPr>
                      <m:t>=</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r>
                          <m:rPr>
                            <m:sty m:val="p"/>
                          </m:rPr>
                          <a:rPr lang="en-CA" sz="3800" b="0" i="0" smtClean="0">
                            <a:latin typeface="Cambria Math" panose="02040503050406030204" pitchFamily="18" charset="0"/>
                          </a:rPr>
                          <m:t>k</m:t>
                        </m:r>
                      </m:den>
                    </m:f>
                    <m:nary>
                      <m:naryPr>
                        <m:chr m:val="∑"/>
                        <m:supHide m:val="on"/>
                        <m:ctrlPr>
                          <a:rPr lang="en-CA" sz="3800" b="0" smtClean="0">
                            <a:latin typeface="Cambria Math" panose="02040503050406030204" pitchFamily="18" charset="0"/>
                          </a:rPr>
                        </m:ctrlPr>
                      </m:naryPr>
                      <m:sub>
                        <m:r>
                          <m:rPr>
                            <m:sty m:val="p"/>
                            <m:brk m:alnAt="7"/>
                          </m:rPr>
                          <a:rPr lang="en-CA" sz="3800" b="0" i="0" smtClean="0">
                            <a:latin typeface="Cambria Math" panose="02040503050406030204" pitchFamily="18" charset="0"/>
                          </a:rPr>
                          <m:t>t</m:t>
                        </m:r>
                      </m:sub>
                      <m:sup/>
                      <m:e>
                        <m:r>
                          <m:rPr>
                            <m:sty m:val="p"/>
                          </m:rPr>
                          <a:rPr lang="en-CA" sz="3800" b="0" i="0" smtClean="0">
                            <a:latin typeface="Cambria Math" panose="02040503050406030204" pitchFamily="18" charset="0"/>
                          </a:rPr>
                          <m:t>P</m:t>
                        </m:r>
                        <m:r>
                          <a:rPr lang="en-CA" sz="3800" b="0" i="0" smtClean="0">
                            <a:latin typeface="Cambria Math" panose="02040503050406030204" pitchFamily="18" charset="0"/>
                          </a:rPr>
                          <m:t>(</m:t>
                        </m:r>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t</m:t>
                            </m:r>
                          </m:sub>
                        </m:sSub>
                        <m:r>
                          <a:rPr lang="en-CA" sz="3800" b="0" i="0" smtClean="0">
                            <a:latin typeface="Cambria Math" panose="02040503050406030204" pitchFamily="18" charset="0"/>
                          </a:rPr>
                          <m:t>)</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r>
                              <a:rPr lang="en-CA" sz="3800" b="0" i="0" smtClean="0">
                                <a:latin typeface="Cambria Math" panose="02040503050406030204" pitchFamily="18" charset="0"/>
                              </a:rPr>
                              <m:t>2</m:t>
                            </m:r>
                            <m:rad>
                              <m:radPr>
                                <m:degHide m:val="on"/>
                                <m:ctrlPr>
                                  <a:rPr lang="en-CA" sz="3800" b="0" smtClean="0">
                                    <a:latin typeface="Cambria Math" panose="02040503050406030204" pitchFamily="18" charset="0"/>
                                  </a:rPr>
                                </m:ctrlPr>
                              </m:radPr>
                              <m:deg/>
                              <m:e>
                                <m:r>
                                  <m:rPr>
                                    <m:sty m:val="p"/>
                                  </m:rPr>
                                  <a:rPr lang="en-CA" sz="3800" b="0" i="0" smtClean="0">
                                    <a:latin typeface="Cambria Math" panose="02040503050406030204" pitchFamily="18" charset="0"/>
                                    <a:ea typeface="Cambria Math" panose="02040503050406030204" pitchFamily="18" charset="0"/>
                                  </a:rPr>
                                  <m:t>π</m:t>
                                </m:r>
                              </m:e>
                            </m:rad>
                          </m:den>
                        </m:f>
                        <m:nary>
                          <m:naryPr>
                            <m:chr m:val="∑"/>
                            <m:supHide m:val="on"/>
                            <m:ctrlPr>
                              <a:rPr lang="en-CA" sz="3800" b="0" smtClean="0">
                                <a:latin typeface="Cambria Math" panose="02040503050406030204" pitchFamily="18" charset="0"/>
                              </a:rPr>
                            </m:ctrlPr>
                          </m:naryPr>
                          <m:sub>
                            <m:r>
                              <m:rPr>
                                <m:sty m:val="p"/>
                                <m:brk m:alnAt="7"/>
                              </m:rPr>
                              <a:rPr lang="en-CA" sz="3800" b="0" i="0" smtClean="0">
                                <a:latin typeface="Cambria Math" panose="02040503050406030204" pitchFamily="18" charset="0"/>
                              </a:rPr>
                              <m:t>i</m:t>
                            </m:r>
                          </m:sub>
                          <m:sup/>
                          <m:e>
                            <m:r>
                              <a:rPr lang="en-CA" sz="3800" b="0" i="0" smtClean="0">
                                <a:latin typeface="Cambria Math" panose="02040503050406030204" pitchFamily="18" charset="0"/>
                              </a:rPr>
                              <m:t>(</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sSub>
                                  <m:sSubPr>
                                    <m:ctrlPr>
                                      <a:rPr lang="en-CA" sz="3800" b="0" smtClean="0">
                                        <a:latin typeface="Cambria Math" panose="02040503050406030204" pitchFamily="18" charset="0"/>
                                      </a:rPr>
                                    </m:ctrlPr>
                                  </m:sSubPr>
                                  <m:e>
                                    <m:r>
                                      <m:rPr>
                                        <m:sty m:val="p"/>
                                      </m:rPr>
                                      <a:rPr lang="en-CA" sz="3800" b="0" i="0" smtClean="0">
                                        <a:latin typeface="Cambria Math" panose="02040503050406030204" pitchFamily="18" charset="0"/>
                                        <a:ea typeface="Cambria Math" panose="02040503050406030204" pitchFamily="18" charset="0"/>
                                      </a:rPr>
                                      <m:t>σ</m:t>
                                    </m:r>
                                  </m:e>
                                  <m:sub>
                                    <m:r>
                                      <m:rPr>
                                        <m:sty m:val="p"/>
                                      </m:rPr>
                                      <a:rPr lang="en-CA" sz="3800" b="0" i="0" smtClean="0">
                                        <a:latin typeface="Cambria Math" panose="02040503050406030204" pitchFamily="18" charset="0"/>
                                      </a:rPr>
                                      <m:t>i</m:t>
                                    </m:r>
                                  </m:sub>
                                </m:sSub>
                              </m:den>
                            </m:f>
                            <m:r>
                              <a:rPr lang="en-CA" sz="3800" b="0" i="0" smtClean="0">
                                <a:latin typeface="Cambria Math" panose="02040503050406030204" pitchFamily="18" charset="0"/>
                              </a:rPr>
                              <m:t>−</m:t>
                            </m:r>
                            <m:f>
                              <m:fPr>
                                <m:ctrlPr>
                                  <a:rPr lang="en-CA" sz="3800" b="0" smtClean="0">
                                    <a:latin typeface="Cambria Math" panose="02040503050406030204" pitchFamily="18" charset="0"/>
                                  </a:rPr>
                                </m:ctrlPr>
                              </m:fPr>
                              <m:num>
                                <m:r>
                                  <a:rPr lang="en-CA" sz="3800" b="0" i="0" smtClean="0">
                                    <a:latin typeface="Cambria Math" panose="02040503050406030204" pitchFamily="18" charset="0"/>
                                  </a:rPr>
                                  <m:t>1</m:t>
                                </m:r>
                              </m:num>
                              <m:den>
                                <m:sSubSup>
                                  <m:sSubSupPr>
                                    <m:ctrlPr>
                                      <a:rPr lang="en-CA" sz="3800" b="0" smtClean="0">
                                        <a:latin typeface="Cambria Math" panose="02040503050406030204" pitchFamily="18" charset="0"/>
                                      </a:rPr>
                                    </m:ctrlPr>
                                  </m:sSubSupPr>
                                  <m:e>
                                    <m:r>
                                      <m:rPr>
                                        <m:sty m:val="p"/>
                                      </m:rPr>
                                      <a:rPr lang="en-CA" sz="3800" b="0" i="0" smtClean="0">
                                        <a:latin typeface="Cambria Math" panose="02040503050406030204" pitchFamily="18" charset="0"/>
                                        <a:ea typeface="Cambria Math" panose="02040503050406030204" pitchFamily="18" charset="0"/>
                                      </a:rPr>
                                      <m:t>σ</m:t>
                                    </m:r>
                                  </m:e>
                                  <m:sub>
                                    <m:r>
                                      <m:rPr>
                                        <m:sty m:val="p"/>
                                      </m:rPr>
                                      <a:rPr lang="en-CA" sz="3800" b="0" i="0" smtClean="0">
                                        <a:latin typeface="Cambria Math" panose="02040503050406030204" pitchFamily="18" charset="0"/>
                                      </a:rPr>
                                      <m:t>i</m:t>
                                    </m:r>
                                  </m:sub>
                                  <m:sup>
                                    <m:r>
                                      <a:rPr lang="en-CA" sz="3800" b="0" i="0" smtClean="0">
                                        <a:latin typeface="Cambria Math" panose="02040503050406030204" pitchFamily="18" charset="0"/>
                                      </a:rPr>
                                      <m:t>′</m:t>
                                    </m:r>
                                  </m:sup>
                                </m:sSubSup>
                              </m:den>
                            </m:f>
                            <m:r>
                              <a:rPr lang="en-CA" sz="3800" b="0" i="0" smtClean="0">
                                <a:latin typeface="Cambria Math" panose="02040503050406030204" pitchFamily="18" charset="0"/>
                              </a:rPr>
                              <m:t>)</m:t>
                            </m:r>
                          </m:e>
                        </m:nary>
                      </m:e>
                    </m:nary>
                  </m:oMath>
                </a14:m>
                <a:endParaRPr lang="en-CA" sz="3800" dirty="0" smtClean="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80597"/>
                <a:ext cx="12043954" cy="5881460"/>
              </a:xfrm>
              <a:blipFill>
                <a:blip r:embed="rId2"/>
                <a:stretch>
                  <a:fillRect l="-911" t="-1969" r="-962"/>
                </a:stretch>
              </a:blipFill>
            </p:spPr>
            <p:txBody>
              <a:bodyPr/>
              <a:lstStyle/>
              <a:p>
                <a:r>
                  <a:rPr lang="en-CA">
                    <a:noFill/>
                  </a:rPr>
                  <a:t> </a:t>
                </a:r>
              </a:p>
            </p:txBody>
          </p:sp>
        </mc:Fallback>
      </mc:AlternateContent>
    </p:spTree>
    <p:extLst>
      <p:ext uri="{BB962C8B-B14F-4D97-AF65-F5344CB8AC3E}">
        <p14:creationId xmlns:p14="http://schemas.microsoft.com/office/powerpoint/2010/main" val="1770982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of k-means in python</a:t>
            </a:r>
            <a:endParaRPr lang="en-CA" dirty="0"/>
          </a:p>
        </p:txBody>
      </p:sp>
      <p:sp>
        <p:nvSpPr>
          <p:cNvPr id="3" name="Content Placeholder 2"/>
          <p:cNvSpPr>
            <a:spLocks noGrp="1"/>
          </p:cNvSpPr>
          <p:nvPr>
            <p:ph idx="1"/>
          </p:nvPr>
        </p:nvSpPr>
        <p:spPr>
          <a:xfrm>
            <a:off x="838199" y="1825625"/>
            <a:ext cx="5097987" cy="4351338"/>
          </a:xfrm>
        </p:spPr>
        <p:txBody>
          <a:bodyPr/>
          <a:lstStyle/>
          <a:p>
            <a:r>
              <a:rPr lang="en-CA" dirty="0" smtClean="0"/>
              <a:t>Cluster the pixels using </a:t>
            </a:r>
            <a:r>
              <a:rPr lang="en-CA" dirty="0" err="1" smtClean="0"/>
              <a:t>kmeans</a:t>
            </a:r>
            <a:endParaRPr lang="en-CA" dirty="0" smtClean="0"/>
          </a:p>
          <a:p>
            <a:r>
              <a:rPr lang="en-CA" dirty="0" smtClean="0"/>
              <a:t>Build a decision tree </a:t>
            </a:r>
            <a:endParaRPr lang="en-CA" dirty="0"/>
          </a:p>
        </p:txBody>
      </p:sp>
      <p:pic>
        <p:nvPicPr>
          <p:cNvPr id="4" name="Picture 3"/>
          <p:cNvPicPr>
            <a:picLocks noChangeAspect="1"/>
          </p:cNvPicPr>
          <p:nvPr/>
        </p:nvPicPr>
        <p:blipFill>
          <a:blip r:embed="rId2"/>
          <a:stretch>
            <a:fillRect/>
          </a:stretch>
        </p:blipFill>
        <p:spPr>
          <a:xfrm>
            <a:off x="1934508" y="3129510"/>
            <a:ext cx="7010577" cy="2760070"/>
          </a:xfrm>
          <a:prstGeom prst="rect">
            <a:avLst/>
          </a:prstGeom>
          <a:effectLst/>
        </p:spPr>
      </p:pic>
    </p:spTree>
    <p:extLst>
      <p:ext uri="{BB962C8B-B14F-4D97-AF65-F5344CB8AC3E}">
        <p14:creationId xmlns:p14="http://schemas.microsoft.com/office/powerpoint/2010/main" val="1718184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4.7 Instance based learning</a:t>
            </a:r>
            <a:endParaRPr lang="en-CA" dirty="0"/>
          </a:p>
        </p:txBody>
      </p:sp>
      <p:sp>
        <p:nvSpPr>
          <p:cNvPr id="3" name="Content Placeholder 2"/>
          <p:cNvSpPr>
            <a:spLocks noGrp="1"/>
          </p:cNvSpPr>
          <p:nvPr>
            <p:ph idx="1"/>
          </p:nvPr>
        </p:nvSpPr>
        <p:spPr>
          <a:xfrm>
            <a:off x="838200" y="1825625"/>
            <a:ext cx="3539836" cy="4351338"/>
          </a:xfrm>
        </p:spPr>
        <p:txBody>
          <a:bodyPr/>
          <a:lstStyle/>
          <a:p>
            <a:r>
              <a:rPr lang="en-CA" dirty="0" smtClean="0"/>
              <a:t>Instance based learning works by storing training examples, and classifying new instances based on </a:t>
            </a:r>
            <a:r>
              <a:rPr lang="en-CA" b="1" dirty="0" smtClean="0"/>
              <a:t>distance</a:t>
            </a:r>
            <a:r>
              <a:rPr lang="en-CA" dirty="0" smtClean="0"/>
              <a:t> from training </a:t>
            </a:r>
            <a:r>
              <a:rPr lang="en-CA" dirty="0" smtClean="0"/>
              <a:t>examples</a:t>
            </a:r>
          </a:p>
          <a:p>
            <a:r>
              <a:rPr lang="fr-CA" dirty="0" err="1" smtClean="0"/>
              <a:t>Lazy</a:t>
            </a:r>
            <a:r>
              <a:rPr lang="fr-CA" dirty="0" smtClean="0"/>
              <a:t> </a:t>
            </a:r>
            <a:r>
              <a:rPr lang="fr-CA" dirty="0" err="1" smtClean="0"/>
              <a:t>learner</a:t>
            </a:r>
            <a:r>
              <a:rPr lang="fr-CA" dirty="0" smtClean="0"/>
              <a:t> (</a:t>
            </a:r>
            <a:r>
              <a:rPr lang="fr-CA" dirty="0" err="1" smtClean="0"/>
              <a:t>waits</a:t>
            </a:r>
            <a:r>
              <a:rPr lang="fr-CA" dirty="0" smtClean="0"/>
              <a:t> for new instances)</a:t>
            </a:r>
            <a:endParaRPr lang="en-CA" dirty="0"/>
          </a:p>
        </p:txBody>
      </p:sp>
      <p:pic>
        <p:nvPicPr>
          <p:cNvPr id="4" name="Picture 3"/>
          <p:cNvPicPr>
            <a:picLocks noChangeAspect="1"/>
          </p:cNvPicPr>
          <p:nvPr/>
        </p:nvPicPr>
        <p:blipFill>
          <a:blip r:embed="rId2"/>
          <a:stretch>
            <a:fillRect/>
          </a:stretch>
        </p:blipFill>
        <p:spPr>
          <a:xfrm>
            <a:off x="8513063" y="2012879"/>
            <a:ext cx="3477613" cy="4164084"/>
          </a:xfrm>
          <a:prstGeom prst="rect">
            <a:avLst/>
          </a:prstGeom>
        </p:spPr>
      </p:pic>
      <p:pic>
        <p:nvPicPr>
          <p:cNvPr id="5" name="Picture 4"/>
          <p:cNvPicPr>
            <a:picLocks noChangeAspect="1"/>
          </p:cNvPicPr>
          <p:nvPr/>
        </p:nvPicPr>
        <p:blipFill>
          <a:blip r:embed="rId3"/>
          <a:stretch>
            <a:fillRect/>
          </a:stretch>
        </p:blipFill>
        <p:spPr>
          <a:xfrm>
            <a:off x="4624110" y="2029618"/>
            <a:ext cx="3494654" cy="4145521"/>
          </a:xfrm>
          <a:prstGeom prst="rect">
            <a:avLst/>
          </a:prstGeom>
        </p:spPr>
      </p:pic>
      <p:sp>
        <p:nvSpPr>
          <p:cNvPr id="6" name="TextBox 5"/>
          <p:cNvSpPr txBox="1"/>
          <p:nvPr/>
        </p:nvSpPr>
        <p:spPr>
          <a:xfrm>
            <a:off x="243840" y="6488668"/>
            <a:ext cx="11704320" cy="369332"/>
          </a:xfrm>
          <a:prstGeom prst="rect">
            <a:avLst/>
          </a:prstGeom>
          <a:noFill/>
        </p:spPr>
        <p:txBody>
          <a:bodyPr wrap="square" rtlCol="0">
            <a:spAutoFit/>
          </a:bodyPr>
          <a:lstStyle/>
          <a:p>
            <a:r>
              <a:rPr lang="en-CA" dirty="0">
                <a:hlinkClick r:id="rId4"/>
              </a:rPr>
              <a:t>https://scikit-learn.org/stable/auto_examples/classification/plot_classifier_comparison.html</a:t>
            </a:r>
            <a:endParaRPr lang="en-CA" dirty="0"/>
          </a:p>
        </p:txBody>
      </p:sp>
    </p:spTree>
    <p:extLst>
      <p:ext uri="{BB962C8B-B14F-4D97-AF65-F5344CB8AC3E}">
        <p14:creationId xmlns:p14="http://schemas.microsoft.com/office/powerpoint/2010/main" val="207295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distance function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Euclidean distance between instances</a:t>
                </a:r>
              </a:p>
              <a:p>
                <a:r>
                  <a:rPr lang="en-CA" dirty="0" smtClean="0"/>
                  <a:t>Instance 1: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oMath>
                </a14:m>
                <a:r>
                  <a:rPr lang="en-CA" dirty="0" smtClean="0"/>
                  <a:t>, …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oMath>
                </a14:m>
                <a:endParaRPr lang="en-CA" dirty="0" smtClean="0"/>
              </a:p>
              <a:p>
                <a:r>
                  <a:rPr lang="en-CA" dirty="0" smtClean="0"/>
                  <a:t>Instance 2: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oMath>
                </a14:m>
                <a:r>
                  <a:rPr lang="en-CA" dirty="0" smtClean="0"/>
                  <a:t>, …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oMath>
                </a14:m>
                <a:endParaRPr lang="en-CA" dirty="0" smtClean="0"/>
              </a:p>
              <a:p>
                <a:r>
                  <a:rPr lang="en-CA" dirty="0" smtClean="0"/>
                  <a:t>Distance = </a:t>
                </a:r>
                <a14:m>
                  <m:oMath xmlns:m="http://schemas.openxmlformats.org/officeDocument/2006/math">
                    <m:rad>
                      <m:radPr>
                        <m:degHide m:val="on"/>
                        <m:ctrlPr>
                          <a:rPr lang="en-CA" i="1" smtClean="0">
                            <a:latin typeface="Cambria Math" panose="02040503050406030204" pitchFamily="18" charset="0"/>
                          </a:rPr>
                        </m:ctrlPr>
                      </m:radPr>
                      <m:deg/>
                      <m:e>
                        <m:sSup>
                          <m:sSupPr>
                            <m:ctrlPr>
                              <a:rPr lang="en-CA"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 </m:t>
                        </m:r>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e>
                    </m:rad>
                  </m:oMath>
                </a14:m>
                <a:endParaRPr lang="en-CA" dirty="0" smtClean="0"/>
              </a:p>
              <a:p>
                <a:r>
                  <a:rPr lang="en-CA" dirty="0" smtClean="0"/>
                  <a:t>Correct for measurement scale by normalizing all attribute values to lie between 0 and 1 </a:t>
                </a:r>
              </a:p>
              <a:p>
                <a:r>
                  <a:rPr lang="en-CA" dirty="0" smtClean="0"/>
                  <a:t>Normalization: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𝑖</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𝑣</m:t>
                        </m:r>
                        <m:r>
                          <a:rPr lang="en-CA" b="0" i="1" baseline="-25000" smtClean="0">
                            <a:latin typeface="Cambria Math" panose="02040503050406030204" pitchFamily="18" charset="0"/>
                          </a:rPr>
                          <m:t>𝑖</m:t>
                        </m:r>
                        <m:r>
                          <a:rPr lang="en-CA" b="0" i="1" smtClean="0">
                            <a:latin typeface="Cambria Math" panose="02040503050406030204" pitchFamily="18" charset="0"/>
                          </a:rPr>
                          <m:t>−</m:t>
                        </m:r>
                        <m:r>
                          <m:rPr>
                            <m:sty m:val="p"/>
                          </m:rPr>
                          <a:rPr lang="en-CA" b="0" i="0" smtClean="0">
                            <a:latin typeface="Cambria Math" panose="02040503050406030204" pitchFamily="18" charset="0"/>
                          </a:rPr>
                          <m:t>min</m:t>
                        </m:r>
                        <m:r>
                          <a:rPr lang="en-CA" b="0" i="1" smtClean="0">
                            <a:latin typeface="Cambria Math" panose="02040503050406030204" pitchFamily="18" charset="0"/>
                          </a:rPr>
                          <m:t>⁡(</m:t>
                        </m:r>
                        <m:r>
                          <a:rPr lang="en-CA" b="0" i="1" smtClean="0">
                            <a:latin typeface="Cambria Math" panose="02040503050406030204" pitchFamily="18" charset="0"/>
                          </a:rPr>
                          <m:t>𝑣𝑖</m:t>
                        </m:r>
                        <m:r>
                          <a:rPr lang="en-CA" b="0" i="1" smtClean="0">
                            <a:latin typeface="Cambria Math" panose="02040503050406030204" pitchFamily="18" charset="0"/>
                          </a:rPr>
                          <m:t>)</m:t>
                        </m:r>
                      </m:num>
                      <m:den>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max</m:t>
                            </m:r>
                          </m:fName>
                          <m:e>
                            <m:d>
                              <m:dPr>
                                <m:ctrlPr>
                                  <a:rPr lang="en-CA" b="0" i="1" smtClean="0">
                                    <a:latin typeface="Cambria Math" panose="02040503050406030204" pitchFamily="18" charset="0"/>
                                  </a:rPr>
                                </m:ctrlPr>
                              </m:dPr>
                              <m:e>
                                <m:r>
                                  <a:rPr lang="en-CA" b="0" i="1" smtClean="0">
                                    <a:latin typeface="Cambria Math" panose="02040503050406030204" pitchFamily="18" charset="0"/>
                                  </a:rPr>
                                  <m:t>𝑣</m:t>
                                </m:r>
                                <m:r>
                                  <a:rPr lang="en-CA" b="0" i="1" baseline="-25000" smtClean="0">
                                    <a:latin typeface="Cambria Math" panose="02040503050406030204" pitchFamily="18" charset="0"/>
                                  </a:rPr>
                                  <m:t>𝑖</m:t>
                                </m:r>
                              </m:e>
                            </m:d>
                          </m:e>
                        </m:func>
                        <m:r>
                          <a:rPr lang="en-CA" b="0" i="1" smtClean="0">
                            <a:latin typeface="Cambria Math" panose="02040503050406030204" pitchFamily="18" charset="0"/>
                          </a:rPr>
                          <m:t>−</m:t>
                        </m:r>
                        <m:r>
                          <m:rPr>
                            <m:sty m:val="p"/>
                          </m:rPr>
                          <a:rPr lang="en-CA" b="0" i="0" smtClean="0">
                            <a:latin typeface="Cambria Math" panose="02040503050406030204" pitchFamily="18" charset="0"/>
                          </a:rPr>
                          <m:t>min</m:t>
                        </m:r>
                        <m:r>
                          <a:rPr lang="en-CA" b="0" i="1" smtClean="0">
                            <a:latin typeface="Cambria Math" panose="02040503050406030204" pitchFamily="18" charset="0"/>
                          </a:rPr>
                          <m:t>⁡(</m:t>
                        </m:r>
                        <m:r>
                          <a:rPr lang="en-CA" b="0" i="1" smtClean="0">
                            <a:latin typeface="Cambria Math" panose="02040503050406030204" pitchFamily="18" charset="0"/>
                          </a:rPr>
                          <m:t>𝑣𝑖</m:t>
                        </m:r>
                        <m:r>
                          <a:rPr lang="en-CA" b="0" i="1" smtClean="0">
                            <a:latin typeface="Cambria Math" panose="02040503050406030204" pitchFamily="18" charset="0"/>
                          </a:rPr>
                          <m:t>)</m:t>
                        </m:r>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751242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7093"/>
          </a:xfrm>
        </p:spPr>
        <p:txBody>
          <a:bodyPr/>
          <a:lstStyle/>
          <a:p>
            <a:r>
              <a:rPr lang="en-CA" dirty="0" smtClean="0"/>
              <a:t>Finding nearest neighbours efficiently</a:t>
            </a:r>
            <a:endParaRPr lang="en-CA" dirty="0"/>
          </a:p>
        </p:txBody>
      </p:sp>
      <p:sp>
        <p:nvSpPr>
          <p:cNvPr id="3" name="Content Placeholder 2"/>
          <p:cNvSpPr>
            <a:spLocks noGrp="1"/>
          </p:cNvSpPr>
          <p:nvPr>
            <p:ph idx="1"/>
          </p:nvPr>
        </p:nvSpPr>
        <p:spPr>
          <a:xfrm>
            <a:off x="0" y="757092"/>
            <a:ext cx="5008418" cy="5893089"/>
          </a:xfrm>
        </p:spPr>
        <p:txBody>
          <a:bodyPr>
            <a:normAutofit fontScale="92500" lnSpcReduction="20000"/>
          </a:bodyPr>
          <a:lstStyle/>
          <a:p>
            <a:r>
              <a:rPr lang="en-CA" dirty="0" smtClean="0"/>
              <a:t>We have some instances and a distance function. Problem solved?</a:t>
            </a:r>
          </a:p>
          <a:p>
            <a:r>
              <a:rPr lang="en-CA" dirty="0" smtClean="0"/>
              <a:t>What if we have millions of stored instances? Compute distance between new instance and all of them?</a:t>
            </a:r>
          </a:p>
          <a:p>
            <a:r>
              <a:rPr lang="en-CA" dirty="0" smtClean="0"/>
              <a:t>We can find nearest neighbours more efficiently by representing the training set as a tree</a:t>
            </a:r>
          </a:p>
          <a:p>
            <a:r>
              <a:rPr lang="en-CA" dirty="0" err="1"/>
              <a:t>k</a:t>
            </a:r>
            <a:r>
              <a:rPr lang="en-CA" dirty="0" err="1" smtClean="0"/>
              <a:t>D</a:t>
            </a:r>
            <a:r>
              <a:rPr lang="en-CA" dirty="0" smtClean="0"/>
              <a:t> trees recursively divide instance space using hyperplanes</a:t>
            </a:r>
          </a:p>
          <a:p>
            <a:r>
              <a:rPr lang="en-CA" dirty="0" smtClean="0"/>
              <a:t>A) </a:t>
            </a:r>
            <a:r>
              <a:rPr lang="en-CA" dirty="0" err="1" smtClean="0"/>
              <a:t>kD</a:t>
            </a:r>
            <a:r>
              <a:rPr lang="en-CA" dirty="0" smtClean="0"/>
              <a:t> tree example with k=2 (2 attributes)</a:t>
            </a:r>
          </a:p>
          <a:p>
            <a:r>
              <a:rPr lang="en-CA" dirty="0" smtClean="0"/>
              <a:t>B) four training instances represented in (A) along with hyperplanes constituting tree</a:t>
            </a:r>
            <a:endParaRPr lang="en-CA" dirty="0"/>
          </a:p>
        </p:txBody>
      </p:sp>
      <p:pic>
        <p:nvPicPr>
          <p:cNvPr id="5" name="Picture 4"/>
          <p:cNvPicPr>
            <a:picLocks noChangeAspect="1"/>
          </p:cNvPicPr>
          <p:nvPr/>
        </p:nvPicPr>
        <p:blipFill>
          <a:blip r:embed="rId2"/>
          <a:stretch>
            <a:fillRect/>
          </a:stretch>
        </p:blipFill>
        <p:spPr>
          <a:xfrm>
            <a:off x="5231823" y="1580837"/>
            <a:ext cx="6960177" cy="4245599"/>
          </a:xfrm>
          <a:prstGeom prst="rect">
            <a:avLst/>
          </a:prstGeom>
        </p:spPr>
      </p:pic>
    </p:spTree>
    <p:extLst>
      <p:ext uri="{BB962C8B-B14F-4D97-AF65-F5344CB8AC3E}">
        <p14:creationId xmlns:p14="http://schemas.microsoft.com/office/powerpoint/2010/main" val="2825213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CA" dirty="0" smtClean="0"/>
              <a:t>How does </a:t>
            </a:r>
            <a:r>
              <a:rPr lang="en-CA" dirty="0" err="1" smtClean="0"/>
              <a:t>kD</a:t>
            </a:r>
            <a:r>
              <a:rPr lang="en-CA" dirty="0" smtClean="0"/>
              <a:t> tree help find nearest neighbours fast?</a:t>
            </a:r>
            <a:endParaRPr lang="en-CA" dirty="0"/>
          </a:p>
        </p:txBody>
      </p:sp>
      <p:sp>
        <p:nvSpPr>
          <p:cNvPr id="3" name="Content Placeholder 2"/>
          <p:cNvSpPr>
            <a:spLocks noGrp="1"/>
          </p:cNvSpPr>
          <p:nvPr>
            <p:ph idx="1"/>
          </p:nvPr>
        </p:nvSpPr>
        <p:spPr>
          <a:xfrm>
            <a:off x="0" y="1146752"/>
            <a:ext cx="6594764" cy="5711248"/>
          </a:xfrm>
        </p:spPr>
        <p:txBody>
          <a:bodyPr>
            <a:normAutofit fontScale="85000" lnSpcReduction="10000"/>
          </a:bodyPr>
          <a:lstStyle/>
          <a:p>
            <a:r>
              <a:rPr lang="en-CA" dirty="0" smtClean="0"/>
              <a:t>To locate nearest neighbour of a given target point, follow the tree down from its root to locate the region containing the target point</a:t>
            </a:r>
          </a:p>
          <a:p>
            <a:r>
              <a:rPr lang="en-CA" dirty="0" smtClean="0"/>
              <a:t>We want to find the nearest neighbour of the new instance (star)</a:t>
            </a:r>
          </a:p>
          <a:p>
            <a:r>
              <a:rPr lang="en-CA" dirty="0" smtClean="0"/>
              <a:t>Following the tree leads us to the subsection whose leaf node is colored black (good first approximation)</a:t>
            </a:r>
          </a:p>
          <a:p>
            <a:r>
              <a:rPr lang="en-CA" dirty="0" smtClean="0"/>
              <a:t>The nearest neighbour must lie within the circle.</a:t>
            </a:r>
          </a:p>
          <a:p>
            <a:r>
              <a:rPr lang="en-CA" dirty="0" smtClean="0"/>
              <a:t>First check if black node’s sibling (gray box) touches circle (it doesn’t)</a:t>
            </a:r>
          </a:p>
          <a:p>
            <a:r>
              <a:rPr lang="en-CA" dirty="0" smtClean="0"/>
              <a:t>Then, check sibling of parent node (upper half) – it does touch the circle, so we check its children</a:t>
            </a:r>
          </a:p>
          <a:p>
            <a:r>
              <a:rPr lang="en-CA" dirty="0" smtClean="0"/>
              <a:t>Top right (which is daughter of the upper half node) intersects the circle so we descend into it and find it contains a closer point (green)</a:t>
            </a:r>
          </a:p>
          <a:p>
            <a:endParaRPr lang="en-CA" dirty="0" smtClean="0"/>
          </a:p>
          <a:p>
            <a:endParaRPr lang="en-CA" dirty="0"/>
          </a:p>
        </p:txBody>
      </p:sp>
      <p:pic>
        <p:nvPicPr>
          <p:cNvPr id="7" name="Picture 6"/>
          <p:cNvPicPr>
            <a:picLocks noChangeAspect="1"/>
          </p:cNvPicPr>
          <p:nvPr/>
        </p:nvPicPr>
        <p:blipFill>
          <a:blip r:embed="rId2"/>
          <a:stretch>
            <a:fillRect/>
          </a:stretch>
        </p:blipFill>
        <p:spPr>
          <a:xfrm>
            <a:off x="6594764" y="1146752"/>
            <a:ext cx="5597236" cy="5585766"/>
          </a:xfrm>
          <a:prstGeom prst="rect">
            <a:avLst/>
          </a:prstGeom>
        </p:spPr>
      </p:pic>
    </p:spTree>
    <p:extLst>
      <p:ext uri="{BB962C8B-B14F-4D97-AF65-F5344CB8AC3E}">
        <p14:creationId xmlns:p14="http://schemas.microsoft.com/office/powerpoint/2010/main" val="2782086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Building a good tree</a:t>
            </a:r>
            <a:endParaRPr lang="en-CA" dirty="0"/>
          </a:p>
        </p:txBody>
      </p:sp>
      <p:sp>
        <p:nvSpPr>
          <p:cNvPr id="3" name="Content Placeholder 2"/>
          <p:cNvSpPr>
            <a:spLocks noGrp="1"/>
          </p:cNvSpPr>
          <p:nvPr>
            <p:ph idx="1"/>
          </p:nvPr>
        </p:nvSpPr>
        <p:spPr>
          <a:xfrm>
            <a:off x="91440" y="1825625"/>
            <a:ext cx="6226233" cy="4351338"/>
          </a:xfrm>
        </p:spPr>
        <p:txBody>
          <a:bodyPr>
            <a:normAutofit lnSpcReduction="10000"/>
          </a:bodyPr>
          <a:lstStyle/>
          <a:p>
            <a:r>
              <a:rPr lang="en-CA" dirty="0" smtClean="0"/>
              <a:t>Need to find a good direction for initial split</a:t>
            </a:r>
          </a:p>
          <a:p>
            <a:r>
              <a:rPr lang="en-CA" dirty="0" smtClean="0"/>
              <a:t>Basic split: </a:t>
            </a:r>
          </a:p>
          <a:p>
            <a:r>
              <a:rPr lang="en-CA" dirty="0" smtClean="0"/>
              <a:t>1) calculate the variance of data points along each axis individually</a:t>
            </a:r>
          </a:p>
          <a:p>
            <a:r>
              <a:rPr lang="en-CA" dirty="0" smtClean="0"/>
              <a:t>2) select axis with greatest variance</a:t>
            </a:r>
          </a:p>
          <a:p>
            <a:r>
              <a:rPr lang="en-CA" dirty="0" smtClean="0"/>
              <a:t>3) create splitting hyperplane perpendicular to that axis, placing it at the median value along axis of greatest variance</a:t>
            </a:r>
          </a:p>
          <a:p>
            <a:endParaRPr lang="en-CA" dirty="0" smtClean="0"/>
          </a:p>
          <a:p>
            <a:endParaRPr lang="en-CA" dirty="0"/>
          </a:p>
        </p:txBody>
      </p:sp>
      <p:pic>
        <p:nvPicPr>
          <p:cNvPr id="2050" name="Picture 2" descr="Image result for mahalanobis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747" y="1825625"/>
            <a:ext cx="5334000" cy="40005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8477794" y="3696789"/>
            <a:ext cx="155448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71125" y="2690949"/>
            <a:ext cx="0" cy="99277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018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Incrementally updating the </a:t>
            </a:r>
            <a:r>
              <a:rPr lang="en-CA" dirty="0" err="1" smtClean="0"/>
              <a:t>kD</a:t>
            </a:r>
            <a:r>
              <a:rPr lang="en-CA" dirty="0" smtClean="0"/>
              <a:t> tree</a:t>
            </a:r>
            <a:endParaRPr lang="en-CA" dirty="0"/>
          </a:p>
        </p:txBody>
      </p:sp>
      <p:sp>
        <p:nvSpPr>
          <p:cNvPr id="3" name="Content Placeholder 2"/>
          <p:cNvSpPr>
            <a:spLocks noGrp="1"/>
          </p:cNvSpPr>
          <p:nvPr>
            <p:ph idx="1"/>
          </p:nvPr>
        </p:nvSpPr>
        <p:spPr>
          <a:xfrm>
            <a:off x="0" y="1825624"/>
            <a:ext cx="12192000" cy="4879975"/>
          </a:xfrm>
        </p:spPr>
        <p:txBody>
          <a:bodyPr>
            <a:normAutofit lnSpcReduction="10000"/>
          </a:bodyPr>
          <a:lstStyle/>
          <a:p>
            <a:r>
              <a:rPr lang="en-CA" dirty="0" smtClean="0"/>
              <a:t>One of the advantages of instance-based learning over other machine learning methods is that new examples can be added to training set at any time</a:t>
            </a:r>
          </a:p>
          <a:p>
            <a:r>
              <a:rPr lang="en-CA" dirty="0" smtClean="0"/>
              <a:t>Therefore, we want to be able to incrementally update </a:t>
            </a:r>
            <a:r>
              <a:rPr lang="en-CA" dirty="0" err="1" smtClean="0"/>
              <a:t>kD</a:t>
            </a:r>
            <a:r>
              <a:rPr lang="en-CA" dirty="0" smtClean="0"/>
              <a:t> tree with new points</a:t>
            </a:r>
          </a:p>
          <a:p>
            <a:r>
              <a:rPr lang="en-CA" dirty="0" smtClean="0"/>
              <a:t>Incrementally updating the tree:</a:t>
            </a:r>
          </a:p>
          <a:p>
            <a:r>
              <a:rPr lang="en-CA" dirty="0" smtClean="0"/>
              <a:t>1) determine which leaf node contains new point, find its </a:t>
            </a:r>
            <a:r>
              <a:rPr lang="en-CA" dirty="0" err="1" smtClean="0"/>
              <a:t>hyperrectangle</a:t>
            </a:r>
            <a:endParaRPr lang="en-CA" dirty="0" smtClean="0"/>
          </a:p>
          <a:p>
            <a:r>
              <a:rPr lang="en-CA" dirty="0" smtClean="0"/>
              <a:t>2) if it is empty, place the new point there</a:t>
            </a:r>
          </a:p>
          <a:p>
            <a:r>
              <a:rPr lang="en-CA" dirty="0" smtClean="0"/>
              <a:t>3) otherwise, split the </a:t>
            </a:r>
            <a:r>
              <a:rPr lang="en-CA" dirty="0" err="1" smtClean="0"/>
              <a:t>hyperrectangle</a:t>
            </a:r>
            <a:r>
              <a:rPr lang="en-CA" dirty="0" smtClean="0"/>
              <a:t> along its longest dimension (to preserve </a:t>
            </a:r>
            <a:r>
              <a:rPr lang="en-CA" dirty="0" err="1" smtClean="0"/>
              <a:t>squareness</a:t>
            </a:r>
            <a:r>
              <a:rPr lang="en-CA" dirty="0" smtClean="0"/>
              <a:t>)</a:t>
            </a:r>
          </a:p>
          <a:p>
            <a:r>
              <a:rPr lang="en-CA" dirty="0" err="1" smtClean="0"/>
              <a:t>kD</a:t>
            </a:r>
            <a:r>
              <a:rPr lang="en-CA" dirty="0" smtClean="0"/>
              <a:t> trees are good, but rectangles/squares are not the best shape to use because of their corners (which leads to unnecessary backtracking). </a:t>
            </a:r>
          </a:p>
          <a:p>
            <a:r>
              <a:rPr lang="en-CA" dirty="0" smtClean="0"/>
              <a:t>The solution? Use </a:t>
            </a:r>
            <a:r>
              <a:rPr lang="en-CA" dirty="0" smtClean="0"/>
              <a:t>hyperspheres (Ball tree), </a:t>
            </a:r>
            <a:r>
              <a:rPr lang="en-CA" dirty="0" smtClean="0"/>
              <a:t>not </a:t>
            </a:r>
            <a:r>
              <a:rPr lang="en-CA" dirty="0" err="1" smtClean="0"/>
              <a:t>hyperrectangles</a:t>
            </a:r>
            <a:r>
              <a:rPr lang="en-CA" dirty="0" smtClean="0"/>
              <a:t> </a:t>
            </a:r>
            <a:endParaRPr lang="en-CA" dirty="0"/>
          </a:p>
        </p:txBody>
      </p:sp>
    </p:spTree>
    <p:extLst>
      <p:ext uri="{BB962C8B-B14F-4D97-AF65-F5344CB8AC3E}">
        <p14:creationId xmlns:p14="http://schemas.microsoft.com/office/powerpoint/2010/main" val="75904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868"/>
            <a:ext cx="10515600" cy="483961"/>
          </a:xfrm>
        </p:spPr>
        <p:txBody>
          <a:bodyPr>
            <a:normAutofit fontScale="90000"/>
          </a:bodyPr>
          <a:lstStyle/>
          <a:p>
            <a:r>
              <a:rPr lang="en-CA" dirty="0" smtClean="0"/>
              <a:t>Ball tree</a:t>
            </a:r>
            <a:endParaRPr lang="en-CA" dirty="0"/>
          </a:p>
        </p:txBody>
      </p:sp>
      <p:sp>
        <p:nvSpPr>
          <p:cNvPr id="3" name="Content Placeholder 2"/>
          <p:cNvSpPr>
            <a:spLocks noGrp="1"/>
          </p:cNvSpPr>
          <p:nvPr>
            <p:ph idx="1"/>
          </p:nvPr>
        </p:nvSpPr>
        <p:spPr>
          <a:xfrm>
            <a:off x="0" y="587829"/>
            <a:ext cx="11273246" cy="1763485"/>
          </a:xfrm>
        </p:spPr>
        <p:txBody>
          <a:bodyPr>
            <a:normAutofit lnSpcReduction="10000"/>
          </a:bodyPr>
          <a:lstStyle/>
          <a:p>
            <a:r>
              <a:rPr lang="en-CA" dirty="0" smtClean="0"/>
              <a:t>A ball tree is a binary tree in which every node defines a D-dimensional hypersphere, or ball, containing a subset of points to be searched</a:t>
            </a:r>
          </a:p>
          <a:p>
            <a:r>
              <a:rPr lang="en-CA" dirty="0" smtClean="0"/>
              <a:t>Enables fast nearest neighbour search</a:t>
            </a:r>
          </a:p>
          <a:p>
            <a:r>
              <a:rPr lang="en-CA" dirty="0" smtClean="0"/>
              <a:t>Built in the same way as </a:t>
            </a:r>
            <a:r>
              <a:rPr lang="en-CA" dirty="0" err="1" smtClean="0"/>
              <a:t>kD</a:t>
            </a:r>
            <a:r>
              <a:rPr lang="en-CA" dirty="0" smtClean="0"/>
              <a:t> trees (using </a:t>
            </a:r>
            <a:r>
              <a:rPr lang="en-CA" dirty="0" err="1" smtClean="0"/>
              <a:t>kD</a:t>
            </a:r>
            <a:r>
              <a:rPr lang="en-CA" dirty="0" smtClean="0"/>
              <a:t> algorithm</a:t>
            </a:r>
            <a:r>
              <a:rPr lang="fr-CA" dirty="0" smtClean="0"/>
              <a:t>)</a:t>
            </a:r>
            <a:endParaRPr lang="en-CA" dirty="0"/>
          </a:p>
        </p:txBody>
      </p:sp>
      <p:sp>
        <p:nvSpPr>
          <p:cNvPr id="6" name="TextBox 5"/>
          <p:cNvSpPr txBox="1"/>
          <p:nvPr/>
        </p:nvSpPr>
        <p:spPr>
          <a:xfrm>
            <a:off x="9078686" y="2481943"/>
            <a:ext cx="2886892" cy="2308324"/>
          </a:xfrm>
          <a:prstGeom prst="rect">
            <a:avLst/>
          </a:prstGeom>
          <a:noFill/>
        </p:spPr>
        <p:txBody>
          <a:bodyPr wrap="square" rtlCol="0">
            <a:spAutoFit/>
          </a:bodyPr>
          <a:lstStyle/>
          <a:p>
            <a:r>
              <a:rPr lang="en-CA" dirty="0"/>
              <a:t>B</a:t>
            </a:r>
            <a:r>
              <a:rPr lang="en-CA" dirty="0" smtClean="0"/>
              <a:t>all tree for 16 instances</a:t>
            </a:r>
          </a:p>
          <a:p>
            <a:pPr marL="342900" indent="-342900">
              <a:buAutoNum type="alphaUcParenR"/>
            </a:pPr>
            <a:r>
              <a:rPr lang="en-CA" dirty="0" smtClean="0"/>
              <a:t>Instances and balls</a:t>
            </a:r>
          </a:p>
          <a:p>
            <a:pPr marL="342900" indent="-342900">
              <a:buAutoNum type="alphaUcParenR"/>
            </a:pPr>
            <a:r>
              <a:rPr lang="en-CA" dirty="0" smtClean="0"/>
              <a:t>Corresponding tree</a:t>
            </a:r>
          </a:p>
          <a:p>
            <a:pPr marL="342900" indent="-342900">
              <a:buAutoNum type="alphaUcParenR"/>
            </a:pPr>
            <a:endParaRPr lang="en-CA" dirty="0"/>
          </a:p>
          <a:p>
            <a:r>
              <a:rPr lang="en-CA" dirty="0" smtClean="0"/>
              <a:t>Circles at different levels are indicated by style of dash, smaller circles drawn in shades of gray</a:t>
            </a:r>
            <a:endParaRPr lang="en-CA" dirty="0"/>
          </a:p>
        </p:txBody>
      </p:sp>
      <p:pic>
        <p:nvPicPr>
          <p:cNvPr id="7" name="Picture 6"/>
          <p:cNvPicPr>
            <a:picLocks noChangeAspect="1"/>
          </p:cNvPicPr>
          <p:nvPr/>
        </p:nvPicPr>
        <p:blipFill>
          <a:blip r:embed="rId2"/>
          <a:stretch>
            <a:fillRect/>
          </a:stretch>
        </p:blipFill>
        <p:spPr>
          <a:xfrm>
            <a:off x="26126" y="2351314"/>
            <a:ext cx="9039497" cy="4482949"/>
          </a:xfrm>
          <a:prstGeom prst="rect">
            <a:avLst/>
          </a:prstGeom>
        </p:spPr>
      </p:pic>
    </p:spTree>
    <p:extLst>
      <p:ext uri="{BB962C8B-B14F-4D97-AF65-F5344CB8AC3E}">
        <p14:creationId xmlns:p14="http://schemas.microsoft.com/office/powerpoint/2010/main" val="2853839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01526"/>
          </a:xfrm>
        </p:spPr>
        <p:txBody>
          <a:bodyPr>
            <a:normAutofit fontScale="90000"/>
          </a:bodyPr>
          <a:lstStyle/>
          <a:p>
            <a:r>
              <a:rPr lang="en-CA" dirty="0" smtClean="0"/>
              <a:t>4.8 Clustering</a:t>
            </a:r>
            <a:endParaRPr lang="en-CA" dirty="0"/>
          </a:p>
        </p:txBody>
      </p:sp>
      <p:sp>
        <p:nvSpPr>
          <p:cNvPr id="3" name="Content Placeholder 2"/>
          <p:cNvSpPr>
            <a:spLocks noGrp="1"/>
          </p:cNvSpPr>
          <p:nvPr>
            <p:ph idx="1"/>
          </p:nvPr>
        </p:nvSpPr>
        <p:spPr>
          <a:xfrm>
            <a:off x="0" y="601526"/>
            <a:ext cx="12192000" cy="4351338"/>
          </a:xfrm>
        </p:spPr>
        <p:txBody>
          <a:bodyPr/>
          <a:lstStyle/>
          <a:p>
            <a:r>
              <a:rPr lang="en-CA" dirty="0" smtClean="0"/>
              <a:t>Clustering is the task of grouping a set of objects in such a way that objects in the same group (cluster) are more similar to each other than to those in other groups</a:t>
            </a:r>
          </a:p>
          <a:p>
            <a:r>
              <a:rPr lang="en-CA" dirty="0" smtClean="0"/>
              <a:t>Exploratory data mining, used for knowledge discovery</a:t>
            </a:r>
          </a:p>
          <a:p>
            <a:r>
              <a:rPr lang="en-CA" dirty="0" smtClean="0"/>
              <a:t>Clustering techniques are applied when there is no class to be predicted but rather we want to divide instances into natural groups</a:t>
            </a:r>
          </a:p>
          <a:p>
            <a:r>
              <a:rPr lang="en-CA" dirty="0" smtClean="0"/>
              <a:t>The clusters will presumably reflect some underlying structure in the data</a:t>
            </a:r>
          </a:p>
          <a:p>
            <a:r>
              <a:rPr lang="en-CA" dirty="0" smtClean="0"/>
              <a:t>The classic clustering technique is called k-means clustering, it is an iterative distance-based technique</a:t>
            </a:r>
            <a:endParaRPr lang="en-CA" dirty="0"/>
          </a:p>
        </p:txBody>
      </p:sp>
      <p:sp>
        <p:nvSpPr>
          <p:cNvPr id="4" name="TextBox 3"/>
          <p:cNvSpPr txBox="1"/>
          <p:nvPr/>
        </p:nvSpPr>
        <p:spPr>
          <a:xfrm>
            <a:off x="1998617" y="6061166"/>
            <a:ext cx="8046720" cy="369332"/>
          </a:xfrm>
          <a:prstGeom prst="rect">
            <a:avLst/>
          </a:prstGeom>
          <a:noFill/>
        </p:spPr>
        <p:txBody>
          <a:bodyPr wrap="square" rtlCol="0">
            <a:spAutoFit/>
          </a:bodyPr>
          <a:lstStyle/>
          <a:p>
            <a:r>
              <a:rPr lang="en-CA" dirty="0">
                <a:hlinkClick r:id="rId2"/>
              </a:rPr>
              <a:t>https://en.wikipedia.org/wiki/Cluster_analysis</a:t>
            </a:r>
            <a:endParaRPr lang="en-CA" dirty="0"/>
          </a:p>
        </p:txBody>
      </p:sp>
    </p:spTree>
    <p:extLst>
      <p:ext uri="{BB962C8B-B14F-4D97-AF65-F5344CB8AC3E}">
        <p14:creationId xmlns:p14="http://schemas.microsoft.com/office/powerpoint/2010/main" val="3461331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1263</Words>
  <Application>Microsoft Office PowerPoint</Application>
  <PresentationFormat>Widescreen</PresentationFormat>
  <Paragraphs>125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CS405/505 Data Mining</vt:lpstr>
      <vt:lpstr>4.7 Instance based learning</vt:lpstr>
      <vt:lpstr>The distance function</vt:lpstr>
      <vt:lpstr>Finding nearest neighbours efficiently</vt:lpstr>
      <vt:lpstr>How does kD tree help find nearest neighbours fast?</vt:lpstr>
      <vt:lpstr>Building a good tree</vt:lpstr>
      <vt:lpstr>Incrementally updating the kD tree</vt:lpstr>
      <vt:lpstr>Ball tree</vt:lpstr>
      <vt:lpstr>4.8 Clustering</vt:lpstr>
      <vt:lpstr>PowerPoint Presentation</vt:lpstr>
      <vt:lpstr>K-means clustering</vt:lpstr>
      <vt:lpstr>K-means algorithm</vt:lpstr>
      <vt:lpstr>K-means example:</vt:lpstr>
      <vt:lpstr>Hierarchical (agglomerative) clustering</vt:lpstr>
      <vt:lpstr>Example of Hierarchical clustering</vt:lpstr>
      <vt:lpstr>Incremental clustering</vt:lpstr>
      <vt:lpstr>Category Utility (nominal attributes)</vt:lpstr>
      <vt:lpstr>Category utility (numerical attributes)</vt:lpstr>
      <vt:lpstr>Example of k-means in python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85</cp:revision>
  <dcterms:created xsi:type="dcterms:W3CDTF">2019-09-23T20:48:45Z</dcterms:created>
  <dcterms:modified xsi:type="dcterms:W3CDTF">2019-09-24T19:44:19Z</dcterms:modified>
</cp:coreProperties>
</file>