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BF6-6F43-41EF-A9DD-FC002E4C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B0DA6-469E-41C6-AFFE-4FA9E45B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F1CB-35F2-45C3-B096-AF255627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D6F2-A0CD-47A8-82C6-65D9BDCC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FB00-2F3B-4407-988E-9634B7F4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FD3C-A4F4-4672-ACA4-2CC46EB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F5D0-99F0-4BD2-8B1B-59C84B0B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7558-03A3-426D-92CA-304F0F01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65E0-1D0D-4F1E-9637-4457ECA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6C28-0126-489A-A5D6-D891C0E7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F5976-0B15-4CBF-B097-867C873C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8658-272B-467C-AB21-CFBF00CD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A11C-57BA-47E4-ACB9-8BE8F1BD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6CD6-149F-4E88-9DCF-951F711D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B4AF-49E6-4226-AD23-AC930583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A6D8-0F38-4D7A-80B8-8B0ED675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A19F-3933-4790-815A-18375F47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C7D5-D97D-43F4-A493-6CFF1E0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F78-C7D4-4B5E-AB7A-292B7917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3D76-6A1C-42D8-8BFA-16924DA3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E0DE-8C9C-4D27-9C99-32571842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266B-0204-44F9-A339-570E1135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9D50-85AD-49A9-8E96-E5A0E53E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5561-477B-490D-AC5B-ED16D26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8F87-7EC4-4DA5-B6C0-BFA3C930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AA7-3BBD-42A4-B4B6-A1E0D4D7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B281-BA93-44AF-BB19-5D4BC32CA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4E71-0F9C-49DC-AA6B-160D8C63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0D85-0817-4D14-A4EF-00BF9662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E15B-0A21-4C60-885F-310F2B0A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990D4-2370-4CDA-87E0-DB3EEBDC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5354-B6C7-43B6-AA5B-4756F084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8EC0-58D2-4E1B-91D0-7790EA0A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C84C-0F6A-4356-B7BC-152EA16D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8C2D1-9BA6-4A4F-8FD0-127B7453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6A51-92DF-46F5-8D29-B641609C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1F4F4-DB49-42ED-B30B-653C4970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7EB90-B8D4-4251-AD1F-E61566EE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86CE5-FB44-421F-AFDB-FFDBA1A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BFB5-41C5-4F21-A019-ADD81CEA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8C51F-7D3A-41A8-9974-0F8B4A69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60B74-5187-4A91-BA76-7F9A5A6A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9CB02-5AA2-4161-B6A4-E991972C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4D697-BD80-4754-B524-1E7C77BA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173E0-3C70-4EE5-A1A3-6AFEDDCF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CCD31-D330-4226-A5B1-2F07EFC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27E2-1A68-427D-9321-519045D2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FC5-9F95-43AA-8299-EB02FF08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89896-CECB-42CB-BA40-A5604543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7A3D8-0228-4255-84D1-2F826262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1756D-66A1-4674-A860-A93C47CB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AF2-6410-4449-8E3C-CFA2F460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8D42-C725-4984-A202-7A0FA281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B19D4-CBED-407A-9B72-1FF5100F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3EBA-F07B-4036-B105-AD24701F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BA03-46A5-4830-A5CA-34A3513A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3268-77EA-4C7B-9878-80A57F2A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DCEDA-19DA-4FB9-B4AA-79169554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FF01E-1128-40F1-B072-2F221AF0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39C4-3E85-480E-BF02-AA693E77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86EA-B3B3-4131-B398-A36F0F97C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1B97-E2CF-4D4F-B94A-3414D15BA86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FA1E-28D9-4688-A7C4-289D5C82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EBCF-611F-4DE1-9144-A5A6CD67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3367-8C83-4F25-BC88-76C9A5FA4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387E-14F2-4CE8-860E-31565B644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21</a:t>
            </a:r>
          </a:p>
        </p:txBody>
      </p:sp>
    </p:spTree>
    <p:extLst>
      <p:ext uri="{BB962C8B-B14F-4D97-AF65-F5344CB8AC3E}">
        <p14:creationId xmlns:p14="http://schemas.microsoft.com/office/powerpoint/2010/main" val="337209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The above equations are amenable to numerical optimization</a:t>
                </a:r>
              </a:p>
              <a:p>
                <a:r>
                  <a:rPr lang="en-US" dirty="0"/>
                  <a:t>Example: matrix-matrix multiplications can be avoided in favor of matrix-vector multiplications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Observing that most hidden-layer activation functions give a diagonal form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the matrix-vector multiplication can be transformed into an element-wise product,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element-wise product and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created by extracting elements of diagonal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Using observation above, we can see that entire parameter matrix update at each level has following simple form: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, the input data with a 1 appended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98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6818"/>
            <a:ext cx="12192000" cy="973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Backpropagation in a deep network </a:t>
            </a:r>
          </a:p>
          <a:p>
            <a:r>
              <a:rPr lang="en-US" dirty="0"/>
              <a:t>Forward computation shown in gray arrows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70458-BBE1-46ED-9780-B0E72E66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624"/>
            <a:ext cx="11291299" cy="49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6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051480"/>
            <a:ext cx="12191999" cy="7985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 updates (black arrows) that follow the forward and backward propagation steps (gray arrows)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B800B-E91C-463B-91E5-9B250299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1729"/>
            <a:ext cx="9524143" cy="48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Computation graphs and complex network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simple feedforward network, learning takes place in two phases: a forward pass and a backward pass</a:t>
            </a:r>
          </a:p>
          <a:p>
            <a:r>
              <a:rPr lang="en-US" dirty="0"/>
              <a:t>Using vector notation, we saw above that gradient computations decompose into a simple chain of matrix products</a:t>
            </a:r>
          </a:p>
          <a:p>
            <a:r>
              <a:rPr lang="en-US" dirty="0"/>
              <a:t>What if the graph does not have a simple layered structure?</a:t>
            </a:r>
          </a:p>
          <a:p>
            <a:r>
              <a:rPr lang="en-US" dirty="0"/>
              <a:t>More complex computations consisting of applying functions to intermediate results can also be represented by computation graphs</a:t>
            </a:r>
          </a:p>
          <a:p>
            <a:r>
              <a:rPr lang="en-US" dirty="0"/>
              <a:t>Implementing general mechanisms for efficient backpropagation is complex</a:t>
            </a:r>
          </a:p>
          <a:p>
            <a:r>
              <a:rPr lang="en-US" dirty="0"/>
              <a:t>Using concept of computation graph, gradient information simply needs to be propagated along the path found by reversing arrows in graph used to define steps of forward propagation of information</a:t>
            </a:r>
          </a:p>
          <a:p>
            <a:r>
              <a:rPr lang="en-US" dirty="0"/>
              <a:t>Learning in a deep network could be by gradient descent, or more sophisticated methods that exploit higher-order derivatives. </a:t>
            </a:r>
          </a:p>
          <a:p>
            <a:r>
              <a:rPr lang="en-US" dirty="0"/>
              <a:t>In practice, a variation of stochastic gradient descent based on mini-batches is by far the most popular method, software packages often optimized assuming this is the case</a:t>
            </a:r>
          </a:p>
        </p:txBody>
      </p:sp>
    </p:spTree>
    <p:extLst>
      <p:ext uri="{BB962C8B-B14F-4D97-AF65-F5344CB8AC3E}">
        <p14:creationId xmlns:p14="http://schemas.microsoft.com/office/powerpoint/2010/main" val="90266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396B-5412-4EE7-83B6-9C48B5B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3028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0F2C-D09D-4B8D-A63B-05B13348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3029"/>
            <a:ext cx="12192000" cy="5994970"/>
          </a:xfrm>
        </p:spPr>
        <p:txBody>
          <a:bodyPr/>
          <a:lstStyle/>
          <a:p>
            <a:r>
              <a:rPr lang="en-US" dirty="0"/>
              <a:t>Gradient computations decompose into a simple chain of matrix products </a:t>
            </a:r>
          </a:p>
        </p:txBody>
      </p:sp>
    </p:spTree>
    <p:extLst>
      <p:ext uri="{BB962C8B-B14F-4D97-AF65-F5344CB8AC3E}">
        <p14:creationId xmlns:p14="http://schemas.microsoft.com/office/powerpoint/2010/main" val="186313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Backpropagation is based on the chain rule of calculus</a:t>
                </a:r>
              </a:p>
              <a:p>
                <a:r>
                  <a:rPr lang="en-US" dirty="0"/>
                  <a:t>Consider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for a single layer network with a </a:t>
                </a:r>
                <a:r>
                  <a:rPr lang="en-US" dirty="0" err="1"/>
                  <a:t>softmax</a:t>
                </a:r>
                <a:r>
                  <a:rPr lang="en-US" dirty="0"/>
                  <a:t> output corresponding to model for multinomial linear regression</a:t>
                </a:r>
              </a:p>
              <a:p>
                <a:r>
                  <a:rPr lang="en-US" dirty="0"/>
                  <a:t>Use multinomial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a single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corresponding class</a:t>
                </a:r>
                <a:r>
                  <a:rPr lang="en-US" b="1" dirty="0"/>
                  <a:t> </a:t>
                </a:r>
                <a:r>
                  <a:rPr lang="en-US" dirty="0"/>
                  <a:t>label and whose other dimensions are 0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,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 column vector containing k</a:t>
                </a:r>
                <a:r>
                  <a:rPr lang="en-US" baseline="30000" dirty="0"/>
                  <a:t>th</a:t>
                </a:r>
                <a:r>
                  <a:rPr lang="en-US" dirty="0"/>
                  <a:t> row of 	parameter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 err="1"/>
                  <a:t>softmax</a:t>
                </a:r>
                <a:r>
                  <a:rPr lang="en-US" dirty="0"/>
                  <a:t> function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given by: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sz="3800" b="1" dirty="0"/>
                  <a:t> </a:t>
                </a:r>
                <a:r>
                  <a:rPr lang="en-US" sz="3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sz="3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4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To replicate a model of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, 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include a 1 at the end, so that bias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last element of each parameter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The chain rule in vector form gives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each component of partial derivative of loss function w.r.t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p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exp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implies vector form can be written: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is often referred to as the error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Next,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  , </a:t>
                </a:r>
                <a:br>
                  <a:rPr lang="en-US" dirty="0"/>
                </a:br>
                <a:r>
                  <a:rPr lang="en-US" dirty="0"/>
                  <a:t>								       </a:t>
                </a:r>
                <a:r>
                  <a:rPr lang="en-US" sz="2000" dirty="0"/>
                  <a:t>where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stored in k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column</a:t>
                </a:r>
              </a:p>
              <a:p>
                <a:r>
                  <a:rPr lang="en-US" dirty="0"/>
                  <a:t>Notice we avoid working with partial derivatives of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respect to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, because it cannot be represented as matrix (is a tensor)</a:t>
                </a:r>
              </a:p>
              <a:p>
                <a:r>
                  <a:rPr lang="en-US" dirty="0"/>
                  <a:t>Using quantities derived above, compute: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gives gradient (as a column vector) for vector in k</a:t>
                </a:r>
                <a:r>
                  <a:rPr lang="en-US" baseline="30000" dirty="0"/>
                  <a:t>th </a:t>
                </a:r>
                <a:r>
                  <a:rPr lang="en-US" dirty="0"/>
                  <a:t>row of parameter matrix</a:t>
                </a:r>
                <a:endParaRPr lang="en-US" baseline="30000" dirty="0"/>
              </a:p>
              <a:p>
                <a:r>
                  <a:rPr lang="en-US" dirty="0"/>
                  <a:t>Rearranging, gradient for entire matrix of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written compactly: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28A7D-FDF8-441D-B52B-3A1097764327}"/>
                  </a:ext>
                </a:extLst>
              </p:cNvPr>
              <p:cNvSpPr txBox="1"/>
              <p:nvPr/>
            </p:nvSpPr>
            <p:spPr>
              <a:xfrm>
                <a:off x="6441897" y="6051479"/>
                <a:ext cx="5750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formulates the computation of the gradient matrix as the error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28A7D-FDF8-441D-B52B-3A10977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97" y="6051479"/>
                <a:ext cx="5750103" cy="646331"/>
              </a:xfrm>
              <a:prstGeom prst="rect">
                <a:avLst/>
              </a:prstGeom>
              <a:blipFill>
                <a:blip r:embed="rId3"/>
                <a:stretch>
                  <a:fillRect l="-9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Now consider a network using same activation function for all L hidden layers and a </a:t>
                </a:r>
                <a:r>
                  <a:rPr lang="en-US" dirty="0" err="1"/>
                  <a:t>softmax</a:t>
                </a:r>
                <a:r>
                  <a:rPr lang="en-US" dirty="0"/>
                  <a:t> output layer. </a:t>
                </a:r>
              </a:p>
              <a:p>
                <a:pPr/>
                <a:r>
                  <a:rPr lang="en-US" dirty="0"/>
                  <a:t>Gradient of k</a:t>
                </a:r>
                <a:r>
                  <a:rPr lang="en-US" baseline="30000" dirty="0"/>
                  <a:t>th </a:t>
                </a:r>
                <a:r>
                  <a:rPr lang="en-US" dirty="0"/>
                  <a:t>parameter vector of the (L+1)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matrix of parameters is: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,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/>
                  <a:t> is a matrix containing activations of corresponding hidden layer in column k,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error term of the output layer</a:t>
                </a:r>
              </a:p>
              <a:p>
                <a:pPr/>
                <a:r>
                  <a:rPr lang="en-US" dirty="0"/>
                  <a:t>The entire matrix parameter update can be structured as: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/>
                <a:r>
                  <a:rPr lang="en-US" dirty="0"/>
                  <a:t>This error term is backpropagated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 r="-1550" b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Consider the gradient of the k</a:t>
                </a:r>
                <a:r>
                  <a:rPr lang="en-US" baseline="30000" dirty="0"/>
                  <a:t>th </a:t>
                </a:r>
                <a:r>
                  <a:rPr lang="en-US" dirty="0"/>
                  <a:t>row of the L</a:t>
                </a:r>
                <a:r>
                  <a:rPr lang="en-US" baseline="30000" dirty="0"/>
                  <a:t>th </a:t>
                </a:r>
                <a:r>
                  <a:rPr lang="en-US" dirty="0"/>
                  <a:t>matrix of parameters. Since the bias terms are constant, it is unnecessary to backpropagate them, so</a:t>
                </a:r>
              </a:p>
              <a:p>
                <a:pPr marL="0" indent="0">
                  <a:buNone/>
                </a:pPr>
                <a:r>
                  <a:rPr lang="en-US" sz="3000" dirty="0"/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0" dirty="0"/>
                  <a:t>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000" dirty="0"/>
                      <m:t>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b="0" dirty="0"/>
                  <a:t>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00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defined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3578"/>
                <a:ext cx="12191999" cy="5966440"/>
              </a:xfrm>
              <a:blipFill>
                <a:blip r:embed="rId2"/>
                <a:stretch>
                  <a:fillRect l="-900" t="-1736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Similarly,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s can be defined recursively in terms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last simplification uses the fact that the partial derivatives involved correspond to matrices that can be written:</a:t>
                </a:r>
                <a:br>
                  <a:rPr lang="en-US" dirty="0"/>
                </a:br>
                <a:r>
                  <a:rPr lang="en-US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contains the partial derivatives of the hidden layer activation function with respect to </a:t>
                </a:r>
                <a:r>
                  <a:rPr lang="en-US" dirty="0" err="1"/>
                  <a:t>preactivation</a:t>
                </a:r>
                <a:r>
                  <a:rPr lang="en-US" dirty="0"/>
                  <a:t> input</a:t>
                </a:r>
              </a:p>
              <a:p>
                <a:r>
                  <a:rPr lang="en-US" dirty="0"/>
                  <a:t>The matrix is generally diagonal (activation functions operate element-wise)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term results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430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2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The gradients for the k</a:t>
                </a:r>
                <a:r>
                  <a:rPr lang="en-US" baseline="30000" dirty="0"/>
                  <a:t>th </a:t>
                </a:r>
                <a:r>
                  <a:rPr lang="en-US" dirty="0"/>
                  <a:t>vector of parameters of the l</a:t>
                </a:r>
                <a:r>
                  <a:rPr lang="en-US" baseline="30000" dirty="0"/>
                  <a:t>th</a:t>
                </a:r>
                <a:r>
                  <a:rPr lang="en-US" dirty="0"/>
                  <a:t> network layer can therefore be computed using products of matrices of form: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these equations, the definition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a loss function, and any regularization terms, deep networks formulated in this general way can be optimized using gradient descent. </a:t>
                </a:r>
              </a:p>
              <a:p>
                <a:r>
                  <a:rPr lang="en-US" dirty="0"/>
                  <a:t>The recursive definitions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reflect how algorithm propagates information back from the loss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75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542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CS405/505 Data Mining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 </vt:lpstr>
      <vt:lpstr>Backpropagation</vt:lpstr>
      <vt:lpstr>Computation graphs and complex network structures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30</cp:revision>
  <dcterms:created xsi:type="dcterms:W3CDTF">2019-10-26T02:54:29Z</dcterms:created>
  <dcterms:modified xsi:type="dcterms:W3CDTF">2019-10-27T03:31:00Z</dcterms:modified>
</cp:coreProperties>
</file>