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7" r:id="rId22"/>
    <p:sldId id="275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08E97-DB51-4512-92CF-88D70D293DB7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5C0AE-39FA-41E0-AE59-4302557F3F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20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C0AE-39FA-41E0-AE59-4302557F3FA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24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11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28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82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6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2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21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8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47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2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95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BB96-A94C-4934-BA46-E168E0E6ED4B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A774-7206-403A-A78D-16284617C6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9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svm/plot_separating_hyperplane_unbalanced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cikit-learn.org/stable/modules/generated/sklearn.metrics.roc_auc_sco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cutecaretesting.org/en/articles/precision-recall-curves-what-are-they-and-how-are-they-used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ct14558/imbalanced-data-why-you-should-not-use-roc-curv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8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093"/>
          </a:xfrm>
        </p:spPr>
        <p:txBody>
          <a:bodyPr/>
          <a:lstStyle/>
          <a:p>
            <a:r>
              <a:rPr lang="en-CA" dirty="0" smtClean="0"/>
              <a:t>5.8 Counting the cost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57094"/>
                <a:ext cx="12192000" cy="61009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Quadratic and informational loss don’t account for cost of making wrong decision</a:t>
                </a:r>
              </a:p>
              <a:p>
                <a:r>
                  <a:rPr lang="en-CA" dirty="0" smtClean="0"/>
                  <a:t>Optimizing classification rate without considering the cost of wrong decision can lead to strange results:</a:t>
                </a:r>
              </a:p>
              <a:p>
                <a:r>
                  <a:rPr lang="en-CA" b="1" dirty="0" err="1" smtClean="0"/>
                  <a:t>Flinks</a:t>
                </a:r>
                <a:r>
                  <a:rPr lang="en-CA" b="1" dirty="0" smtClean="0"/>
                  <a:t> example: predicting who will default on a loan</a:t>
                </a:r>
                <a:r>
                  <a:rPr lang="en-CA" dirty="0" smtClean="0"/>
                  <a:t>. 80% of people always pay back the loan. If we care only about accuracy, we will just assume everyone pays back the loan (giving us 80% accuracy)</a:t>
                </a:r>
              </a:p>
              <a:p>
                <a:r>
                  <a:rPr lang="en-CA" dirty="0" smtClean="0"/>
                  <a:t>However, </a:t>
                </a:r>
                <a:r>
                  <a:rPr lang="en-CA" dirty="0" smtClean="0"/>
                  <a:t>we’re also interested in who </a:t>
                </a:r>
                <a:r>
                  <a:rPr lang="en-CA" dirty="0" smtClean="0"/>
                  <a:t>DOESN’T pay back the loan </a:t>
                </a:r>
              </a:p>
              <a:p>
                <a:r>
                  <a:rPr lang="en-CA" dirty="0" smtClean="0"/>
                  <a:t>In a two class case (yes/no) there are four possibilities:</a:t>
                </a:r>
              </a:p>
              <a:p>
                <a:r>
                  <a:rPr lang="en-CA" b="1" dirty="0" smtClean="0"/>
                  <a:t>True positive (TP) </a:t>
                </a:r>
                <a:r>
                  <a:rPr lang="en-CA" dirty="0" smtClean="0"/>
                  <a:t>(correct classification)</a:t>
                </a:r>
              </a:p>
              <a:p>
                <a:r>
                  <a:rPr lang="en-CA" b="1" dirty="0" smtClean="0"/>
                  <a:t>True negative (TN)</a:t>
                </a:r>
                <a:r>
                  <a:rPr lang="en-CA" dirty="0" smtClean="0"/>
                  <a:t> (correct classification)</a:t>
                </a:r>
              </a:p>
              <a:p>
                <a:r>
                  <a:rPr lang="en-CA" b="1" dirty="0" smtClean="0"/>
                  <a:t>False positive (FP) </a:t>
                </a:r>
                <a:r>
                  <a:rPr lang="en-CA" dirty="0" smtClean="0"/>
                  <a:t>(incorrectly predicted yes)</a:t>
                </a:r>
              </a:p>
              <a:p>
                <a:r>
                  <a:rPr lang="en-CA" b="1" dirty="0" smtClean="0"/>
                  <a:t>False negative (FN) </a:t>
                </a:r>
                <a:r>
                  <a:rPr lang="en-CA" dirty="0" smtClean="0"/>
                  <a:t>(incorrectly predicted no)</a:t>
                </a:r>
              </a:p>
              <a:p>
                <a:r>
                  <a:rPr lang="en-CA" dirty="0" smtClean="0"/>
                  <a:t>Overall success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CA" dirty="0" smtClean="0"/>
              </a:p>
              <a:p>
                <a:pPr marL="457200" lvl="1" indent="0">
                  <a:buNone/>
                </a:pPr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57094"/>
                <a:ext cx="12192000" cy="6100906"/>
              </a:xfrm>
              <a:blipFill>
                <a:blip r:embed="rId2"/>
                <a:stretch>
                  <a:fillRect l="-900" t="-2198" r="-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512" y="4217409"/>
            <a:ext cx="5079646" cy="20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>
            <a:normAutofit/>
          </a:bodyPr>
          <a:lstStyle/>
          <a:p>
            <a:r>
              <a:rPr lang="en-CA" dirty="0" smtClean="0"/>
              <a:t>Confusion matrix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8145"/>
            <a:ext cx="12192000" cy="6109855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In multiclass prediction, result on a test set is displayed as two-dimensional confusion matrix, with a row and column for each class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Good results correspond to large numbers on the diagonal and zero off-diagonals</a:t>
            </a:r>
          </a:p>
          <a:p>
            <a:r>
              <a:rPr lang="en-CA" dirty="0" smtClean="0"/>
              <a:t>In A), there are 3 classes, 200 instances, 140 predicted correctly, 70% success rate</a:t>
            </a:r>
          </a:p>
          <a:p>
            <a:r>
              <a:rPr lang="en-CA" dirty="0" smtClean="0"/>
              <a:t>Seems good, but how many correct predictions would we expect by chance?</a:t>
            </a:r>
          </a:p>
          <a:p>
            <a:r>
              <a:rPr lang="en-CA" dirty="0" smtClean="0"/>
              <a:t>In B), results from random predictor </a:t>
            </a:r>
            <a:r>
              <a:rPr lang="en-CA" dirty="0" smtClean="0"/>
              <a:t>(randomly picking same number of instances for each class as in A)</a:t>
            </a:r>
            <a:endParaRPr lang="en-CA" dirty="0" smtClean="0"/>
          </a:p>
          <a:p>
            <a:r>
              <a:rPr lang="en-CA" dirty="0" smtClean="0"/>
              <a:t>This random predictor gets 82 instances correct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3" y="1403581"/>
            <a:ext cx="8165466" cy="278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6475"/>
          </a:xfrm>
        </p:spPr>
        <p:txBody>
          <a:bodyPr/>
          <a:lstStyle/>
          <a:p>
            <a:r>
              <a:rPr lang="en-CA" dirty="0" smtClean="0"/>
              <a:t>Kappa statistic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6474"/>
            <a:ext cx="12192000" cy="5851525"/>
          </a:xfrm>
        </p:spPr>
        <p:txBody>
          <a:bodyPr/>
          <a:lstStyle/>
          <a:p>
            <a:r>
              <a:rPr lang="en-CA" dirty="0" smtClean="0"/>
              <a:t>Kappa statistic takes random predictor results into account by deducting #successes achieved randomly from predictor’s #successes:</a:t>
            </a:r>
          </a:p>
          <a:p>
            <a:r>
              <a:rPr lang="en-CA" dirty="0" smtClean="0"/>
              <a:t>For this example, our predictor (A) achieved 140 successes (88+40+12), </a:t>
            </a:r>
          </a:p>
          <a:p>
            <a:r>
              <a:rPr lang="en-CA" dirty="0" smtClean="0"/>
              <a:t>Random predictor achieved 82 successes (60+18+4)</a:t>
            </a:r>
          </a:p>
          <a:p>
            <a:r>
              <a:rPr lang="en-CA" dirty="0" smtClean="0"/>
              <a:t>140-82 = 58 extra successes (above what we expect by chance) out of a possible total of 200-82=118, for a 49.2% Kappa statistic (58/118)</a:t>
            </a:r>
          </a:p>
          <a:p>
            <a:r>
              <a:rPr lang="en-CA" dirty="0" smtClean="0"/>
              <a:t>Maximum Kappa value is 100%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316" y="4382527"/>
            <a:ext cx="7266706" cy="24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27114"/>
          </a:xfrm>
        </p:spPr>
        <p:txBody>
          <a:bodyPr/>
          <a:lstStyle/>
          <a:p>
            <a:r>
              <a:rPr lang="en-CA" dirty="0" smtClean="0"/>
              <a:t>Cost-sensitive classification, cost matrix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6533"/>
            <a:ext cx="12192000" cy="6071467"/>
          </a:xfrm>
        </p:spPr>
        <p:txBody>
          <a:bodyPr/>
          <a:lstStyle/>
          <a:p>
            <a:r>
              <a:rPr lang="en-CA" dirty="0" smtClean="0"/>
              <a:t>We can assign different costs/benefits to classification outcomes (FP, FN, TP, TN)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A) assigning cost of 1 to FP and FN (two-class situation)</a:t>
            </a:r>
          </a:p>
          <a:p>
            <a:r>
              <a:rPr lang="en-CA" dirty="0" smtClean="0"/>
              <a:t>B) assigning cost of 1 to FP and FN (multi-class situation) (cost matrix)</a:t>
            </a:r>
          </a:p>
          <a:p>
            <a:r>
              <a:rPr lang="en-CA" dirty="0" smtClean="0"/>
              <a:t>Cost matrix replaces success rate by average cost per decision</a:t>
            </a:r>
          </a:p>
          <a:p>
            <a:r>
              <a:rPr lang="en-CA" dirty="0" smtClean="0"/>
              <a:t>Can calculate the cost of a learned model on a test set by summing the relevant element of cost matrix across all predictions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190427"/>
            <a:ext cx="6899563" cy="26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4184"/>
          </a:xfrm>
        </p:spPr>
        <p:txBody>
          <a:bodyPr/>
          <a:lstStyle/>
          <a:p>
            <a:r>
              <a:rPr lang="en-CA" dirty="0" smtClean="0"/>
              <a:t>Cost-sensitive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136"/>
            <a:ext cx="12192000" cy="4677064"/>
          </a:xfrm>
        </p:spPr>
        <p:txBody>
          <a:bodyPr/>
          <a:lstStyle/>
          <a:p>
            <a:r>
              <a:rPr lang="en-CA" dirty="0" smtClean="0"/>
              <a:t>Previously, we ignored cost at training time, using cost matrix only on test set</a:t>
            </a:r>
          </a:p>
          <a:p>
            <a:r>
              <a:rPr lang="en-CA" dirty="0" smtClean="0"/>
              <a:t>Can use cost matrix during training, training the classifier according to cost matrix</a:t>
            </a:r>
          </a:p>
          <a:p>
            <a:r>
              <a:rPr lang="en-CA" dirty="0" smtClean="0"/>
              <a:t>Simplest technique is to artificially vary proportion of classes in training set:</a:t>
            </a:r>
          </a:p>
          <a:p>
            <a:r>
              <a:rPr lang="en-CA" b="1" dirty="0" err="1" smtClean="0"/>
              <a:t>Flinks</a:t>
            </a:r>
            <a:r>
              <a:rPr lang="en-CA" b="1" dirty="0" smtClean="0"/>
              <a:t> </a:t>
            </a:r>
            <a:r>
              <a:rPr lang="en-CA" b="1" dirty="0"/>
              <a:t>e</a:t>
            </a:r>
            <a:r>
              <a:rPr lang="en-CA" b="1" dirty="0" smtClean="0"/>
              <a:t>xample: </a:t>
            </a:r>
            <a:r>
              <a:rPr lang="en-CA" dirty="0" smtClean="0"/>
              <a:t>80% pay back, 20% don’t pay back. Train on a 50:50 split instead of the full dataset </a:t>
            </a:r>
          </a:p>
          <a:p>
            <a:r>
              <a:rPr lang="en-CA" dirty="0" smtClean="0"/>
              <a:t>Can do this several ways:</a:t>
            </a:r>
            <a:endParaRPr lang="en-CA" dirty="0"/>
          </a:p>
          <a:p>
            <a:r>
              <a:rPr lang="en-CA" dirty="0" smtClean="0"/>
              <a:t>1) Duplicate instances of the class you want to enhance</a:t>
            </a:r>
          </a:p>
          <a:p>
            <a:r>
              <a:rPr lang="en-CA" dirty="0" smtClean="0"/>
              <a:t>2) Leave out instances of classes other than the one you want to enhance</a:t>
            </a:r>
          </a:p>
          <a:p>
            <a:r>
              <a:rPr lang="en-CA" dirty="0" smtClean="0"/>
              <a:t>3) Assign weights to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31469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../../_images/sphx_glr_plot_separating_hyperplane_unbalanced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84" y="1071192"/>
            <a:ext cx="7173480" cy="53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4" y="281998"/>
            <a:ext cx="10515600" cy="1325563"/>
          </a:xfrm>
        </p:spPr>
        <p:txBody>
          <a:bodyPr/>
          <a:lstStyle/>
          <a:p>
            <a:r>
              <a:rPr lang="en-CA" dirty="0" smtClean="0"/>
              <a:t>Example of effects of weighting on decision boundary learning: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5528" y="6451302"/>
            <a:ext cx="1165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3"/>
              </a:rPr>
              <a:t>https://scikit-learn.org/stable/auto_examples/svm/plot_separating_hyperplane_unbalanced.html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271164" y="1773382"/>
            <a:ext cx="2729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Blue = class 1</a:t>
            </a:r>
          </a:p>
          <a:p>
            <a:r>
              <a:rPr lang="en-CA" dirty="0" smtClean="0"/>
              <a:t>Brown = class 2</a:t>
            </a:r>
          </a:p>
          <a:p>
            <a:endParaRPr lang="en-CA" dirty="0"/>
          </a:p>
          <a:p>
            <a:r>
              <a:rPr lang="en-CA" dirty="0" smtClean="0"/>
              <a:t>Fewer brown instances, but we care more about classifying them correctly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82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Lift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6142470"/>
          </a:xfrm>
        </p:spPr>
        <p:txBody>
          <a:bodyPr/>
          <a:lstStyle/>
          <a:p>
            <a:r>
              <a:rPr lang="en-CA" dirty="0" smtClean="0"/>
              <a:t>Use lift charts when you don’t know the cost and want to examine different cases</a:t>
            </a:r>
          </a:p>
          <a:p>
            <a:r>
              <a:rPr lang="en-CA" dirty="0" smtClean="0"/>
              <a:t>Example: direct mailing business contemplating a mass </a:t>
            </a:r>
            <a:r>
              <a:rPr lang="en-CA" dirty="0" err="1" smtClean="0"/>
              <a:t>mailout</a:t>
            </a:r>
            <a:r>
              <a:rPr lang="en-CA" dirty="0" smtClean="0"/>
              <a:t> of a promotional offer to 1,000,000 households across America</a:t>
            </a:r>
          </a:p>
          <a:p>
            <a:r>
              <a:rPr lang="en-CA" dirty="0" smtClean="0"/>
              <a:t>Most will not respond, based on previous promotions, may 0.1% (1,000 people)</a:t>
            </a:r>
          </a:p>
          <a:p>
            <a:r>
              <a:rPr lang="en-CA" dirty="0" smtClean="0"/>
              <a:t>Suppose, using data mining we can identify a subset of 100,000 households with 0.4% response rate (400 people)</a:t>
            </a:r>
          </a:p>
          <a:p>
            <a:r>
              <a:rPr lang="en-CA" dirty="0" smtClean="0"/>
              <a:t>Should we mail to everyone, or only the subset of 100,000? </a:t>
            </a:r>
          </a:p>
          <a:p>
            <a:r>
              <a:rPr lang="en-CA" dirty="0" smtClean="0"/>
              <a:t>Depends on cost of mailing compared with return gained from each response</a:t>
            </a:r>
          </a:p>
          <a:p>
            <a:r>
              <a:rPr lang="en-CA" dirty="0" smtClean="0"/>
              <a:t>Lift factor is the increase in response rate obtained by targeting a subset (4x here)</a:t>
            </a:r>
          </a:p>
          <a:p>
            <a:r>
              <a:rPr lang="en-CA" dirty="0" smtClean="0"/>
              <a:t>May want to evaluate other possibilities (400,000 households @ 0.2% response)</a:t>
            </a:r>
          </a:p>
        </p:txBody>
      </p:sp>
    </p:spTree>
    <p:extLst>
      <p:ext uri="{BB962C8B-B14F-4D97-AF65-F5344CB8AC3E}">
        <p14:creationId xmlns:p14="http://schemas.microsoft.com/office/powerpoint/2010/main" val="40015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639"/>
          </a:xfrm>
        </p:spPr>
        <p:txBody>
          <a:bodyPr/>
          <a:lstStyle/>
          <a:p>
            <a:r>
              <a:rPr lang="en-CA" dirty="0" smtClean="0"/>
              <a:t>Lift charts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9713"/>
            <a:ext cx="12192000" cy="1947880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Can use probabilistic predictions to sort test instances</a:t>
            </a:r>
          </a:p>
          <a:p>
            <a:r>
              <a:rPr lang="en-CA" dirty="0" smtClean="0"/>
              <a:t>Example: small dataset with 120 instances, 60=yes, 60=no</a:t>
            </a:r>
          </a:p>
          <a:p>
            <a:r>
              <a:rPr lang="en-CA" dirty="0" smtClean="0"/>
              <a:t>Example lift chart: sort candidates for mailing campaign, plot number of responses vs sample size</a:t>
            </a:r>
          </a:p>
          <a:p>
            <a:r>
              <a:rPr lang="en-CA" dirty="0" smtClean="0"/>
              <a:t>Want to be in the upper left hand side of this lift chart (1000 respondents for 1000 mail outs) </a:t>
            </a:r>
          </a:p>
          <a:p>
            <a:r>
              <a:rPr lang="en-CA" dirty="0" smtClean="0"/>
              <a:t>Definitely need to be above diagonal (</a:t>
            </a:r>
            <a:r>
              <a:rPr lang="fr-CA" dirty="0" err="1" smtClean="0"/>
              <a:t>response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random</a:t>
            </a:r>
            <a:r>
              <a:rPr lang="fr-CA" dirty="0" smtClean="0"/>
              <a:t> </a:t>
            </a:r>
            <a:r>
              <a:rPr lang="fr-CA" dirty="0" err="1" smtClean="0"/>
              <a:t>sampling</a:t>
            </a:r>
            <a:r>
              <a:rPr lang="fr-CA" dirty="0" smtClean="0"/>
              <a:t>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54462"/>
            <a:ext cx="4696691" cy="4203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9" y="2654462"/>
            <a:ext cx="6475701" cy="39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10515600" cy="867930"/>
          </a:xfrm>
        </p:spPr>
        <p:txBody>
          <a:bodyPr/>
          <a:lstStyle/>
          <a:p>
            <a:r>
              <a:rPr lang="en-CA" dirty="0" smtClean="0"/>
              <a:t>Real world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67929"/>
            <a:ext cx="12067309" cy="2415598"/>
          </a:xfrm>
        </p:spPr>
        <p:txBody>
          <a:bodyPr>
            <a:normAutofit/>
          </a:bodyPr>
          <a:lstStyle/>
          <a:p>
            <a:r>
              <a:rPr lang="en-CA" dirty="0" smtClean="0"/>
              <a:t>A) cost of mailing = $0.50, benefit of response = $15.00, better to mail to the entire population</a:t>
            </a:r>
          </a:p>
          <a:p>
            <a:r>
              <a:rPr lang="en-CA" dirty="0" smtClean="0"/>
              <a:t>B) cost of mailing = $0.80, benefit of response = $15.00, better to mail to only top ~46% of population most likely to respond</a:t>
            </a:r>
          </a:p>
          <a:p>
            <a:r>
              <a:rPr lang="en-CA" dirty="0" smtClean="0"/>
              <a:t>Lift charts are a valuable tool, widely used in marketing applications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67498"/>
            <a:ext cx="6012058" cy="2507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888" y="3967498"/>
            <a:ext cx="6064112" cy="2455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569915"/>
            <a:ext cx="51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A)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27888" y="3528352"/>
            <a:ext cx="51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B)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900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ROC curves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7820"/>
            <a:ext cx="12192000" cy="261845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ROC receiver operating characteristics a term from signal detection</a:t>
            </a:r>
          </a:p>
          <a:p>
            <a:r>
              <a:rPr lang="en-CA" dirty="0" smtClean="0"/>
              <a:t>Used when learner wants to select samples of test instances with higher proportion of positives</a:t>
            </a:r>
          </a:p>
          <a:p>
            <a:r>
              <a:rPr lang="en-CA" dirty="0" smtClean="0"/>
              <a:t>Plots true positive (TP) rate on y-axis, false positive (FP) rate on x-axis</a:t>
            </a:r>
          </a:p>
          <a:p>
            <a:r>
              <a:rPr lang="en-CA" dirty="0" smtClean="0"/>
              <a:t>Jagged line plotted directly from the table, smooth dotted line hypothetical average obtained by 10-fold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4" y="3373711"/>
            <a:ext cx="4738254" cy="3024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805043"/>
                <a:ext cx="4064989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0" dirty="0" smtClean="0"/>
                  <a:t>Y-axis: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05043"/>
                <a:ext cx="4064989" cy="616707"/>
              </a:xfrm>
              <a:prstGeom prst="rect">
                <a:avLst/>
              </a:prstGeom>
              <a:blipFill>
                <a:blip r:embed="rId4"/>
                <a:stretch>
                  <a:fillRect l="-2249" b="-99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8248" y="4618471"/>
                <a:ext cx="3643746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0" dirty="0" smtClean="0"/>
                  <a:t>X-axis: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8" y="4618471"/>
                <a:ext cx="3643746" cy="616707"/>
              </a:xfrm>
              <a:prstGeom prst="rect">
                <a:avLst/>
              </a:prstGeom>
              <a:blipFill>
                <a:blip r:embed="rId5"/>
                <a:stretch>
                  <a:fillRect l="-2680" b="-99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907" y="3306279"/>
            <a:ext cx="3849255" cy="34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hint: first level of tree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627417" y="1828800"/>
            <a:ext cx="1856509" cy="153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 smtClean="0"/>
              <a:t>waist</a:t>
            </a:r>
            <a:endParaRPr lang="en-CA" sz="2200" dirty="0"/>
          </a:p>
        </p:txBody>
      </p:sp>
      <p:sp>
        <p:nvSpPr>
          <p:cNvPr id="6" name="Oval 5"/>
          <p:cNvSpPr/>
          <p:nvPr/>
        </p:nvSpPr>
        <p:spPr>
          <a:xfrm>
            <a:off x="2840181" y="3671454"/>
            <a:ext cx="1856509" cy="153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 smtClean="0"/>
              <a:t>heartrate</a:t>
            </a:r>
            <a:endParaRPr lang="en-CA" sz="2200" dirty="0"/>
          </a:p>
        </p:txBody>
      </p:sp>
      <p:sp>
        <p:nvSpPr>
          <p:cNvPr id="7" name="Oval 6"/>
          <p:cNvSpPr/>
          <p:nvPr/>
        </p:nvSpPr>
        <p:spPr>
          <a:xfrm>
            <a:off x="6483926" y="3671454"/>
            <a:ext cx="1856509" cy="153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 smtClean="0"/>
              <a:t>heartrate</a:t>
            </a:r>
            <a:endParaRPr lang="en-CA" sz="2200" dirty="0"/>
          </a:p>
        </p:txBody>
      </p:sp>
      <p:cxnSp>
        <p:nvCxnSpPr>
          <p:cNvPr id="9" name="Straight Arrow Connector 8"/>
          <p:cNvCxnSpPr>
            <a:stCxn id="4" idx="3"/>
            <a:endCxn id="6" idx="7"/>
          </p:cNvCxnSpPr>
          <p:nvPr/>
        </p:nvCxnSpPr>
        <p:spPr>
          <a:xfrm flipH="1">
            <a:off x="4424811" y="3141441"/>
            <a:ext cx="474485" cy="7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7" idx="1"/>
          </p:cNvCxnSpPr>
          <p:nvPr/>
        </p:nvCxnSpPr>
        <p:spPr>
          <a:xfrm>
            <a:off x="6212047" y="3141441"/>
            <a:ext cx="543758" cy="7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5077" y="31517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thin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031259" y="3181989"/>
            <a:ext cx="78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wide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402014" y="5652655"/>
            <a:ext cx="870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/>
              <a:t>Practice exam with solutions will be released this Wednesday evening on </a:t>
            </a:r>
            <a:r>
              <a:rPr lang="en-CA" sz="3000" dirty="0"/>
              <a:t>M</a:t>
            </a:r>
            <a:r>
              <a:rPr lang="en-CA" sz="3000" dirty="0" smtClean="0"/>
              <a:t>oodle</a:t>
            </a:r>
            <a:endParaRPr lang="en-CA" sz="3000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H="1">
            <a:off x="2687782" y="4984095"/>
            <a:ext cx="424278" cy="54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</p:cNvCxnSpPr>
          <p:nvPr/>
        </p:nvCxnSpPr>
        <p:spPr>
          <a:xfrm>
            <a:off x="4424811" y="4984095"/>
            <a:ext cx="202606" cy="54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 flipH="1">
            <a:off x="6425077" y="4984095"/>
            <a:ext cx="330728" cy="4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49491" y="4827722"/>
            <a:ext cx="429491" cy="56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5236"/>
          </a:xfrm>
        </p:spPr>
        <p:txBody>
          <a:bodyPr/>
          <a:lstStyle/>
          <a:p>
            <a:r>
              <a:rPr lang="en-CA" dirty="0" smtClean="0"/>
              <a:t>ROC curves obtained from different learning schemes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02" y="1274618"/>
            <a:ext cx="5070764" cy="5181600"/>
          </a:xfrm>
        </p:spPr>
        <p:txBody>
          <a:bodyPr/>
          <a:lstStyle/>
          <a:p>
            <a:r>
              <a:rPr lang="en-CA" dirty="0" smtClean="0"/>
              <a:t>Some learning schemes are better at targeting a small, focused sample of instances (A)</a:t>
            </a:r>
          </a:p>
          <a:p>
            <a:r>
              <a:rPr lang="en-CA" dirty="0" smtClean="0"/>
              <a:t>Others perform better when you want to use more of your data (B)</a:t>
            </a:r>
          </a:p>
          <a:p>
            <a:r>
              <a:rPr lang="en-CA" dirty="0" smtClean="0"/>
              <a:t>Can combine algorithms A and B if you want to operate in the shaded middle region (arrow)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66" y="1177635"/>
            <a:ext cx="6967934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CA" dirty="0" smtClean="0"/>
              <a:t>Area under ROC (Final project evaluation)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30877"/>
            <a:ext cx="5805056" cy="497897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Area under ROC summarizes the ROC curve in a single quantity</a:t>
            </a:r>
          </a:p>
          <a:p>
            <a:r>
              <a:rPr lang="en-CA" dirty="0" smtClean="0"/>
              <a:t>The larger the area, the better the model</a:t>
            </a:r>
          </a:p>
          <a:p>
            <a:r>
              <a:rPr lang="en-CA" dirty="0" smtClean="0"/>
              <a:t>Can interpret the area as the probability that your classifier ranks a randomly chosen positive instance above a randomly chosen negative instance</a:t>
            </a:r>
          </a:p>
          <a:p>
            <a:r>
              <a:rPr lang="en-CA" dirty="0" smtClean="0"/>
              <a:t>“your goal is to build a model that predicts the probability that a given customer will default on a loan, the quality of your predictions will be assessed using the </a:t>
            </a:r>
            <a:r>
              <a:rPr lang="en-CA" b="1" dirty="0" smtClean="0"/>
              <a:t>Area Under the Curve</a:t>
            </a:r>
            <a:r>
              <a:rPr lang="en-CA" dirty="0" smtClean="0"/>
              <a:t>”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90943" y="6109855"/>
            <a:ext cx="1170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https://scikit-learn.org/stable/modules/generated/sklearn.metrics.roc_auc_score.html</a:t>
            </a:r>
            <a:endParaRPr lang="en-CA" dirty="0"/>
          </a:p>
        </p:txBody>
      </p:sp>
      <p:pic>
        <p:nvPicPr>
          <p:cNvPr id="5123" name="Picture 3" descr="Image result for area under roc cu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145" y="854074"/>
            <a:ext cx="6472828" cy="489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8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Recall-Precision curves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34290"/>
                <a:ext cx="12192000" cy="6123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Information retrieval is an example of fundamental </a:t>
                </a:r>
                <a:r>
                  <a:rPr lang="en-CA" dirty="0" err="1" smtClean="0"/>
                  <a:t>tradeoff</a:t>
                </a:r>
                <a:r>
                  <a:rPr lang="en-CA" dirty="0" smtClean="0"/>
                  <a:t> visualized through ROC curves and lift charts</a:t>
                </a:r>
              </a:p>
              <a:p>
                <a:r>
                  <a:rPr lang="en-CA" dirty="0" smtClean="0"/>
                  <a:t>Given a web query, different search engines return results relevant to query:</a:t>
                </a:r>
              </a:p>
              <a:p>
                <a:r>
                  <a:rPr lang="en-CA" dirty="0" smtClean="0"/>
                  <a:t>Search engine 1: locates 100 documents, 40 of which are relevant to query</a:t>
                </a:r>
              </a:p>
              <a:p>
                <a:r>
                  <a:rPr lang="en-CA" dirty="0" smtClean="0"/>
                  <a:t>Search engine 2: locates 400 documents, 80 of which are relevant to query</a:t>
                </a:r>
              </a:p>
              <a:p>
                <a:r>
                  <a:rPr lang="en-CA" dirty="0" smtClean="0"/>
                  <a:t>Which is better? </a:t>
                </a:r>
              </a:p>
              <a:p>
                <a:r>
                  <a:rPr lang="en-CA" dirty="0" smtClean="0"/>
                  <a:t>Use ROC/lift chart to decide (assuming you know cost of FP and FN)</a:t>
                </a:r>
              </a:p>
              <a:p>
                <a:r>
                  <a:rPr lang="en-CA" dirty="0" smtClean="0"/>
                  <a:t>Information retrieval researchers define parameters </a:t>
                </a:r>
                <a:r>
                  <a:rPr lang="en-CA" i="1" dirty="0" smtClean="0"/>
                  <a:t>recall</a:t>
                </a:r>
                <a:r>
                  <a:rPr lang="en-CA" dirty="0" smtClean="0"/>
                  <a:t> and </a:t>
                </a:r>
                <a:r>
                  <a:rPr lang="en-CA" i="1" dirty="0" smtClean="0"/>
                  <a:t>precision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𝑟𝑒𝑡𝑟𝑖𝑒𝑣𝑒𝑑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</m:den>
                    </m:f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𝑟𝑒𝑡𝑟𝑖𝑒𝑣𝑒𝑑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𝑟𝑒𝑡𝑟𝑖𝑒𝑣𝑒𝑑</m:t>
                        </m:r>
                      </m:den>
                    </m:f>
                  </m:oMath>
                </a14:m>
                <a:endParaRPr lang="en-CA" dirty="0" smtClean="0"/>
              </a:p>
              <a:p>
                <a:r>
                  <a:rPr lang="en-CA" dirty="0" smtClean="0"/>
                  <a:t>Information retrieval experts plot recall-precision curves, want both high precision and high recall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4290"/>
                <a:ext cx="12192000" cy="6123709"/>
              </a:xfrm>
              <a:blipFill>
                <a:blip r:embed="rId2"/>
                <a:stretch>
                  <a:fillRect l="-900" t="-21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6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9599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Domain specific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12192000" cy="257521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3 basic ways of evaluating same </a:t>
            </a:r>
            <a:r>
              <a:rPr lang="en-CA" dirty="0" err="1" smtClean="0"/>
              <a:t>tradeoff</a:t>
            </a:r>
            <a:endParaRPr lang="en-CA" dirty="0" smtClean="0"/>
          </a:p>
          <a:p>
            <a:r>
              <a:rPr lang="en-CA" dirty="0" smtClean="0"/>
              <a:t>Basic goal is to choose a set of instances that has a high proportion of success, and also contains a high proportion of all successes in the dataset (coverage)</a:t>
            </a:r>
          </a:p>
          <a:p>
            <a:r>
              <a:rPr lang="en-CA" dirty="0" smtClean="0"/>
              <a:t>Different techniques give different </a:t>
            </a:r>
            <a:r>
              <a:rPr lang="en-CA" dirty="0" err="1" smtClean="0"/>
              <a:t>tradeoffs</a:t>
            </a:r>
            <a:endParaRPr lang="en-CA" dirty="0" smtClean="0"/>
          </a:p>
          <a:p>
            <a:r>
              <a:rPr lang="en-CA" dirty="0" smtClean="0"/>
              <a:t>Medical professionals talk about </a:t>
            </a:r>
            <a:r>
              <a:rPr lang="en-CA" i="1" dirty="0" smtClean="0"/>
              <a:t>sensitivity </a:t>
            </a:r>
            <a:r>
              <a:rPr lang="en-CA" dirty="0" smtClean="0"/>
              <a:t>of various techniques (proportion of people with disease and also test positive for disease, TP) and </a:t>
            </a:r>
            <a:r>
              <a:rPr lang="en-CA" i="1" dirty="0" smtClean="0"/>
              <a:t>specificity </a:t>
            </a:r>
            <a:r>
              <a:rPr lang="en-CA" dirty="0" smtClean="0"/>
              <a:t>(proportion of people without the disease who have a negative result (1-FP).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49" y="3020291"/>
            <a:ext cx="8253104" cy="3232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236" y="6386945"/>
            <a:ext cx="1130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https://acutecaretesting.org/en/articles/precision-recall-curves-what-are-they-and-how-are-they-used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81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</a:t>
            </a:r>
            <a:r>
              <a:rPr lang="en-CA" dirty="0" smtClean="0"/>
              <a:t>oss function to evaluate probabilistic predictions</a:t>
            </a:r>
          </a:p>
          <a:p>
            <a:r>
              <a:rPr lang="en-CA" dirty="0" smtClean="0"/>
              <a:t>Cost-sensitive learning</a:t>
            </a:r>
          </a:p>
          <a:p>
            <a:r>
              <a:rPr lang="en-CA" dirty="0" smtClean="0"/>
              <a:t>Lift chart, ROC, recall-precision </a:t>
            </a:r>
            <a:r>
              <a:rPr lang="en-CA" dirty="0" smtClean="0"/>
              <a:t>curves</a:t>
            </a:r>
          </a:p>
          <a:p>
            <a:r>
              <a:rPr lang="en-CA" dirty="0" smtClean="0"/>
              <a:t>Recall-precision curves are better when classes are imbalanced</a:t>
            </a:r>
          </a:p>
          <a:p>
            <a:pPr lvl="1"/>
            <a:r>
              <a:rPr lang="en-CA" dirty="0" smtClean="0"/>
              <a:t>See link below</a:t>
            </a:r>
            <a:endParaRPr lang="en-CA" dirty="0" smtClean="0"/>
          </a:p>
          <a:p>
            <a:r>
              <a:rPr lang="en-CA" dirty="0" smtClean="0"/>
              <a:t>Next class: cost curves and the MDL principle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67693" y="6311900"/>
            <a:ext cx="1007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https://www.kaggle.com/lct14558/imbalanced-data-why-you-should-not-use-roc-curve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29493" y="594256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Evaluating credit card fraud prediction on unbalanced data using ROC and precision-recall curves: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8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Our main goal was to predict future performance of our algorithm</a:t>
            </a:r>
          </a:p>
          <a:p>
            <a:r>
              <a:rPr lang="en-CA" dirty="0" smtClean="0"/>
              <a:t>Cross-validation, leave-one-out, bootstrap (test set, training set)</a:t>
            </a:r>
          </a:p>
          <a:p>
            <a:r>
              <a:rPr lang="en-CA" dirty="0" err="1" smtClean="0"/>
              <a:t>Hyperparameter</a:t>
            </a:r>
            <a:r>
              <a:rPr lang="en-CA" dirty="0" smtClean="0"/>
              <a:t> tuning (test set, training set, validation set)</a:t>
            </a:r>
          </a:p>
          <a:p>
            <a:r>
              <a:rPr lang="en-CA" dirty="0" smtClean="0"/>
              <a:t>We were concerned mainly with </a:t>
            </a:r>
            <a:r>
              <a:rPr lang="en-CA" b="1" dirty="0" smtClean="0"/>
              <a:t>classification accuracy </a:t>
            </a:r>
            <a:r>
              <a:rPr lang="en-CA" dirty="0" smtClean="0"/>
              <a:t>on test 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10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6818" cy="1325563"/>
          </a:xfrm>
        </p:spPr>
        <p:txBody>
          <a:bodyPr/>
          <a:lstStyle/>
          <a:p>
            <a:r>
              <a:rPr lang="en-CA" dirty="0" smtClean="0"/>
              <a:t>5.7 Predicting probabilities and the loss function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 smtClean="0"/>
              <a:t>Classification accuracy (correct or incorrect) can be seen as 0-1 </a:t>
            </a:r>
            <a:r>
              <a:rPr lang="en-CA" i="1" dirty="0" smtClean="0"/>
              <a:t>loss function</a:t>
            </a:r>
            <a:endParaRPr lang="en-CA" dirty="0" smtClean="0"/>
          </a:p>
          <a:p>
            <a:r>
              <a:rPr lang="en-CA" dirty="0" smtClean="0"/>
              <a:t>Loss is 1 if incorrect, 0 if correct</a:t>
            </a:r>
          </a:p>
          <a:p>
            <a:r>
              <a:rPr lang="en-CA" dirty="0" smtClean="0"/>
              <a:t>Most learning schemes can associate a probability to predictions (Naïve Bayes)</a:t>
            </a:r>
          </a:p>
          <a:p>
            <a:r>
              <a:rPr lang="en-CA" dirty="0" smtClean="0"/>
              <a:t>If we are 99% sure our answer is correct but we get it wrong, should matter more</a:t>
            </a:r>
          </a:p>
          <a:p>
            <a:r>
              <a:rPr lang="en-CA" dirty="0" smtClean="0"/>
              <a:t>Similarly, if we are only 51% sure, and we get it wrong, should matter less</a:t>
            </a:r>
          </a:p>
          <a:p>
            <a:r>
              <a:rPr lang="en-CA" dirty="0"/>
              <a:t>W</a:t>
            </a:r>
            <a:r>
              <a:rPr lang="en-CA" dirty="0" smtClean="0"/>
              <a:t>e will examine several different loss functions that can account for this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85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Quadratic loss function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r>
                  <a:rPr lang="en-CA" dirty="0" smtClean="0"/>
                  <a:t>Suppose we are working with a learning scheme that outputs probabilities</a:t>
                </a:r>
              </a:p>
              <a:p>
                <a:r>
                  <a:rPr lang="en-CA" dirty="0" smtClean="0"/>
                  <a:t>Dataset has k possible outcomes, or classes</a:t>
                </a:r>
              </a:p>
              <a:p>
                <a:r>
                  <a:rPr lang="en-CA" dirty="0" smtClean="0"/>
                  <a:t>Given a new instance, learning scheme outputs probability vector:</a:t>
                </a:r>
                <a:br>
                  <a:rPr lang="en-CA" dirty="0" smtClean="0"/>
                </a:br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>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CA" dirty="0" smtClean="0"/>
              </a:p>
              <a:p>
                <a:r>
                  <a:rPr lang="en-CA" dirty="0" smtClean="0"/>
                  <a:t>The known outcome for the instance can be expressed as vector:</a:t>
                </a:r>
                <a:r>
                  <a:rPr lang="en-CA" dirty="0"/>
                  <a:t/>
                </a:r>
                <a:br>
                  <a:rPr lang="en-CA" dirty="0"/>
                </a:br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> where </a:t>
                </a:r>
                <a:r>
                  <a:rPr lang="en-CA" dirty="0" err="1"/>
                  <a:t>j</a:t>
                </a:r>
                <a:r>
                  <a:rPr lang="en-CA" baseline="30000" dirty="0" err="1" smtClean="0"/>
                  <a:t>th</a:t>
                </a:r>
                <a:r>
                  <a:rPr lang="en-CA" dirty="0" smtClean="0"/>
                  <a:t>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n-CA" dirty="0"/>
                  <a:t>j</a:t>
                </a:r>
                <a:r>
                  <a:rPr lang="en-CA" dirty="0" smtClean="0"/>
                  <a:t> is correct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 smtClean="0"/>
                  <a:t> otherwise</a:t>
                </a:r>
              </a:p>
              <a:p>
                <a:r>
                  <a:rPr lang="en-CA" dirty="0" smtClean="0"/>
                  <a:t>Quadratic loss function is then:</a:t>
                </a:r>
                <a:br>
                  <a:rPr lang="en-CA" dirty="0" smtClean="0"/>
                </a:br>
                <a:r>
                  <a:rPr lang="en-CA" dirty="0" smtClean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dirty="0" smtClean="0"/>
                  <a:t> (for a single instance)</a:t>
                </a:r>
              </a:p>
              <a:p>
                <a:r>
                  <a:rPr lang="en-CA" dirty="0" smtClean="0"/>
                  <a:t>Which can be written as: </a:t>
                </a:r>
                <a:br>
                  <a:rPr lang="en-CA" dirty="0" smtClean="0"/>
                </a:br>
                <a:r>
                  <a:rPr lang="en-CA" dirty="0" smtClean="0"/>
                  <a:t>		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CA" dirty="0" smtClean="0"/>
                  <a:t> where </a:t>
                </a:r>
                <a:r>
                  <a:rPr lang="en-CA" i="1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CA" dirty="0" smtClean="0"/>
                  <a:t> is the correct class</a:t>
                </a:r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900" t="-1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5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129"/>
            <a:ext cx="10515600" cy="61364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Quadratic loss function example: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90157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0.1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85902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0.5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081647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663538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0.2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245429" y="1335809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0.1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876303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472048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7793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2649684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3231575" y="2555015"/>
            <a:ext cx="581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738255" y="1333798"/>
            <a:ext cx="202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Here, </a:t>
            </a:r>
            <a:r>
              <a:rPr lang="en-CA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CA" dirty="0" smtClean="0"/>
              <a:t>= 5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2569" y="946505"/>
                <a:ext cx="5825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Class </a:t>
                </a:r>
                <a:r>
                  <a:rPr lang="en-CA" dirty="0" smtClean="0"/>
                  <a:t>probabilities </a:t>
                </a:r>
                <a:r>
                  <a:rPr lang="en-CA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>)</a:t>
                </a:r>
                <a:r>
                  <a:rPr lang="en-CA" dirty="0"/>
                  <a:t> </a:t>
                </a:r>
                <a:r>
                  <a:rPr lang="en-CA" dirty="0" smtClean="0"/>
                  <a:t>output </a:t>
                </a:r>
                <a:r>
                  <a:rPr lang="en-CA" dirty="0" smtClean="0"/>
                  <a:t>by predictive </a:t>
                </a:r>
                <a:r>
                  <a:rPr lang="en-CA" dirty="0" smtClean="0"/>
                  <a:t>model</a:t>
                </a:r>
                <a:endParaRPr lang="en-CA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9" y="946505"/>
                <a:ext cx="5825831" cy="369332"/>
              </a:xfrm>
              <a:prstGeom prst="rect">
                <a:avLst/>
              </a:prstGeom>
              <a:blipFill>
                <a:blip r:embed="rId2"/>
                <a:stretch>
                  <a:fillRect l="-837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0885" y="2153278"/>
                <a:ext cx="3671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Known outcome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/>
                  <a:t> )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5" y="2153278"/>
                <a:ext cx="3671455" cy="369332"/>
              </a:xfrm>
              <a:prstGeom prst="rect">
                <a:avLst/>
              </a:prstGeom>
              <a:blipFill>
                <a:blip r:embed="rId3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678882" y="1502069"/>
                <a:ext cx="1826141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1−2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82" y="1502069"/>
                <a:ext cx="1826141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100457" y="1131171"/>
            <a:ext cx="3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Quadratic loss function: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00457" y="2352834"/>
                <a:ext cx="4578925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1−2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457" y="2352834"/>
                <a:ext cx="4578925" cy="456215"/>
              </a:xfrm>
              <a:prstGeom prst="rect">
                <a:avLst/>
              </a:prstGeom>
              <a:blipFill>
                <a:blip r:embed="rId5"/>
                <a:stretch>
                  <a:fillRect l="-1731" t="-36000" b="-5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32071" y="2721275"/>
                <a:ext cx="440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 smtClean="0"/>
                  <a:t> 0.07</a:t>
                </a:r>
                <a:endParaRPr lang="en-C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71" y="2721275"/>
                <a:ext cx="440574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90157" y="3090607"/>
            <a:ext cx="31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(correct class is a</a:t>
            </a:r>
            <a:r>
              <a:rPr lang="en-CA" baseline="-25000" dirty="0" smtClean="0"/>
              <a:t>2</a:t>
            </a:r>
            <a:r>
              <a:rPr lang="en-CA" dirty="0" smtClean="0"/>
              <a:t> here)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85856" y="4555707"/>
                <a:ext cx="4578925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1−2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56" y="4555707"/>
                <a:ext cx="4578925" cy="456215"/>
              </a:xfrm>
              <a:prstGeom prst="rect">
                <a:avLst/>
              </a:prstGeom>
              <a:blipFill>
                <a:blip r:embed="rId7"/>
                <a:stretch>
                  <a:fillRect l="-1598" t="-36000" b="-5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7470" y="4924148"/>
                <a:ext cx="440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 smtClean="0"/>
                  <a:t> 1.11</a:t>
                </a:r>
                <a:endParaRPr lang="en-CA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70" y="4924148"/>
                <a:ext cx="440574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485902" y="3863017"/>
            <a:ext cx="8371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If instead, the correct class was a</a:t>
            </a:r>
            <a:r>
              <a:rPr lang="en-CA" sz="2400" baseline="-25000" dirty="0" smtClean="0"/>
              <a:t>1</a:t>
            </a:r>
            <a:r>
              <a:rPr lang="en-CA" sz="2400" dirty="0" smtClean="0"/>
              <a:t> (but predictions remain the same) we would have: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2569" y="5661921"/>
                <a:ext cx="11409213" cy="93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/>
                  <a:t>1.11 </a:t>
                </a:r>
                <a:r>
                  <a:rPr lang="en-CA" sz="2400" b="1" dirty="0" smtClean="0"/>
                  <a:t>&gt;</a:t>
                </a:r>
                <a:r>
                  <a:rPr lang="en-CA" sz="2400" dirty="0" smtClean="0"/>
                  <a:t> 0.07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CA" sz="2400" dirty="0" smtClean="0"/>
                  <a:t> quadratic loss function increases when correct class assigned low probability</a:t>
                </a:r>
              </a:p>
              <a:p>
                <a:r>
                  <a:rPr lang="en-CA" sz="2400" dirty="0" smtClean="0"/>
                  <a:t>Quadratic loss function frequently used as criterion of success in probabilistic modeling</a:t>
                </a:r>
                <a:endParaRPr lang="en-CA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9" y="5661921"/>
                <a:ext cx="11409213" cy="931602"/>
              </a:xfrm>
              <a:prstGeom prst="rect">
                <a:avLst/>
              </a:prstGeom>
              <a:blipFill>
                <a:blip r:embed="rId9"/>
                <a:stretch>
                  <a:fillRect l="-801" t="-20261" r="-534" b="-13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763993" y="1131171"/>
                <a:ext cx="22756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is the probability of the correct class)</a:t>
                </a:r>
                <a:endParaRPr lang="en-C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993" y="1131171"/>
                <a:ext cx="2275607" cy="923330"/>
              </a:xfrm>
              <a:prstGeom prst="rect">
                <a:avLst/>
              </a:prstGeom>
              <a:blipFill>
                <a:blip r:embed="rId10"/>
                <a:stretch>
                  <a:fillRect l="-2413" t="-3974" b="-99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02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1057"/>
          </a:xfrm>
        </p:spPr>
        <p:txBody>
          <a:bodyPr/>
          <a:lstStyle/>
          <a:p>
            <a:r>
              <a:rPr lang="en-CA" dirty="0" smtClean="0"/>
              <a:t>Quadratic loss function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45126"/>
                <a:ext cx="12192000" cy="6012873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Theoretically, quadratic loss function is minimized when p vector contains actual probabilities of different outcomes:</a:t>
                </a:r>
                <a:br>
                  <a:rPr lang="en-CA" dirty="0" smtClean="0"/>
                </a:br>
                <a:r>
                  <a:rPr lang="en-CA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The true probabilities (if known) will be best values for </a:t>
                </a:r>
                <a:r>
                  <a:rPr lang="en-CA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Proof: 	</a:t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Let true probabilities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/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Then, expected value of quadratic loss function </a:t>
                </a:r>
                <a:r>
                  <a:rPr lang="en-CA" dirty="0" smtClean="0">
                    <a:ea typeface="Cambria Math" panose="02040503050406030204" pitchFamily="18" charset="0"/>
                  </a:rPr>
                  <a:t>over a </a:t>
                </a:r>
                <a:r>
                  <a:rPr lang="en-CA" dirty="0" smtClean="0">
                    <a:ea typeface="Cambria Math" panose="02040503050406030204" pitchFamily="18" charset="0"/>
                  </a:rPr>
                  <a:t>test instance is:</a:t>
                </a:r>
              </a:p>
              <a:p>
                <a:pPr marL="0" indent="0">
                  <a:buNone/>
                </a:pPr>
                <a:r>
                  <a:rPr lang="en-CA" dirty="0" smtClean="0">
                    <a:ea typeface="Cambria Math" panose="02040503050406030204" pitchFamily="18" charset="0"/>
                  </a:rPr>
                  <a:t/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])</m:t>
                        </m:r>
                      </m:e>
                    </m:nary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/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Sup>
                              <m:sSub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.</a:t>
                </a:r>
              </a:p>
              <a:p>
                <a:endParaRPr lang="en-CA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CA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is a constant, the expected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, and 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is either 0 or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/>
                </a:r>
                <a:br>
                  <a:rPr lang="en-CA" dirty="0" smtClean="0">
                    <a:ea typeface="Cambria Math" panose="02040503050406030204" pitchFamily="18" charset="0"/>
                  </a:rPr>
                </a:br>
                <a:r>
                  <a:rPr lang="en-CA" dirty="0" smtClean="0">
                    <a:ea typeface="Cambria Math" panose="02040503050406030204" pitchFamily="18" charset="0"/>
                  </a:rPr>
                  <a:t>	To minimize the last sum choose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>
                    <a:ea typeface="Cambria Math" panose="02040503050406030204" pitchFamily="18" charset="0"/>
                  </a:rPr>
                  <a:t>, so squared term disappears</a:t>
                </a:r>
              </a:p>
              <a:p>
                <a:endParaRPr lang="en-CA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45126"/>
                <a:ext cx="12192000" cy="6012873"/>
              </a:xfrm>
              <a:blipFill>
                <a:blip r:embed="rId2"/>
                <a:stretch>
                  <a:fillRect l="-900" t="-1724" b="-13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6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639"/>
          </a:xfrm>
        </p:spPr>
        <p:txBody>
          <a:bodyPr/>
          <a:lstStyle/>
          <a:p>
            <a:r>
              <a:rPr lang="en-CA" dirty="0" smtClean="0"/>
              <a:t>Informational loss function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95638"/>
                <a:ext cx="12192000" cy="59623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Another popular criterion for evaluation of probabilistic predictions is the </a:t>
                </a:r>
                <a:r>
                  <a:rPr lang="en-CA" i="1" dirty="0" smtClean="0"/>
                  <a:t>informational loss function</a:t>
                </a:r>
                <a:r>
                  <a:rPr lang="en-CA" dirty="0" smtClean="0"/>
                  <a:t>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where </a:t>
                </a:r>
                <a:r>
                  <a:rPr lang="en-CA" dirty="0" err="1" smtClean="0"/>
                  <a:t>i</a:t>
                </a:r>
                <a:r>
                  <a:rPr lang="en-CA" baseline="30000" dirty="0" err="1" smtClean="0"/>
                  <a:t>th</a:t>
                </a:r>
                <a:r>
                  <a:rPr lang="en-CA" dirty="0" smtClean="0"/>
                  <a:t> prediction is correct</a:t>
                </a:r>
              </a:p>
              <a:p>
                <a:r>
                  <a:rPr lang="en-CA" dirty="0" smtClean="0"/>
                  <a:t>Takes into account only the probability assigned to correct class</a:t>
                </a:r>
              </a:p>
              <a:p>
                <a:r>
                  <a:rPr lang="en-CA" dirty="0" smtClean="0"/>
                  <a:t>Represents information (bits) required to express correct class </a:t>
                </a:r>
                <a:r>
                  <a:rPr lang="en-CA" dirty="0" err="1" smtClean="0"/>
                  <a:t>i</a:t>
                </a:r>
                <a:r>
                  <a:rPr lang="en-CA" dirty="0"/>
                  <a:t> </a:t>
                </a:r>
                <a:r>
                  <a:rPr lang="en-CA" dirty="0" smtClean="0"/>
                  <a:t>with respect to the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Expected value of informational loss function, given true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/>
                  <a:t>: 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			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smtClean="0"/>
                  <a:t>		which is minimized 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/>
                  <a:t>, which gives:</a:t>
                </a:r>
              </a:p>
              <a:p>
                <a:pPr marL="0" indent="0">
                  <a:buNone/>
                </a:pP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		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−…−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CA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			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smtClean="0"/>
                  <a:t>		which is the entropy of the true distribution</a:t>
                </a:r>
              </a:p>
              <a:p>
                <a:pPr marL="0" indent="0">
                  <a:buNone/>
                </a:pPr>
                <a:r>
                  <a:rPr lang="en-CA" dirty="0" smtClean="0"/>
                  <a:t>One problem is if p=0 is assigned to a value that occurs, function’s value is infinite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5638"/>
                <a:ext cx="12192000" cy="5962361"/>
              </a:xfrm>
              <a:blipFill>
                <a:blip r:embed="rId2"/>
                <a:stretch>
                  <a:fillRect l="-900" t="-2045" r="-11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5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Which loss function to use?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/>
              <a:t>B</a:t>
            </a:r>
            <a:r>
              <a:rPr lang="en-CA" dirty="0" smtClean="0"/>
              <a:t>oth give maximum reward to predictors capable of predicting true probabilities accurately, however there are some differences:</a:t>
            </a:r>
          </a:p>
          <a:p>
            <a:r>
              <a:rPr lang="en-CA" dirty="0" smtClean="0"/>
              <a:t>Quadratic loss function considers probabilities assigned to ALL classes</a:t>
            </a:r>
          </a:p>
          <a:p>
            <a:r>
              <a:rPr lang="en-CA" dirty="0" smtClean="0"/>
              <a:t>Informational loss function considers only probability assigned to correct class</a:t>
            </a:r>
          </a:p>
          <a:p>
            <a:r>
              <a:rPr lang="en-CA" dirty="0" smtClean="0"/>
              <a:t>Informational loss function gives massive penalties if you assign low probability to correct class (infinite penalty if you assign p=0 to correct class)</a:t>
            </a:r>
          </a:p>
          <a:p>
            <a:r>
              <a:rPr lang="en-CA" dirty="0" smtClean="0"/>
              <a:t>Quadratic loss function is more forgiving (can never exceed penalty of 2)</a:t>
            </a:r>
          </a:p>
          <a:p>
            <a:r>
              <a:rPr lang="en-CA" dirty="0" smtClean="0"/>
              <a:t>Informational loss function combines well with minimum descriptor length principle (MDL) because it is also measured in bits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85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1693</Words>
  <Application>Microsoft Office PowerPoint</Application>
  <PresentationFormat>Widescreen</PresentationFormat>
  <Paragraphs>200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Office Theme</vt:lpstr>
      <vt:lpstr>CS405/505 Data Mining</vt:lpstr>
      <vt:lpstr>Assignment hint: first level of tree</vt:lpstr>
      <vt:lpstr>Recap  </vt:lpstr>
      <vt:lpstr>5.7 Predicting probabilities and the loss function </vt:lpstr>
      <vt:lpstr>Quadratic loss function</vt:lpstr>
      <vt:lpstr>Quadratic loss function example:</vt:lpstr>
      <vt:lpstr>Quadratic loss function</vt:lpstr>
      <vt:lpstr>Informational loss function</vt:lpstr>
      <vt:lpstr>Which loss function to use?</vt:lpstr>
      <vt:lpstr>5.8 Counting the cost</vt:lpstr>
      <vt:lpstr>Confusion matrix</vt:lpstr>
      <vt:lpstr>Kappa statistic</vt:lpstr>
      <vt:lpstr>Cost-sensitive classification, cost matrix</vt:lpstr>
      <vt:lpstr>Cost-sensitive learning</vt:lpstr>
      <vt:lpstr>Example of effects of weighting on decision boundary learning:</vt:lpstr>
      <vt:lpstr>Lift charts</vt:lpstr>
      <vt:lpstr>Lift charts</vt:lpstr>
      <vt:lpstr>Real world example</vt:lpstr>
      <vt:lpstr>ROC curves</vt:lpstr>
      <vt:lpstr>ROC curves obtained from different learning schemes</vt:lpstr>
      <vt:lpstr>Area under ROC (Final project evaluation)</vt:lpstr>
      <vt:lpstr>Recall-Precision curves</vt:lpstr>
      <vt:lpstr>Domain specific applications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141</cp:revision>
  <dcterms:created xsi:type="dcterms:W3CDTF">2019-09-29T00:22:21Z</dcterms:created>
  <dcterms:modified xsi:type="dcterms:W3CDTF">2019-09-30T15:21:43Z</dcterms:modified>
</cp:coreProperties>
</file>