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78865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51814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54894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39856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8F7021-51EE-4504-9E8B-CA8E0F252E46}"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4761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18F7021-51EE-4504-9E8B-CA8E0F252E46}" type="datetimeFigureOut">
              <a:rPr lang="en-CA" smtClean="0"/>
              <a:t>2019-10-01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43821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18F7021-51EE-4504-9E8B-CA8E0F252E46}" type="datetimeFigureOut">
              <a:rPr lang="en-CA" smtClean="0"/>
              <a:t>2019-10-01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8248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18F7021-51EE-4504-9E8B-CA8E0F252E46}" type="datetimeFigureOut">
              <a:rPr lang="en-CA" smtClean="0"/>
              <a:t>2019-10-01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38138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F7021-51EE-4504-9E8B-CA8E0F252E46}" type="datetimeFigureOut">
              <a:rPr lang="en-CA" smtClean="0"/>
              <a:t>2019-10-01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13752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8F7021-51EE-4504-9E8B-CA8E0F252E46}" type="datetimeFigureOut">
              <a:rPr lang="en-CA" smtClean="0"/>
              <a:t>2019-10-01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12970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8F7021-51EE-4504-9E8B-CA8E0F252E46}" type="datetimeFigureOut">
              <a:rPr lang="en-CA" smtClean="0"/>
              <a:t>2019-10-01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44532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F7021-51EE-4504-9E8B-CA8E0F252E46}" type="datetimeFigureOut">
              <a:rPr lang="en-CA" smtClean="0"/>
              <a:t>2019-10-01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23473-3600-4A83-8FC2-8573DE972850}" type="slidenum">
              <a:rPr lang="en-CA" smtClean="0"/>
              <a:t>‹#›</a:t>
            </a:fld>
            <a:endParaRPr lang="en-CA"/>
          </a:p>
        </p:txBody>
      </p:sp>
    </p:spTree>
    <p:extLst>
      <p:ext uri="{BB962C8B-B14F-4D97-AF65-F5344CB8AC3E}">
        <p14:creationId xmlns:p14="http://schemas.microsoft.com/office/powerpoint/2010/main" val="86929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13</a:t>
            </a:r>
            <a:endParaRPr lang="en-CA" dirty="0"/>
          </a:p>
        </p:txBody>
      </p:sp>
    </p:spTree>
    <p:extLst>
      <p:ext uri="{BB962C8B-B14F-4D97-AF65-F5344CB8AC3E}">
        <p14:creationId xmlns:p14="http://schemas.microsoft.com/office/powerpoint/2010/main" val="1469328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MDL and probability theory</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28254"/>
                <a:ext cx="12192000" cy="5929745"/>
              </a:xfrm>
            </p:spPr>
            <p:txBody>
              <a:bodyPr>
                <a:normAutofit lnSpcReduction="10000"/>
              </a:bodyPr>
              <a:lstStyle/>
              <a:p>
                <a:r>
                  <a:rPr lang="en-CA" dirty="0" smtClean="0"/>
                  <a:t>Given training set E we seek ‘most likely’ theory T, or the theory maximizing the posterior probability P(T|E), the probability after the examples have been seen</a:t>
                </a:r>
              </a:p>
              <a:p>
                <a:r>
                  <a:rPr lang="en-CA" dirty="0" smtClean="0"/>
                  <a:t>Bayes’ Rule: </a:t>
                </a:r>
                <a14:m>
                  <m:oMath xmlns:m="http://schemas.openxmlformats.org/officeDocument/2006/math">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e>
                        <m:r>
                          <a:rPr lang="en-CA" b="0" i="1" smtClean="0">
                            <a:latin typeface="Cambria Math" panose="02040503050406030204" pitchFamily="18" charset="0"/>
                          </a:rPr>
                          <m:t>𝐸</m:t>
                        </m:r>
                      </m:e>
                    </m:d>
                    <m:r>
                      <a:rPr lang="en-CA" b="0" i="1" smtClean="0">
                        <a:latin typeface="Cambria Math" panose="02040503050406030204" pitchFamily="18" charset="0"/>
                      </a:rPr>
                      <m:t>= </m:t>
                    </m:r>
                    <m:f>
                      <m:fPr>
                        <m:ctrlPr>
                          <a:rPr lang="en-CA" b="0" i="1" smtClean="0">
                            <a:latin typeface="Cambria Math" panose="02040503050406030204" pitchFamily="18" charset="0"/>
                          </a:rPr>
                        </m:ctrlPr>
                      </m:fPr>
                      <m:num>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e>
                            <m:r>
                              <a:rPr lang="en-CA" b="0" i="1" smtClean="0">
                                <a:latin typeface="Cambria Math" panose="02040503050406030204" pitchFamily="18" charset="0"/>
                              </a:rPr>
                              <m:t>𝑇</m:t>
                            </m:r>
                          </m:e>
                        </m:d>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𝑇</m:t>
                        </m:r>
                        <m:r>
                          <a:rPr lang="en-CA" b="0" i="1" smtClean="0">
                            <a:latin typeface="Cambria Math" panose="02040503050406030204" pitchFamily="18" charset="0"/>
                          </a:rPr>
                          <m:t>)</m:t>
                        </m:r>
                      </m:num>
                      <m:den>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den>
                    </m:f>
                  </m:oMath>
                </a14:m>
                <a:r>
                  <a:rPr lang="en-CA" dirty="0" smtClean="0"/>
                  <a:t> </a:t>
                </a:r>
              </a:p>
              <a:p>
                <a:r>
                  <a:rPr lang="en-CA" dirty="0" smtClean="0"/>
                  <a:t>Negative log Bayes’ Rule: </a:t>
                </a:r>
                <a14:m>
                  <m:oMath xmlns:m="http://schemas.openxmlformats.org/officeDocument/2006/math">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e>
                            <m:r>
                              <a:rPr lang="en-CA" b="0" i="1" smtClean="0">
                                <a:latin typeface="Cambria Math" panose="02040503050406030204" pitchFamily="18" charset="0"/>
                              </a:rPr>
                              <m:t>𝐸</m:t>
                            </m:r>
                          </m:e>
                        </m:d>
                      </m:e>
                    </m:func>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e>
                            <m:r>
                              <a:rPr lang="en-CA" b="0" i="1" smtClean="0">
                                <a:latin typeface="Cambria Math" panose="02040503050406030204" pitchFamily="18" charset="0"/>
                              </a:rPr>
                              <m:t>𝑇</m:t>
                            </m:r>
                          </m:e>
                        </m:d>
                      </m:e>
                    </m:func>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d>
                      </m:e>
                    </m:func>
                    <m:r>
                      <a:rPr lang="en-CA" b="0" i="1" smtClean="0">
                        <a:latin typeface="Cambria Math" panose="02040503050406030204" pitchFamily="18" charset="0"/>
                      </a:rPr>
                      <m:t>+</m:t>
                    </m:r>
                    <m:r>
                      <a:rPr lang="en-CA" b="0" i="1" smtClean="0">
                        <a:latin typeface="Cambria Math" panose="02040503050406030204" pitchFamily="18" charset="0"/>
                      </a:rPr>
                      <m:t>𝑙𝑜𝑔𝑃</m:t>
                    </m:r>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oMath>
                </a14:m>
                <a:endParaRPr lang="en-CA" dirty="0" smtClean="0"/>
              </a:p>
              <a:p>
                <a:r>
                  <a:rPr lang="en-CA" dirty="0" smtClean="0"/>
                  <a:t>Maximizing probability is the same as minimizing the negative logarithm</a:t>
                </a:r>
              </a:p>
              <a:p>
                <a:r>
                  <a:rPr lang="en-CA" dirty="0" smtClean="0"/>
                  <a:t>Informational loss function tells us number of bits required to code something is the negative logarithm of its probability</a:t>
                </a:r>
              </a:p>
              <a:p>
                <a:r>
                  <a:rPr lang="en-CA" dirty="0" smtClean="0"/>
                  <a:t>Final term </a:t>
                </a:r>
                <a14:m>
                  <m:oMath xmlns:m="http://schemas.openxmlformats.org/officeDocument/2006/math">
                    <m:r>
                      <a:rPr lang="en-CA" b="0" i="1" smtClean="0">
                        <a:latin typeface="Cambria Math" panose="02040503050406030204" pitchFamily="18" charset="0"/>
                      </a:rPr>
                      <m:t>𝑙𝑜𝑔𝑃</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d>
                  </m:oMath>
                </a14:m>
                <a:r>
                  <a:rPr lang="en-CA" dirty="0" smtClean="0"/>
                  <a:t> depends solely on training set and not on theory </a:t>
                </a:r>
              </a:p>
              <a:p>
                <a:r>
                  <a:rPr lang="en-CA" dirty="0" smtClean="0"/>
                  <a:t>Thus, choosing the theory that maximizes </a:t>
                </a:r>
                <a14:m>
                  <m:oMath xmlns:m="http://schemas.openxmlformats.org/officeDocument/2006/math">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e>
                        <m:r>
                          <a:rPr lang="en-CA" b="0" i="1" smtClean="0">
                            <a:latin typeface="Cambria Math" panose="02040503050406030204" pitchFamily="18" charset="0"/>
                          </a:rPr>
                          <m:t>𝐸</m:t>
                        </m:r>
                      </m:e>
                    </m:d>
                  </m:oMath>
                </a14:m>
                <a:r>
                  <a:rPr lang="en-CA" dirty="0" smtClean="0"/>
                  <a:t> is the same as choosin</a:t>
                </a:r>
                <a:r>
                  <a:rPr lang="en-CA" dirty="0" smtClean="0"/>
                  <a:t>g the theory that minimizes </a:t>
                </a:r>
                <a14:m>
                  <m:oMath xmlns:m="http://schemas.openxmlformats.org/officeDocument/2006/math">
                    <m:r>
                      <a:rPr lang="en-CA" b="0" i="1" smtClean="0">
                        <a:latin typeface="Cambria Math" panose="02040503050406030204" pitchFamily="18" charset="0"/>
                      </a:rPr>
                      <m:t>𝐿</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e>
                        <m:r>
                          <a:rPr lang="en-CA" b="0" i="1" smtClean="0">
                            <a:latin typeface="Cambria Math" panose="02040503050406030204" pitchFamily="18" charset="0"/>
                          </a:rPr>
                          <m:t>𝑇</m:t>
                        </m:r>
                      </m:e>
                    </m:d>
                    <m:r>
                      <a:rPr lang="en-CA" b="0" i="1" smtClean="0">
                        <a:latin typeface="Cambria Math" panose="02040503050406030204" pitchFamily="18" charset="0"/>
                      </a:rPr>
                      <m:t>+</m:t>
                    </m:r>
                    <m:r>
                      <a:rPr lang="en-CA" b="0" i="1" smtClean="0">
                        <a:latin typeface="Cambria Math" panose="02040503050406030204" pitchFamily="18" charset="0"/>
                      </a:rPr>
                      <m:t>𝐿</m:t>
                    </m:r>
                    <m:r>
                      <a:rPr lang="en-CA" b="0" i="1" smtClean="0">
                        <a:latin typeface="Cambria Math" panose="02040503050406030204" pitchFamily="18" charset="0"/>
                      </a:rPr>
                      <m:t>(</m:t>
                    </m:r>
                    <m:r>
                      <a:rPr lang="en-CA" b="0" i="1" smtClean="0">
                        <a:latin typeface="Cambria Math" panose="02040503050406030204" pitchFamily="18" charset="0"/>
                      </a:rPr>
                      <m:t>𝑇</m:t>
                    </m:r>
                    <m:r>
                      <a:rPr lang="en-CA" b="0" i="1" smtClean="0">
                        <a:latin typeface="Cambria Math" panose="02040503050406030204" pitchFamily="18" charset="0"/>
                      </a:rPr>
                      <m:t>)</m:t>
                    </m:r>
                  </m:oMath>
                </a14:m>
                <a:r>
                  <a:rPr lang="en-CA" dirty="0" smtClean="0"/>
                  <a:t> (which is the MDL principle!)</a:t>
                </a:r>
              </a:p>
              <a:p>
                <a:r>
                  <a:rPr lang="en-CA" dirty="0" smtClean="0"/>
                  <a:t>Thus, maximizing the posterior probability of a theory after training set has been taken into account is equivalent to minimizing information required to transmit theory + labels</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28254"/>
                <a:ext cx="12192000" cy="5929745"/>
              </a:xfrm>
              <a:blipFill>
                <a:blip r:embed="rId2"/>
                <a:stretch>
                  <a:fillRect l="-900" t="-2261" r="-300"/>
                </a:stretch>
              </a:blipFill>
            </p:spPr>
            <p:txBody>
              <a:bodyPr/>
              <a:lstStyle/>
              <a:p>
                <a:r>
                  <a:rPr lang="en-CA">
                    <a:noFill/>
                  </a:rPr>
                  <a:t> </a:t>
                </a:r>
              </a:p>
            </p:txBody>
          </p:sp>
        </mc:Fallback>
      </mc:AlternateContent>
    </p:spTree>
    <p:extLst>
      <p:ext uri="{BB962C8B-B14F-4D97-AF65-F5344CB8AC3E}">
        <p14:creationId xmlns:p14="http://schemas.microsoft.com/office/powerpoint/2010/main" val="1192029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Applying MDL to clustering	</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28254"/>
                <a:ext cx="12192000" cy="5929745"/>
              </a:xfrm>
            </p:spPr>
            <p:txBody>
              <a:bodyPr>
                <a:normAutofit lnSpcReduction="10000"/>
              </a:bodyPr>
              <a:lstStyle/>
              <a:p>
                <a:r>
                  <a:rPr lang="en-CA" dirty="0" smtClean="0"/>
                  <a:t>MDL can be applied in many differen</a:t>
                </a:r>
                <a:r>
                  <a:rPr lang="en-CA" dirty="0" smtClean="0"/>
                  <a:t>t circumstances </a:t>
                </a:r>
              </a:p>
              <a:p>
                <a:r>
                  <a:rPr lang="en-CA" dirty="0" smtClean="0"/>
                  <a:t>Problem: how to evaluate the “goodness” of a clustering algorithm?</a:t>
                </a:r>
              </a:p>
              <a:p>
                <a:pPr lvl="1"/>
                <a:r>
                  <a:rPr lang="en-CA" dirty="0" smtClean="0"/>
                  <a:t>More difficult to evaluate than classification (no labels, we don’t know right from wrong)</a:t>
                </a:r>
                <a:endParaRPr lang="en-CA" dirty="0" smtClean="0"/>
              </a:p>
              <a:p>
                <a:r>
                  <a:rPr lang="en-CA" dirty="0" smtClean="0"/>
                  <a:t>K-means seeks to minimize: </a:t>
                </a:r>
                <a14:m>
                  <m:oMath xmlns:m="http://schemas.openxmlformats.org/officeDocument/2006/math">
                    <m:nary>
                      <m:naryPr>
                        <m:chr m:val="∑"/>
                        <m:ctrlPr>
                          <a:rPr lang="en-CA" i="1">
                            <a:latin typeface="Cambria Math" panose="02040503050406030204" pitchFamily="18" charset="0"/>
                          </a:rPr>
                        </m:ctrlPr>
                      </m:naryPr>
                      <m:sub>
                        <m:r>
                          <m:rPr>
                            <m:sty m:val="p"/>
                            <m:brk m:alnAt="23"/>
                          </m:rPr>
                          <a:rPr lang="en-CA">
                            <a:latin typeface="Cambria Math" panose="02040503050406030204" pitchFamily="18" charset="0"/>
                          </a:rPr>
                          <m:t>i</m:t>
                        </m:r>
                        <m:r>
                          <a:rPr lang="en-CA">
                            <a:latin typeface="Cambria Math" panose="02040503050406030204" pitchFamily="18" charset="0"/>
                          </a:rPr>
                          <m:t>=1</m:t>
                        </m:r>
                      </m:sub>
                      <m:sup>
                        <m:r>
                          <m:rPr>
                            <m:sty m:val="p"/>
                          </m:rPr>
                          <a:rPr lang="en-CA">
                            <a:latin typeface="Cambria Math" panose="02040503050406030204" pitchFamily="18" charset="0"/>
                          </a:rPr>
                          <m:t>k</m:t>
                        </m:r>
                      </m:sup>
                      <m:e>
                        <m:nary>
                          <m:naryPr>
                            <m:chr m:val="∑"/>
                            <m:supHide m:val="on"/>
                            <m:ctrlPr>
                              <a:rPr lang="en-CA" i="1">
                                <a:latin typeface="Cambria Math" panose="02040503050406030204" pitchFamily="18" charset="0"/>
                              </a:rPr>
                            </m:ctrlPr>
                          </m:naryPr>
                          <m:sub>
                            <m:r>
                              <m:rPr>
                                <m:sty m:val="p"/>
                                <m:brk m:alnAt="7"/>
                              </m:rPr>
                              <a:rPr lang="en-CA">
                                <a:latin typeface="Cambria Math" panose="02040503050406030204" pitchFamily="18" charset="0"/>
                              </a:rPr>
                              <m:t>x</m:t>
                            </m:r>
                            <m:r>
                              <m:rPr>
                                <m:sty m:val="p"/>
                              </m:rPr>
                              <a:rPr lang="en-CA">
                                <a:latin typeface="Cambria Math" panose="02040503050406030204" pitchFamily="18" charset="0"/>
                                <a:ea typeface="Cambria Math" panose="02040503050406030204" pitchFamily="18" charset="0"/>
                              </a:rPr>
                              <m:t>ϵS</m:t>
                            </m:r>
                            <m:r>
                              <m:rPr>
                                <m:sty m:val="p"/>
                              </m:rPr>
                              <a:rPr lang="en-CA" baseline="-25000">
                                <a:latin typeface="Cambria Math" panose="02040503050406030204" pitchFamily="18" charset="0"/>
                                <a:ea typeface="Cambria Math" panose="02040503050406030204" pitchFamily="18" charset="0"/>
                              </a:rPr>
                              <m:t>i</m:t>
                            </m:r>
                          </m:sub>
                          <m:sup/>
                          <m:e>
                            <m:d>
                              <m:dPr>
                                <m:begChr m:val="‖"/>
                                <m:endChr m:val="‖"/>
                                <m:ctrlPr>
                                  <a:rPr lang="en-CA" i="1">
                                    <a:latin typeface="Cambria Math" panose="02040503050406030204" pitchFamily="18" charset="0"/>
                                  </a:rPr>
                                </m:ctrlPr>
                              </m:dPr>
                              <m:e>
                                <m:r>
                                  <m:rPr>
                                    <m:sty m:val="p"/>
                                  </m:rPr>
                                  <a:rPr lang="en-CA">
                                    <a:latin typeface="Cambria Math" panose="02040503050406030204" pitchFamily="18" charset="0"/>
                                  </a:rPr>
                                  <m:t>x</m:t>
                                </m:r>
                                <m:r>
                                  <a:rPr lang="en-CA">
                                    <a:latin typeface="Cambria Math" panose="02040503050406030204" pitchFamily="18" charset="0"/>
                                  </a:rPr>
                                  <m:t>−</m:t>
                                </m:r>
                                <m:r>
                                  <m:rPr>
                                    <m:sty m:val="p"/>
                                  </m:rPr>
                                  <a:rPr lang="en-CA">
                                    <a:latin typeface="Cambria Math" panose="02040503050406030204" pitchFamily="18" charset="0"/>
                                    <a:ea typeface="Cambria Math" panose="02040503050406030204" pitchFamily="18" charset="0"/>
                                  </a:rPr>
                                  <m:t>μ</m:t>
                                </m:r>
                                <m:r>
                                  <m:rPr>
                                    <m:sty m:val="p"/>
                                  </m:rPr>
                                  <a:rPr lang="en-CA" baseline="-25000">
                                    <a:latin typeface="Cambria Math" panose="02040503050406030204" pitchFamily="18" charset="0"/>
                                    <a:ea typeface="Cambria Math" panose="02040503050406030204" pitchFamily="18" charset="0"/>
                                  </a:rPr>
                                  <m:t>i</m:t>
                                </m:r>
                              </m:e>
                            </m:d>
                            <m:r>
                              <a:rPr lang="en-CA" baseline="30000">
                                <a:latin typeface="Cambria Math" panose="02040503050406030204" pitchFamily="18" charset="0"/>
                              </a:rPr>
                              <m:t>2</m:t>
                            </m:r>
                          </m:e>
                        </m:nary>
                      </m:e>
                    </m:nary>
                  </m:oMath>
                </a14:m>
                <a:r>
                  <a:rPr lang="en-CA" dirty="0" smtClean="0"/>
                  <a:t> (lower sum=better)</a:t>
                </a:r>
              </a:p>
              <a:p>
                <a:r>
                  <a:rPr lang="en-CA" dirty="0" smtClean="0"/>
                  <a:t>We can also evaluate clustering results from a description length perspective:</a:t>
                </a:r>
              </a:p>
              <a:p>
                <a:r>
                  <a:rPr lang="en-CA" dirty="0" smtClean="0"/>
                  <a:t>Suppose cluster-learning technique divides training set E into k clusters, if the clusters are good/natural, we can use them to encode E more efficiently</a:t>
                </a:r>
              </a:p>
              <a:p>
                <a:r>
                  <a:rPr lang="en-CA" dirty="0" smtClean="0"/>
                  <a:t>One way is to start be encoding cluster centers (avg. value for each attribute over all instances in the cluster)</a:t>
                </a:r>
              </a:p>
              <a:p>
                <a:r>
                  <a:rPr lang="en-CA" dirty="0" smtClean="0"/>
                  <a:t>Then, for each instance in E, transmit which cluster it belongs to (</a:t>
                </a:r>
                <a14:m>
                  <m:oMath xmlns:m="http://schemas.openxmlformats.org/officeDocument/2006/math">
                    <m:r>
                      <a:rPr lang="en-CA" b="0" i="1" smtClean="0">
                        <a:latin typeface="Cambria Math" panose="02040503050406030204" pitchFamily="18" charset="0"/>
                      </a:rPr>
                      <m:t>𝑙𝑜𝑔</m:t>
                    </m:r>
                    <m:r>
                      <a:rPr lang="en-CA" b="0" i="1" baseline="-25000" smtClean="0">
                        <a:latin typeface="Cambria Math" panose="02040503050406030204" pitchFamily="18" charset="0"/>
                      </a:rPr>
                      <m:t>2</m:t>
                    </m:r>
                    <m:r>
                      <a:rPr lang="en-CA" b="0" i="1" smtClean="0">
                        <a:latin typeface="Cambria Math" panose="02040503050406030204" pitchFamily="18" charset="0"/>
                      </a:rPr>
                      <m:t>𝑘</m:t>
                    </m:r>
                  </m:oMath>
                </a14:m>
                <a:r>
                  <a:rPr lang="en-CA" dirty="0" smtClean="0"/>
                  <a:t> bits) followed by its attribute values with respect to cluster center</a:t>
                </a:r>
              </a:p>
              <a:p>
                <a:r>
                  <a:rPr lang="en-CA" dirty="0" smtClean="0"/>
                  <a:t>If data exhibit strong clustering, this will result in smaller descriptor length than simply transmitting raw values of E </a:t>
                </a:r>
                <a:endParaRPr lang="en-CA" dirty="0"/>
              </a:p>
              <a:p>
                <a:endParaRPr lang="en-CA"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28254"/>
                <a:ext cx="12192000" cy="5929745"/>
              </a:xfrm>
              <a:blipFill>
                <a:blip r:embed="rId2"/>
                <a:stretch>
                  <a:fillRect l="-900" t="-2261" r="-800"/>
                </a:stretch>
              </a:blipFill>
            </p:spPr>
            <p:txBody>
              <a:bodyPr/>
              <a:lstStyle/>
              <a:p>
                <a:r>
                  <a:rPr lang="en-CA">
                    <a:noFill/>
                  </a:rPr>
                  <a:t> </a:t>
                </a:r>
              </a:p>
            </p:txBody>
          </p:sp>
        </mc:Fallback>
      </mc:AlternateContent>
    </p:spTree>
    <p:extLst>
      <p:ext uri="{BB962C8B-B14F-4D97-AF65-F5344CB8AC3E}">
        <p14:creationId xmlns:p14="http://schemas.microsoft.com/office/powerpoint/2010/main" val="2151045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4582" cy="928255"/>
          </a:xfrm>
        </p:spPr>
        <p:txBody>
          <a:bodyPr/>
          <a:lstStyle/>
          <a:p>
            <a:r>
              <a:rPr lang="en-CA" dirty="0" smtClean="0"/>
              <a:t>5.12 using validation set for model selection</a:t>
            </a:r>
            <a:endParaRPr lang="en-CA" dirty="0"/>
          </a:p>
        </p:txBody>
      </p:sp>
      <p:sp>
        <p:nvSpPr>
          <p:cNvPr id="3" name="Content Placeholder 2"/>
          <p:cNvSpPr>
            <a:spLocks noGrp="1"/>
          </p:cNvSpPr>
          <p:nvPr>
            <p:ph idx="1"/>
          </p:nvPr>
        </p:nvSpPr>
        <p:spPr>
          <a:xfrm>
            <a:off x="0" y="928254"/>
            <a:ext cx="12192000" cy="5929745"/>
          </a:xfrm>
        </p:spPr>
        <p:txBody>
          <a:bodyPr/>
          <a:lstStyle/>
          <a:p>
            <a:r>
              <a:rPr lang="en-CA" dirty="0" smtClean="0"/>
              <a:t>MDL principle is an example of “model selection criterion” which can be used to determine appropriate complexity of a model for a given dataset</a:t>
            </a:r>
          </a:p>
          <a:p>
            <a:r>
              <a:rPr lang="en-CA" dirty="0" smtClean="0"/>
              <a:t>MDL can be used to guess right complexity for a model</a:t>
            </a:r>
          </a:p>
          <a:p>
            <a:r>
              <a:rPr lang="en-CA" dirty="0" smtClean="0"/>
              <a:t>Classic model selection problem in statistics: determine, for a given dataset, what subset of attributes to use in a linear regression model for th</a:t>
            </a:r>
            <a:r>
              <a:rPr lang="en-CA" dirty="0" smtClean="0"/>
              <a:t>e data</a:t>
            </a:r>
          </a:p>
          <a:p>
            <a:r>
              <a:rPr lang="en-CA" dirty="0" smtClean="0"/>
              <a:t>Many strategies exist (other than MDL), they all seek to balance the predictive performance of the training data with the model’s complexity</a:t>
            </a:r>
          </a:p>
          <a:p>
            <a:r>
              <a:rPr lang="en-CA" dirty="0" smtClean="0"/>
              <a:t>A simple alternative to guessing what model complexity will maximize predictive performance is to use a validation set for model selection</a:t>
            </a:r>
            <a:r>
              <a:rPr lang="en-CA" dirty="0"/>
              <a:t> </a:t>
            </a:r>
            <a:endParaRPr lang="en-CA" dirty="0"/>
          </a:p>
          <a:p>
            <a:pPr lvl="1"/>
            <a:r>
              <a:rPr lang="en-CA" dirty="0" err="1" smtClean="0"/>
              <a:t>Hyperparameter</a:t>
            </a:r>
            <a:r>
              <a:rPr lang="en-CA" dirty="0" smtClean="0"/>
              <a:t> tuning</a:t>
            </a:r>
          </a:p>
        </p:txBody>
      </p:sp>
    </p:spTree>
    <p:extLst>
      <p:ext uri="{BB962C8B-B14F-4D97-AF65-F5344CB8AC3E}">
        <p14:creationId xmlns:p14="http://schemas.microsoft.com/office/powerpoint/2010/main" val="1333405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Python example</a:t>
            </a:r>
            <a:endParaRPr lang="en-CA" dirty="0"/>
          </a:p>
        </p:txBody>
      </p:sp>
      <p:sp>
        <p:nvSpPr>
          <p:cNvPr id="3" name="Content Placeholder 2"/>
          <p:cNvSpPr>
            <a:spLocks noGrp="1"/>
          </p:cNvSpPr>
          <p:nvPr>
            <p:ph idx="1"/>
          </p:nvPr>
        </p:nvSpPr>
        <p:spPr/>
        <p:txBody>
          <a:bodyPr/>
          <a:lstStyle/>
          <a:p>
            <a:r>
              <a:rPr lang="en-CA" dirty="0" smtClean="0"/>
              <a:t>Cross-validation for error estimates</a:t>
            </a:r>
          </a:p>
          <a:p>
            <a:r>
              <a:rPr lang="en-CA" dirty="0" smtClean="0"/>
              <a:t>ROC curve, precision-recall curve</a:t>
            </a:r>
          </a:p>
        </p:txBody>
      </p:sp>
    </p:spTree>
    <p:extLst>
      <p:ext uri="{BB962C8B-B14F-4D97-AF65-F5344CB8AC3E}">
        <p14:creationId xmlns:p14="http://schemas.microsoft.com/office/powerpoint/2010/main" val="2635125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942"/>
            <a:ext cx="10515600" cy="1325563"/>
          </a:xfrm>
        </p:spPr>
        <p:txBody>
          <a:bodyPr/>
          <a:lstStyle/>
          <a:p>
            <a:r>
              <a:rPr lang="en-CA" dirty="0" smtClean="0"/>
              <a:t>Recap</a:t>
            </a:r>
            <a:endParaRPr lang="en-CA" dirty="0"/>
          </a:p>
        </p:txBody>
      </p:sp>
      <p:sp>
        <p:nvSpPr>
          <p:cNvPr id="3" name="Content Placeholder 2"/>
          <p:cNvSpPr>
            <a:spLocks noGrp="1"/>
          </p:cNvSpPr>
          <p:nvPr>
            <p:ph idx="1"/>
          </p:nvPr>
        </p:nvSpPr>
        <p:spPr>
          <a:xfrm>
            <a:off x="0" y="1690688"/>
            <a:ext cx="5224066" cy="5167312"/>
          </a:xfrm>
        </p:spPr>
        <p:txBody>
          <a:bodyPr>
            <a:normAutofit lnSpcReduction="10000"/>
          </a:bodyPr>
          <a:lstStyle/>
          <a:p>
            <a:r>
              <a:rPr lang="en-CA" dirty="0"/>
              <a:t>ROC curves and their relatives (lift carts, recall-precision curves) are useful for exploring </a:t>
            </a:r>
            <a:r>
              <a:rPr lang="en-CA" dirty="0" err="1" smtClean="0"/>
              <a:t>tradeoffs</a:t>
            </a:r>
            <a:r>
              <a:rPr lang="en-CA" dirty="0" smtClean="0"/>
              <a:t> among different classifiers over a wide range of scenarios</a:t>
            </a:r>
          </a:p>
          <a:p>
            <a:r>
              <a:rPr lang="en-CA" dirty="0" smtClean="0"/>
              <a:t>However, they are not ideal for evaluating machine learning models in situations with known error costs</a:t>
            </a:r>
          </a:p>
          <a:p>
            <a:r>
              <a:rPr lang="en-CA" dirty="0" smtClean="0"/>
              <a:t>Example: hard to tell for what cost and class distributions A outperforms B at the crossover point </a:t>
            </a:r>
          </a:p>
          <a:p>
            <a:endParaRPr lang="en-CA" dirty="0"/>
          </a:p>
          <a:p>
            <a:endParaRPr lang="en-CA" dirty="0"/>
          </a:p>
        </p:txBody>
      </p:sp>
      <p:pic>
        <p:nvPicPr>
          <p:cNvPr id="4" name="Picture 3"/>
          <p:cNvPicPr>
            <a:picLocks noChangeAspect="1"/>
          </p:cNvPicPr>
          <p:nvPr/>
        </p:nvPicPr>
        <p:blipFill>
          <a:blip r:embed="rId2"/>
          <a:stretch>
            <a:fillRect/>
          </a:stretch>
        </p:blipFill>
        <p:spPr>
          <a:xfrm>
            <a:off x="5224066" y="1995053"/>
            <a:ext cx="6967934" cy="4447309"/>
          </a:xfrm>
          <a:prstGeom prst="rect">
            <a:avLst/>
          </a:prstGeom>
        </p:spPr>
      </p:pic>
    </p:spTree>
    <p:extLst>
      <p:ext uri="{BB962C8B-B14F-4D97-AF65-F5344CB8AC3E}">
        <p14:creationId xmlns:p14="http://schemas.microsoft.com/office/powerpoint/2010/main" val="383429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Cost curves</a:t>
            </a:r>
            <a:endParaRPr lang="en-CA" dirty="0"/>
          </a:p>
        </p:txBody>
      </p:sp>
      <p:sp>
        <p:nvSpPr>
          <p:cNvPr id="3" name="Content Placeholder 2"/>
          <p:cNvSpPr>
            <a:spLocks noGrp="1"/>
          </p:cNvSpPr>
          <p:nvPr>
            <p:ph idx="1"/>
          </p:nvPr>
        </p:nvSpPr>
        <p:spPr>
          <a:xfrm>
            <a:off x="1" y="928254"/>
            <a:ext cx="5403272" cy="5929745"/>
          </a:xfrm>
        </p:spPr>
        <p:txBody>
          <a:bodyPr>
            <a:normAutofit fontScale="85000" lnSpcReduction="10000"/>
          </a:bodyPr>
          <a:lstStyle/>
          <a:p>
            <a:r>
              <a:rPr lang="en-CA" dirty="0" smtClean="0"/>
              <a:t>In cost curves, a single classifie</a:t>
            </a:r>
            <a:r>
              <a:rPr lang="en-CA" dirty="0" smtClean="0"/>
              <a:t>r corresponds to a straight line showing how performance varies as class distribution changes</a:t>
            </a:r>
          </a:p>
          <a:p>
            <a:r>
              <a:rPr lang="en-CA" dirty="0" smtClean="0"/>
              <a:t>A) plots expected error vs probability of one of the classes, denoted by + and –</a:t>
            </a:r>
          </a:p>
          <a:p>
            <a:r>
              <a:rPr lang="en-CA" dirty="0" smtClean="0"/>
              <a:t>Diagonals show performance of two extreme classifiers</a:t>
            </a:r>
          </a:p>
          <a:p>
            <a:r>
              <a:rPr lang="en-CA" dirty="0" smtClean="0"/>
              <a:t>Want to be as close to bottom as possible </a:t>
            </a:r>
          </a:p>
          <a:p>
            <a:r>
              <a:rPr lang="en-CA" dirty="0" smtClean="0"/>
              <a:t>Line marked A represents error rate of a particular classifier</a:t>
            </a:r>
          </a:p>
          <a:p>
            <a:r>
              <a:rPr lang="en-CA" dirty="0" smtClean="0"/>
              <a:t>Fals</a:t>
            </a:r>
            <a:r>
              <a:rPr lang="en-CA" dirty="0" smtClean="0"/>
              <a:t>e positive rate (</a:t>
            </a:r>
            <a:r>
              <a:rPr lang="en-CA" dirty="0" err="1" smtClean="0"/>
              <a:t>fp</a:t>
            </a:r>
            <a:r>
              <a:rPr lang="en-CA" dirty="0" smtClean="0"/>
              <a:t>) is expected error on subsample of instances containing only -’s (p(+)=0)</a:t>
            </a:r>
          </a:p>
          <a:p>
            <a:r>
              <a:rPr lang="en-CA" dirty="0" smtClean="0"/>
              <a:t>Fals</a:t>
            </a:r>
            <a:r>
              <a:rPr lang="en-CA" dirty="0" smtClean="0"/>
              <a:t>e negative rate (</a:t>
            </a:r>
            <a:r>
              <a:rPr lang="en-CA" dirty="0" err="1" smtClean="0"/>
              <a:t>fn</a:t>
            </a:r>
            <a:r>
              <a:rPr lang="en-CA" dirty="0" smtClean="0"/>
              <a:t>) is expected error on a subset containing only +’s (p(-)=0)</a:t>
            </a:r>
            <a:endParaRPr lang="en-CA" dirty="0"/>
          </a:p>
        </p:txBody>
      </p:sp>
      <p:pic>
        <p:nvPicPr>
          <p:cNvPr id="5" name="Picture 4"/>
          <p:cNvPicPr>
            <a:picLocks noChangeAspect="1"/>
          </p:cNvPicPr>
          <p:nvPr/>
        </p:nvPicPr>
        <p:blipFill>
          <a:blip r:embed="rId2"/>
          <a:stretch>
            <a:fillRect/>
          </a:stretch>
        </p:blipFill>
        <p:spPr>
          <a:xfrm>
            <a:off x="5403273" y="928253"/>
            <a:ext cx="6629400" cy="5353050"/>
          </a:xfrm>
          <a:prstGeom prst="rect">
            <a:avLst/>
          </a:prstGeom>
        </p:spPr>
      </p:pic>
    </p:spTree>
    <p:extLst>
      <p:ext uri="{BB962C8B-B14F-4D97-AF65-F5344CB8AC3E}">
        <p14:creationId xmlns:p14="http://schemas.microsoft.com/office/powerpoint/2010/main" val="1174951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Cost </a:t>
            </a:r>
            <a:r>
              <a:rPr lang="en-CA" dirty="0" smtClean="0"/>
              <a:t>curves (B)</a:t>
            </a:r>
            <a:endParaRPr lang="en-CA" dirty="0"/>
          </a:p>
        </p:txBody>
      </p:sp>
      <p:sp>
        <p:nvSpPr>
          <p:cNvPr id="3" name="Content Placeholder 2"/>
          <p:cNvSpPr>
            <a:spLocks noGrp="1"/>
          </p:cNvSpPr>
          <p:nvPr>
            <p:ph idx="1"/>
          </p:nvPr>
        </p:nvSpPr>
        <p:spPr>
          <a:xfrm>
            <a:off x="0" y="775855"/>
            <a:ext cx="5594740" cy="4437556"/>
          </a:xfrm>
        </p:spPr>
        <p:txBody>
          <a:bodyPr>
            <a:normAutofit fontScale="85000" lnSpcReduction="20000"/>
          </a:bodyPr>
          <a:lstStyle/>
          <a:p>
            <a:r>
              <a:rPr lang="en-CA" dirty="0" smtClean="0"/>
              <a:t>Cost curve for same classifier as in A), vertical scale zoomed in</a:t>
            </a:r>
          </a:p>
          <a:p>
            <a:r>
              <a:rPr lang="en-CA" dirty="0" smtClean="0"/>
              <a:t>Plots expected cost of using A against the probability cost function </a:t>
            </a:r>
            <a:r>
              <a:rPr lang="en-CA" i="1" dirty="0" smtClean="0"/>
              <a:t>p</a:t>
            </a:r>
            <a:r>
              <a:rPr lang="en-CA" baseline="-25000" dirty="0" smtClean="0"/>
              <a:t>c</a:t>
            </a:r>
            <a:r>
              <a:rPr lang="en-CA" dirty="0" smtClean="0"/>
              <a:t>[+]</a:t>
            </a:r>
          </a:p>
          <a:p>
            <a:r>
              <a:rPr lang="en-CA" dirty="0" smtClean="0"/>
              <a:t>C[+|-] = cost of predicting + when instances is actually –</a:t>
            </a:r>
          </a:p>
          <a:p>
            <a:r>
              <a:rPr lang="en-CA" dirty="0" smtClean="0"/>
              <a:t>C[-|+] = cost of predicting – when instance is actually +</a:t>
            </a:r>
          </a:p>
          <a:p>
            <a:r>
              <a:rPr lang="en-CA" dirty="0" smtClean="0"/>
              <a:t>Classifier B’s cost remains the same across the range (FP, FN rates equal)</a:t>
            </a:r>
          </a:p>
          <a:p>
            <a:r>
              <a:rPr lang="en-CA" dirty="0" smtClean="0"/>
              <a:t>In situations involving different class distributions, cost curves make it easy to tell when one classifier will outperform the other</a:t>
            </a:r>
          </a:p>
          <a:p>
            <a:pPr lvl="1"/>
            <a:endParaRPr lang="en-CA" dirty="0" smtClean="0"/>
          </a:p>
          <a:p>
            <a:endParaRPr lang="en-CA" dirty="0"/>
          </a:p>
        </p:txBody>
      </p:sp>
      <p:pic>
        <p:nvPicPr>
          <p:cNvPr id="4" name="Picture 3"/>
          <p:cNvPicPr>
            <a:picLocks noChangeAspect="1"/>
          </p:cNvPicPr>
          <p:nvPr/>
        </p:nvPicPr>
        <p:blipFill>
          <a:blip r:embed="rId2"/>
          <a:stretch>
            <a:fillRect/>
          </a:stretch>
        </p:blipFill>
        <p:spPr>
          <a:xfrm>
            <a:off x="5594740" y="189225"/>
            <a:ext cx="6472570" cy="5112326"/>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96982" y="5306110"/>
                <a:ext cx="8853054" cy="461665"/>
              </a:xfrm>
              <a:prstGeom prst="rect">
                <a:avLst/>
              </a:prstGeom>
              <a:noFill/>
            </p:spPr>
            <p:txBody>
              <a:bodyPr wrap="square" rtlCol="0">
                <a:spAutoFit/>
              </a:bodyPr>
              <a:lstStyle/>
              <a:p>
                <a:r>
                  <a:rPr lang="en-CA" sz="2400" dirty="0" smtClean="0"/>
                  <a:t>Y-axis:</a:t>
                </a:r>
                <a:r>
                  <a:rPr lang="en-CA" sz="2400" i="1" dirty="0" smtClean="0"/>
                  <a:t> </a:t>
                </a:r>
                <a14:m>
                  <m:oMath xmlns:m="http://schemas.openxmlformats.org/officeDocument/2006/math">
                    <m:r>
                      <a:rPr lang="en-CA" sz="2400" b="0" i="1" smtClean="0">
                        <a:latin typeface="Cambria Math" panose="02040503050406030204" pitchFamily="18" charset="0"/>
                      </a:rPr>
                      <m:t>𝑁𝑜𝑟𝑚𝑎𝑙𝑖𝑧𝑒𝑑</m:t>
                    </m:r>
                    <m:r>
                      <a:rPr lang="en-CA" sz="2400" b="0" i="1" smtClean="0">
                        <a:latin typeface="Cambria Math" panose="02040503050406030204" pitchFamily="18" charset="0"/>
                      </a:rPr>
                      <m:t> </m:t>
                    </m:r>
                    <m:r>
                      <a:rPr lang="en-CA" sz="2400" b="0" i="1" smtClean="0">
                        <a:latin typeface="Cambria Math" panose="02040503050406030204" pitchFamily="18" charset="0"/>
                      </a:rPr>
                      <m:t>𝑒𝑥𝑝𝑒𝑐𝑡𝑒𝑑</m:t>
                    </m:r>
                    <m:r>
                      <a:rPr lang="en-CA" sz="2400" b="0" i="1" smtClean="0">
                        <a:latin typeface="Cambria Math" panose="02040503050406030204" pitchFamily="18" charset="0"/>
                      </a:rPr>
                      <m:t> </m:t>
                    </m:r>
                    <m:r>
                      <a:rPr lang="en-CA" sz="2400" b="0" i="1" smtClean="0">
                        <a:latin typeface="Cambria Math" panose="02040503050406030204" pitchFamily="18" charset="0"/>
                      </a:rPr>
                      <m:t>𝑐𝑜𝑠𝑡</m:t>
                    </m:r>
                    <m:r>
                      <a:rPr lang="en-CA" sz="2400" b="0" i="1" smtClean="0">
                        <a:latin typeface="Cambria Math" panose="02040503050406030204" pitchFamily="18" charset="0"/>
                      </a:rPr>
                      <m:t>=</m:t>
                    </m:r>
                    <m:r>
                      <a:rPr lang="en-CA" sz="2400" b="0" i="1" smtClean="0">
                        <a:latin typeface="Cambria Math" panose="02040503050406030204" pitchFamily="18" charset="0"/>
                      </a:rPr>
                      <m:t>𝑓𝑛</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𝑃𝑐</m:t>
                    </m:r>
                    <m:d>
                      <m:dPr>
                        <m:ctrlPr>
                          <a:rPr lang="en-CA" sz="2400" b="0" i="1" smtClean="0">
                            <a:latin typeface="Cambria Math" panose="02040503050406030204" pitchFamily="18" charset="0"/>
                            <a:ea typeface="Cambria Math" panose="02040503050406030204" pitchFamily="18" charset="0"/>
                          </a:rPr>
                        </m:ctrlPr>
                      </m:dPr>
                      <m:e>
                        <m:r>
                          <a:rPr lang="en-CA" sz="2400" b="0" i="1" smtClean="0">
                            <a:latin typeface="Cambria Math" panose="02040503050406030204" pitchFamily="18" charset="0"/>
                            <a:ea typeface="Cambria Math" panose="02040503050406030204" pitchFamily="18" charset="0"/>
                          </a:rPr>
                          <m:t>+</m:t>
                        </m:r>
                      </m:e>
                    </m:d>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𝑓𝑝</m:t>
                    </m:r>
                    <m:r>
                      <a:rPr lang="en-CA" sz="2400" b="0" i="1" smtClean="0">
                        <a:latin typeface="Cambria Math" panose="02040503050406030204" pitchFamily="18" charset="0"/>
                        <a:ea typeface="Cambria Math" panose="02040503050406030204" pitchFamily="18" charset="0"/>
                      </a:rPr>
                      <m:t>∙(1−</m:t>
                    </m:r>
                    <m:r>
                      <a:rPr lang="en-CA" sz="2400" b="0" i="1" smtClean="0">
                        <a:latin typeface="Cambria Math" panose="02040503050406030204" pitchFamily="18" charset="0"/>
                        <a:ea typeface="Cambria Math" panose="02040503050406030204" pitchFamily="18" charset="0"/>
                      </a:rPr>
                      <m:t>𝑃𝑐</m:t>
                    </m:r>
                    <m:r>
                      <a:rPr lang="en-CA" sz="2400" b="0" i="1" smtClean="0">
                        <a:latin typeface="Cambria Math" panose="02040503050406030204" pitchFamily="18" charset="0"/>
                        <a:ea typeface="Cambria Math" panose="02040503050406030204" pitchFamily="18" charset="0"/>
                      </a:rPr>
                      <m:t>(+))</m:t>
                    </m:r>
                  </m:oMath>
                </a14:m>
                <a:endParaRPr lang="en-CA" sz="2400" dirty="0"/>
              </a:p>
            </p:txBody>
          </p:sp>
        </mc:Choice>
        <mc:Fallback>
          <p:sp>
            <p:nvSpPr>
              <p:cNvPr id="5" name="TextBox 4"/>
              <p:cNvSpPr txBox="1">
                <a:spLocks noRot="1" noChangeAspect="1" noMove="1" noResize="1" noEditPoints="1" noAdjustHandles="1" noChangeArrowheads="1" noChangeShapeType="1" noTextEdit="1"/>
              </p:cNvSpPr>
              <p:nvPr/>
            </p:nvSpPr>
            <p:spPr>
              <a:xfrm>
                <a:off x="96982" y="5306110"/>
                <a:ext cx="8853054" cy="461665"/>
              </a:xfrm>
              <a:prstGeom prst="rect">
                <a:avLst/>
              </a:prstGeom>
              <a:blipFill>
                <a:blip r:embed="rId3"/>
                <a:stretch>
                  <a:fillRect l="-1102" t="-10526" r="-344" b="-2894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6982" y="5860474"/>
                <a:ext cx="10321636" cy="691023"/>
              </a:xfrm>
              <a:prstGeom prst="rect">
                <a:avLst/>
              </a:prstGeom>
              <a:noFill/>
            </p:spPr>
            <p:txBody>
              <a:bodyPr wrap="square" rtlCol="0">
                <a:spAutoFit/>
              </a:bodyPr>
              <a:lstStyle/>
              <a:p>
                <a:r>
                  <a:rPr lang="en-CA" sz="2400" dirty="0" smtClean="0"/>
                  <a:t>X-axis: </a:t>
                </a:r>
                <a14:m>
                  <m:oMath xmlns:m="http://schemas.openxmlformats.org/officeDocument/2006/math">
                    <m:r>
                      <a:rPr lang="en-CA" sz="2400" b="0" i="1" smtClean="0">
                        <a:latin typeface="Cambria Math" panose="02040503050406030204" pitchFamily="18" charset="0"/>
                      </a:rPr>
                      <m:t>𝑃𝑟𝑜𝑏𝑎𝑏𝑖𝑙𝑖𝑡𝑦</m:t>
                    </m:r>
                    <m:r>
                      <a:rPr lang="en-CA" sz="2400" b="0" i="1" smtClean="0">
                        <a:latin typeface="Cambria Math" panose="02040503050406030204" pitchFamily="18" charset="0"/>
                      </a:rPr>
                      <m:t> </m:t>
                    </m:r>
                    <m:r>
                      <a:rPr lang="en-CA" sz="2400" b="0" i="1" smtClean="0">
                        <a:latin typeface="Cambria Math" panose="02040503050406030204" pitchFamily="18" charset="0"/>
                      </a:rPr>
                      <m:t>𝑐𝑜𝑠𝑡</m:t>
                    </m:r>
                    <m:r>
                      <a:rPr lang="en-CA" sz="2400" b="0" i="1" smtClean="0">
                        <a:latin typeface="Cambria Math" panose="02040503050406030204" pitchFamily="18" charset="0"/>
                      </a:rPr>
                      <m:t> </m:t>
                    </m:r>
                    <m:r>
                      <a:rPr lang="en-CA" sz="2400" b="0" i="1" smtClean="0">
                        <a:latin typeface="Cambria Math" panose="02040503050406030204" pitchFamily="18" charset="0"/>
                      </a:rPr>
                      <m:t>𝑓𝑢𝑛𝑐𝑡𝑖𝑜𝑛</m:t>
                    </m:r>
                    <m:r>
                      <a:rPr lang="en-CA" sz="2400" b="0" i="1" smtClean="0">
                        <a:latin typeface="Cambria Math" panose="02040503050406030204" pitchFamily="18" charset="0"/>
                      </a:rPr>
                      <m:t> </m:t>
                    </m:r>
                    <m:r>
                      <a:rPr lang="en-CA" sz="2400" b="0" i="1" smtClean="0">
                        <a:latin typeface="Cambria Math" panose="02040503050406030204" pitchFamily="18" charset="0"/>
                      </a:rPr>
                      <m:t>𝑃𝑐</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d>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d>
                        <m:r>
                          <a:rPr lang="en-CA" sz="2400" b="0" i="1" smtClean="0">
                            <a:latin typeface="Cambria Math" panose="02040503050406030204" pitchFamily="18" charset="0"/>
                          </a:rPr>
                          <m:t>𝐶</m:t>
                        </m:r>
                        <m:r>
                          <a:rPr lang="en-CA" sz="2400" b="0" i="1" smtClean="0">
                            <a:latin typeface="Cambria Math" panose="02040503050406030204" pitchFamily="18" charset="0"/>
                          </a:rPr>
                          <m:t>[−|+]</m:t>
                        </m:r>
                      </m:num>
                      <m:den>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d>
                        <m:r>
                          <a:rPr lang="en-CA" sz="2400" b="0" i="1" smtClean="0">
                            <a:latin typeface="Cambria Math" panose="02040503050406030204" pitchFamily="18" charset="0"/>
                          </a:rPr>
                          <m:t>𝐶</m:t>
                        </m:r>
                        <m:d>
                          <m:dPr>
                            <m:begChr m:val="["/>
                            <m:endChr m:val="]"/>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e>
                            <m:r>
                              <a:rPr lang="en-CA" sz="2400" b="0" i="1" smtClean="0">
                                <a:latin typeface="Cambria Math" panose="02040503050406030204" pitchFamily="18" charset="0"/>
                              </a:rPr>
                              <m:t>+</m:t>
                            </m:r>
                          </m:e>
                        </m:d>
                        <m:r>
                          <a:rPr lang="en-CA" sz="2400" b="0" i="1" smtClean="0">
                            <a:latin typeface="Cambria Math" panose="02040503050406030204" pitchFamily="18" charset="0"/>
                          </a:rPr>
                          <m:t>+</m:t>
                        </m:r>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d>
                        <m:r>
                          <a:rPr lang="en-CA" sz="2400" b="0" i="1" smtClean="0">
                            <a:latin typeface="Cambria Math" panose="02040503050406030204" pitchFamily="18" charset="0"/>
                          </a:rPr>
                          <m:t>𝐶</m:t>
                        </m:r>
                        <m:r>
                          <a:rPr lang="en-CA" sz="2400" b="0" i="1" smtClean="0">
                            <a:latin typeface="Cambria Math" panose="02040503050406030204" pitchFamily="18" charset="0"/>
                          </a:rPr>
                          <m:t>[+|−]</m:t>
                        </m:r>
                      </m:den>
                    </m:f>
                  </m:oMath>
                </a14:m>
                <a:endParaRPr lang="en-CA" sz="2400" dirty="0"/>
              </a:p>
            </p:txBody>
          </p:sp>
        </mc:Choice>
        <mc:Fallback>
          <p:sp>
            <p:nvSpPr>
              <p:cNvPr id="6" name="TextBox 5"/>
              <p:cNvSpPr txBox="1">
                <a:spLocks noRot="1" noChangeAspect="1" noMove="1" noResize="1" noEditPoints="1" noAdjustHandles="1" noChangeArrowheads="1" noChangeShapeType="1" noTextEdit="1"/>
              </p:cNvSpPr>
              <p:nvPr/>
            </p:nvSpPr>
            <p:spPr>
              <a:xfrm>
                <a:off x="96982" y="5860474"/>
                <a:ext cx="10321636" cy="691023"/>
              </a:xfrm>
              <a:prstGeom prst="rect">
                <a:avLst/>
              </a:prstGeom>
              <a:blipFill>
                <a:blip r:embed="rId4"/>
                <a:stretch>
                  <a:fillRect l="-945" b="-877"/>
                </a:stretch>
              </a:blipFill>
            </p:spPr>
            <p:txBody>
              <a:bodyPr/>
              <a:lstStyle/>
              <a:p>
                <a:r>
                  <a:rPr lang="en-CA">
                    <a:noFill/>
                  </a:rPr>
                  <a:t> </a:t>
                </a:r>
              </a:p>
            </p:txBody>
          </p:sp>
        </mc:Fallback>
      </mc:AlternateContent>
      <p:sp>
        <p:nvSpPr>
          <p:cNvPr id="7" name="TextBox 6"/>
          <p:cNvSpPr txBox="1"/>
          <p:nvPr/>
        </p:nvSpPr>
        <p:spPr>
          <a:xfrm>
            <a:off x="9157855" y="5767775"/>
            <a:ext cx="2715490" cy="646331"/>
          </a:xfrm>
          <a:prstGeom prst="rect">
            <a:avLst/>
          </a:prstGeom>
          <a:noFill/>
        </p:spPr>
        <p:txBody>
          <a:bodyPr wrap="square" rtlCol="0">
            <a:spAutoFit/>
          </a:bodyPr>
          <a:lstStyle/>
          <a:p>
            <a:r>
              <a:rPr lang="en-CA" b="1" dirty="0" smtClean="0"/>
              <a:t>When would cost curves be useful?</a:t>
            </a:r>
            <a:endParaRPr lang="en-CA" b="1" dirty="0"/>
          </a:p>
        </p:txBody>
      </p:sp>
    </p:spTree>
    <p:extLst>
      <p:ext uri="{BB962C8B-B14F-4D97-AF65-F5344CB8AC3E}">
        <p14:creationId xmlns:p14="http://schemas.microsoft.com/office/powerpoint/2010/main" val="687075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Cost curves</a:t>
            </a:r>
            <a:endParaRPr lang="en-CA" dirty="0"/>
          </a:p>
        </p:txBody>
      </p:sp>
      <p:sp>
        <p:nvSpPr>
          <p:cNvPr id="3" name="Content Placeholder 2"/>
          <p:cNvSpPr>
            <a:spLocks noGrp="1"/>
          </p:cNvSpPr>
          <p:nvPr>
            <p:ph idx="1"/>
          </p:nvPr>
        </p:nvSpPr>
        <p:spPr>
          <a:xfrm>
            <a:off x="0" y="928254"/>
            <a:ext cx="5417127" cy="5929745"/>
          </a:xfrm>
        </p:spPr>
        <p:txBody>
          <a:bodyPr/>
          <a:lstStyle/>
          <a:p>
            <a:r>
              <a:rPr lang="en-CA" dirty="0" smtClean="0"/>
              <a:t>Cost curves represent each classifier by a straight line</a:t>
            </a:r>
          </a:p>
          <a:p>
            <a:r>
              <a:rPr lang="en-CA" dirty="0" smtClean="0"/>
              <a:t>Gray lines indicate different classifiers</a:t>
            </a:r>
          </a:p>
          <a:p>
            <a:r>
              <a:rPr lang="en-CA" dirty="0" smtClean="0"/>
              <a:t>Operating region of classifier B ranges from x-axis value of ~0.25 to ~0.75, outside this range B is outperformed by trivial classifiers (straight dashed lines)</a:t>
            </a:r>
          </a:p>
          <a:p>
            <a:r>
              <a:rPr lang="en-CA" dirty="0" smtClean="0"/>
              <a:t>We could decide to use B when probability cost function is between 0.25 and 0.75, otherwise use the trivial classifier</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5594740" y="189225"/>
            <a:ext cx="6472570" cy="5112326"/>
          </a:xfrm>
          <a:prstGeom prst="rect">
            <a:avLst/>
          </a:prstGeom>
        </p:spPr>
      </p:pic>
    </p:spTree>
    <p:extLst>
      <p:ext uri="{BB962C8B-B14F-4D97-AF65-F5344CB8AC3E}">
        <p14:creationId xmlns:p14="http://schemas.microsoft.com/office/powerpoint/2010/main" val="3091029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Evaluating numeric prediction</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89709"/>
                <a:ext cx="12192000" cy="6068290"/>
              </a:xfrm>
            </p:spPr>
            <p:txBody>
              <a:bodyPr>
                <a:normAutofit fontScale="92500" lnSpcReduction="20000"/>
              </a:bodyPr>
              <a:lstStyle/>
              <a:p>
                <a:r>
                  <a:rPr lang="en-CA" dirty="0" smtClean="0"/>
                  <a:t>So far we have seen measures relevant to classification, not numeric prediction</a:t>
                </a:r>
              </a:p>
              <a:p>
                <a:r>
                  <a:rPr lang="en-CA" dirty="0" smtClean="0"/>
                  <a:t>Basic principles remain the same for numeric prediction</a:t>
                </a:r>
              </a:p>
              <a:p>
                <a:pPr lvl="1"/>
                <a:r>
                  <a:rPr lang="en-CA" dirty="0" smtClean="0"/>
                  <a:t>Test set, holdout method, cross-validation, etc.</a:t>
                </a:r>
              </a:p>
              <a:p>
                <a:r>
                  <a:rPr lang="en-CA" dirty="0" smtClean="0"/>
                  <a:t>However, error rate is not appropriate for evaluating numeric prediction</a:t>
                </a:r>
              </a:p>
              <a:p>
                <a:r>
                  <a:rPr lang="en-CA" dirty="0" smtClean="0"/>
                  <a:t>Instead use mean-squared error or correlation coefficient:</a:t>
                </a:r>
              </a:p>
              <a:p>
                <a:pPr marL="0" indent="0">
                  <a:buNone/>
                </a:pPr>
                <a:r>
                  <a:rPr lang="en-CA" sz="3600" b="1" dirty="0" smtClean="0"/>
                  <a:t>	</a:t>
                </a:r>
                <a14:m>
                  <m:oMath xmlns:m="http://schemas.openxmlformats.org/officeDocument/2006/math">
                    <m:f>
                      <m:fPr>
                        <m:ctrlPr>
                          <a:rPr lang="en-CA" sz="3600" b="1" i="1" smtClean="0">
                            <a:latin typeface="Cambria Math" panose="02040503050406030204" pitchFamily="18" charset="0"/>
                          </a:rPr>
                        </m:ctrlPr>
                      </m:fPr>
                      <m:num>
                        <m:sSup>
                          <m:sSupPr>
                            <m:ctrlPr>
                              <a:rPr lang="en-CA" sz="3600" b="1" i="1" smtClean="0">
                                <a:latin typeface="Cambria Math" panose="02040503050406030204" pitchFamily="18" charset="0"/>
                              </a:rPr>
                            </m:ctrlPr>
                          </m:sSupPr>
                          <m:e>
                            <m:r>
                              <a:rPr lang="en-CA" sz="3600" b="1" i="1" smtClean="0">
                                <a:latin typeface="Cambria Math" panose="02040503050406030204" pitchFamily="18" charset="0"/>
                              </a:rPr>
                              <m:t>(</m:t>
                            </m:r>
                            <m:sSub>
                              <m:sSubPr>
                                <m:ctrlPr>
                                  <a:rPr lang="en-CA" sz="3600" b="1" i="1">
                                    <a:latin typeface="Cambria Math" panose="02040503050406030204" pitchFamily="18" charset="0"/>
                                  </a:rPr>
                                </m:ctrlPr>
                              </m:sSubPr>
                              <m:e>
                                <m:r>
                                  <a:rPr lang="en-CA" sz="3600" b="1" i="1">
                                    <a:latin typeface="Cambria Math" panose="02040503050406030204" pitchFamily="18" charset="0"/>
                                  </a:rPr>
                                  <m:t>𝒑</m:t>
                                </m:r>
                              </m:e>
                              <m:sub>
                                <m:r>
                                  <a:rPr lang="en-CA" sz="3600" b="1" i="1" smtClean="0">
                                    <a:latin typeface="Cambria Math" panose="02040503050406030204" pitchFamily="18" charset="0"/>
                                  </a:rPr>
                                  <m:t>𝟏</m:t>
                                </m:r>
                              </m:sub>
                            </m:sSub>
                            <m:r>
                              <a:rPr lang="en-CA" sz="3600" b="1" i="1" smtClean="0">
                                <a:latin typeface="Cambria Math" panose="02040503050406030204" pitchFamily="18" charset="0"/>
                              </a:rPr>
                              <m:t>−</m:t>
                            </m:r>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𝒂</m:t>
                                </m:r>
                              </m:e>
                              <m:sub>
                                <m:r>
                                  <a:rPr lang="en-CA" sz="3600" b="1" i="1" smtClean="0">
                                    <a:latin typeface="Cambria Math" panose="02040503050406030204" pitchFamily="18" charset="0"/>
                                  </a:rPr>
                                  <m:t>𝟏</m:t>
                                </m:r>
                              </m:sub>
                            </m:sSub>
                            <m:r>
                              <a:rPr lang="en-CA" sz="3600" b="1" i="1" smtClean="0">
                                <a:latin typeface="Cambria Math" panose="02040503050406030204" pitchFamily="18" charset="0"/>
                              </a:rPr>
                              <m:t>)</m:t>
                            </m:r>
                          </m:e>
                          <m:sup>
                            <m:r>
                              <a:rPr lang="en-CA" sz="3600" b="1" i="1" smtClean="0">
                                <a:latin typeface="Cambria Math" panose="02040503050406030204" pitchFamily="18" charset="0"/>
                              </a:rPr>
                              <m:t>𝟐</m:t>
                            </m:r>
                          </m:sup>
                        </m:sSup>
                        <m:r>
                          <a:rPr lang="en-CA" sz="3600" b="1" i="1" smtClean="0">
                            <a:latin typeface="Cambria Math" panose="02040503050406030204" pitchFamily="18" charset="0"/>
                          </a:rPr>
                          <m:t>+…+</m:t>
                        </m:r>
                        <m:sSup>
                          <m:sSupPr>
                            <m:ctrlPr>
                              <a:rPr lang="en-CA" sz="3600" b="1" i="1" smtClean="0">
                                <a:latin typeface="Cambria Math" panose="02040503050406030204" pitchFamily="18" charset="0"/>
                              </a:rPr>
                            </m:ctrlPr>
                          </m:sSupPr>
                          <m:e>
                            <m:r>
                              <a:rPr lang="en-CA" sz="3600" b="1" i="1" smtClean="0">
                                <a:latin typeface="Cambria Math" panose="02040503050406030204" pitchFamily="18" charset="0"/>
                              </a:rPr>
                              <m:t>(</m:t>
                            </m:r>
                            <m:sSub>
                              <m:sSubPr>
                                <m:ctrlPr>
                                  <a:rPr lang="en-CA" sz="3600" b="1" i="1">
                                    <a:latin typeface="Cambria Math" panose="02040503050406030204" pitchFamily="18" charset="0"/>
                                  </a:rPr>
                                </m:ctrlPr>
                              </m:sSubPr>
                              <m:e>
                                <m:r>
                                  <a:rPr lang="en-CA" sz="3600" b="1" i="1">
                                    <a:latin typeface="Cambria Math" panose="02040503050406030204" pitchFamily="18" charset="0"/>
                                  </a:rPr>
                                  <m:t>𝒑</m:t>
                                </m:r>
                              </m:e>
                              <m:sub>
                                <m:r>
                                  <a:rPr lang="en-CA" sz="3600" b="1" i="1" smtClean="0">
                                    <a:latin typeface="Cambria Math" panose="02040503050406030204" pitchFamily="18" charset="0"/>
                                  </a:rPr>
                                  <m:t>𝒏</m:t>
                                </m:r>
                              </m:sub>
                            </m:sSub>
                            <m:r>
                              <a:rPr lang="en-CA" sz="3600" b="1" i="1" smtClean="0">
                                <a:latin typeface="Cambria Math" panose="02040503050406030204" pitchFamily="18" charset="0"/>
                              </a:rPr>
                              <m:t>−</m:t>
                            </m:r>
                            <m:sSub>
                              <m:sSubPr>
                                <m:ctrlPr>
                                  <a:rPr lang="en-CA" sz="3600" b="1" i="1">
                                    <a:latin typeface="Cambria Math" panose="02040503050406030204" pitchFamily="18" charset="0"/>
                                  </a:rPr>
                                </m:ctrlPr>
                              </m:sSubPr>
                              <m:e>
                                <m:r>
                                  <a:rPr lang="en-CA" sz="3600" b="1" i="1" smtClean="0">
                                    <a:latin typeface="Cambria Math" panose="02040503050406030204" pitchFamily="18" charset="0"/>
                                  </a:rPr>
                                  <m:t>𝒂</m:t>
                                </m:r>
                              </m:e>
                              <m:sub>
                                <m:r>
                                  <a:rPr lang="en-CA" sz="3600" b="1" i="1" smtClean="0">
                                    <a:latin typeface="Cambria Math" panose="02040503050406030204" pitchFamily="18" charset="0"/>
                                  </a:rPr>
                                  <m:t>𝒏</m:t>
                                </m:r>
                              </m:sub>
                            </m:sSub>
                            <m:r>
                              <a:rPr lang="en-CA" sz="3600" b="1" i="1" smtClean="0">
                                <a:latin typeface="Cambria Math" panose="02040503050406030204" pitchFamily="18" charset="0"/>
                              </a:rPr>
                              <m:t>)</m:t>
                            </m:r>
                          </m:e>
                          <m:sup>
                            <m:r>
                              <a:rPr lang="en-CA" sz="3600" b="1" i="1" smtClean="0">
                                <a:latin typeface="Cambria Math" panose="02040503050406030204" pitchFamily="18" charset="0"/>
                              </a:rPr>
                              <m:t>𝟐</m:t>
                            </m:r>
                          </m:sup>
                        </m:sSup>
                      </m:num>
                      <m:den>
                        <m:r>
                          <a:rPr lang="en-CA" sz="3600" b="1" i="1" smtClean="0">
                            <a:latin typeface="Cambria Math" panose="02040503050406030204" pitchFamily="18" charset="0"/>
                          </a:rPr>
                          <m:t>𝒏</m:t>
                        </m:r>
                      </m:den>
                    </m:f>
                  </m:oMath>
                </a14:m>
                <a:r>
                  <a:rPr lang="en-CA" dirty="0" smtClean="0"/>
                  <a:t>  (mean-squared error)</a:t>
                </a:r>
              </a:p>
              <a:p>
                <a:endParaRPr lang="en-CA" dirty="0" smtClean="0"/>
              </a:p>
              <a:p>
                <a:pPr marL="0" indent="0">
                  <a:buNone/>
                </a:pPr>
                <a:r>
                  <a:rPr lang="en-CA" sz="3600" b="1" dirty="0" smtClean="0"/>
                  <a:t>	</a:t>
                </a:r>
                <a14:m>
                  <m:oMath xmlns:m="http://schemas.openxmlformats.org/officeDocument/2006/math">
                    <m:f>
                      <m:fPr>
                        <m:ctrlPr>
                          <a:rPr lang="en-CA" sz="3600" b="1" i="1" smtClean="0">
                            <a:latin typeface="Cambria Math" panose="02040503050406030204" pitchFamily="18" charset="0"/>
                          </a:rPr>
                        </m:ctrlPr>
                      </m:fPr>
                      <m:num>
                        <m:nary>
                          <m:naryPr>
                            <m:chr m:val="∑"/>
                            <m:ctrlPr>
                              <a:rPr lang="en-CA" sz="3600" b="1" i="1" smtClean="0">
                                <a:latin typeface="Cambria Math" panose="02040503050406030204" pitchFamily="18" charset="0"/>
                              </a:rPr>
                            </m:ctrlPr>
                          </m:naryPr>
                          <m:sub>
                            <m:r>
                              <m:rPr>
                                <m:brk m:alnAt="23"/>
                              </m:rPr>
                              <a:rPr lang="en-CA" sz="3600" b="1" i="1" smtClean="0">
                                <a:latin typeface="Cambria Math" panose="02040503050406030204" pitchFamily="18" charset="0"/>
                              </a:rPr>
                              <m:t>𝒊</m:t>
                            </m:r>
                            <m:r>
                              <a:rPr lang="en-CA" sz="3600" b="1" i="1" smtClean="0">
                                <a:latin typeface="Cambria Math" panose="02040503050406030204" pitchFamily="18" charset="0"/>
                              </a:rPr>
                              <m:t>=</m:t>
                            </m:r>
                            <m:r>
                              <a:rPr lang="en-CA" sz="3600" b="1" i="1" smtClean="0">
                                <a:latin typeface="Cambria Math" panose="02040503050406030204" pitchFamily="18" charset="0"/>
                              </a:rPr>
                              <m:t>𝟏</m:t>
                            </m:r>
                          </m:sub>
                          <m:sup>
                            <m:r>
                              <a:rPr lang="en-CA" sz="3600" b="1" i="1" smtClean="0">
                                <a:latin typeface="Cambria Math" panose="02040503050406030204" pitchFamily="18" charset="0"/>
                              </a:rPr>
                              <m:t>𝒏</m:t>
                            </m:r>
                          </m:sup>
                          <m:e>
                            <m:r>
                              <a:rPr lang="en-CA" sz="3600" b="1" i="1" smtClean="0">
                                <a:latin typeface="Cambria Math" panose="02040503050406030204" pitchFamily="18" charset="0"/>
                              </a:rPr>
                              <m:t>(</m:t>
                            </m:r>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𝒑</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𝒂</m:t>
                                </m:r>
                              </m:e>
                            </m:acc>
                            <m:r>
                              <a:rPr lang="en-CA" sz="3600" b="1" i="1" smtClean="0">
                                <a:latin typeface="Cambria Math" panose="02040503050406030204" pitchFamily="18" charset="0"/>
                              </a:rPr>
                              <m:t>)(</m:t>
                            </m:r>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𝒑</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𝒂</m:t>
                                </m:r>
                              </m:e>
                            </m:acc>
                            <m:r>
                              <a:rPr lang="en-CA" sz="3600" b="1" i="1" smtClean="0">
                                <a:latin typeface="Cambria Math" panose="02040503050406030204" pitchFamily="18" charset="0"/>
                              </a:rPr>
                              <m:t>)</m:t>
                            </m:r>
                          </m:e>
                        </m:nary>
                      </m:num>
                      <m:den>
                        <m:rad>
                          <m:radPr>
                            <m:degHide m:val="on"/>
                            <m:ctrlPr>
                              <a:rPr lang="en-CA" sz="3600" b="1" i="1" smtClean="0">
                                <a:latin typeface="Cambria Math" panose="02040503050406030204" pitchFamily="18" charset="0"/>
                              </a:rPr>
                            </m:ctrlPr>
                          </m:radPr>
                          <m:deg/>
                          <m:e>
                            <m:nary>
                              <m:naryPr>
                                <m:chr m:val="∑"/>
                                <m:ctrlPr>
                                  <a:rPr lang="en-CA" sz="3600" b="1" i="1" smtClean="0">
                                    <a:latin typeface="Cambria Math" panose="02040503050406030204" pitchFamily="18" charset="0"/>
                                  </a:rPr>
                                </m:ctrlPr>
                              </m:naryPr>
                              <m:sub>
                                <m:r>
                                  <m:rPr>
                                    <m:brk m:alnAt="23"/>
                                  </m:rPr>
                                  <a:rPr lang="en-CA" sz="3600" b="1" i="1" smtClean="0">
                                    <a:latin typeface="Cambria Math" panose="02040503050406030204" pitchFamily="18" charset="0"/>
                                  </a:rPr>
                                  <m:t>𝒊</m:t>
                                </m:r>
                                <m:r>
                                  <a:rPr lang="en-CA" sz="3600" b="1" i="1" smtClean="0">
                                    <a:latin typeface="Cambria Math" panose="02040503050406030204" pitchFamily="18" charset="0"/>
                                  </a:rPr>
                                  <m:t>=</m:t>
                                </m:r>
                                <m:r>
                                  <a:rPr lang="en-CA" sz="3600" b="1" i="1" smtClean="0">
                                    <a:latin typeface="Cambria Math" panose="02040503050406030204" pitchFamily="18" charset="0"/>
                                  </a:rPr>
                                  <m:t>𝟏</m:t>
                                </m:r>
                              </m:sub>
                              <m:sup>
                                <m:r>
                                  <a:rPr lang="en-CA" sz="3600" b="1" i="1" smtClean="0">
                                    <a:latin typeface="Cambria Math" panose="02040503050406030204" pitchFamily="18" charset="0"/>
                                  </a:rPr>
                                  <m:t>𝒏</m:t>
                                </m:r>
                              </m:sup>
                              <m:e>
                                <m:d>
                                  <m:dPr>
                                    <m:ctrlPr>
                                      <a:rPr lang="en-CA" sz="3600" b="1" i="1" smtClean="0">
                                        <a:latin typeface="Cambria Math" panose="02040503050406030204" pitchFamily="18" charset="0"/>
                                      </a:rPr>
                                    </m:ctrlPr>
                                  </m:dPr>
                                  <m:e>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𝒑</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𝒑</m:t>
                                        </m:r>
                                      </m:e>
                                    </m:acc>
                                  </m:e>
                                </m:d>
                                <m:r>
                                  <a:rPr lang="en-CA" sz="3600" b="1" i="1" baseline="30000" smtClean="0">
                                    <a:latin typeface="Cambria Math" panose="02040503050406030204" pitchFamily="18" charset="0"/>
                                  </a:rPr>
                                  <m:t>𝟐</m:t>
                                </m:r>
                              </m:e>
                            </m:nary>
                          </m:e>
                        </m:rad>
                        <m:rad>
                          <m:radPr>
                            <m:degHide m:val="on"/>
                            <m:ctrlPr>
                              <a:rPr lang="en-CA" sz="3600" b="1" i="1" smtClean="0">
                                <a:latin typeface="Cambria Math" panose="02040503050406030204" pitchFamily="18" charset="0"/>
                              </a:rPr>
                            </m:ctrlPr>
                          </m:radPr>
                          <m:deg/>
                          <m:e>
                            <m:nary>
                              <m:naryPr>
                                <m:chr m:val="∑"/>
                                <m:ctrlPr>
                                  <a:rPr lang="en-CA" sz="3600" b="1" i="1" smtClean="0">
                                    <a:latin typeface="Cambria Math" panose="02040503050406030204" pitchFamily="18" charset="0"/>
                                  </a:rPr>
                                </m:ctrlPr>
                              </m:naryPr>
                              <m:sub>
                                <m:r>
                                  <m:rPr>
                                    <m:brk m:alnAt="23"/>
                                  </m:rPr>
                                  <a:rPr lang="en-CA" sz="3600" b="1" i="1" smtClean="0">
                                    <a:latin typeface="Cambria Math" panose="02040503050406030204" pitchFamily="18" charset="0"/>
                                  </a:rPr>
                                  <m:t>𝒊</m:t>
                                </m:r>
                                <m:r>
                                  <a:rPr lang="en-CA" sz="3600" b="1" i="1" smtClean="0">
                                    <a:latin typeface="Cambria Math" panose="02040503050406030204" pitchFamily="18" charset="0"/>
                                  </a:rPr>
                                  <m:t>=</m:t>
                                </m:r>
                                <m:r>
                                  <a:rPr lang="en-CA" sz="3600" b="1" i="1" smtClean="0">
                                    <a:latin typeface="Cambria Math" panose="02040503050406030204" pitchFamily="18" charset="0"/>
                                  </a:rPr>
                                  <m:t>𝟏</m:t>
                                </m:r>
                              </m:sub>
                              <m:sup>
                                <m:r>
                                  <a:rPr lang="en-CA" sz="3600" b="1" i="1" smtClean="0">
                                    <a:latin typeface="Cambria Math" panose="02040503050406030204" pitchFamily="18" charset="0"/>
                                  </a:rPr>
                                  <m:t>𝒏</m:t>
                                </m:r>
                              </m:sup>
                              <m:e>
                                <m:d>
                                  <m:dPr>
                                    <m:ctrlPr>
                                      <a:rPr lang="en-CA" sz="3600" b="1" i="1" smtClean="0">
                                        <a:latin typeface="Cambria Math" panose="02040503050406030204" pitchFamily="18" charset="0"/>
                                      </a:rPr>
                                    </m:ctrlPr>
                                  </m:dPr>
                                  <m:e>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𝒂</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𝒂</m:t>
                                        </m:r>
                                      </m:e>
                                    </m:acc>
                                  </m:e>
                                </m:d>
                                <m:r>
                                  <a:rPr lang="en-CA" sz="3600" b="1" i="1" baseline="30000" smtClean="0">
                                    <a:latin typeface="Cambria Math" panose="02040503050406030204" pitchFamily="18" charset="0"/>
                                  </a:rPr>
                                  <m:t>𝟐</m:t>
                                </m:r>
                              </m:e>
                            </m:nary>
                          </m:e>
                        </m:rad>
                      </m:den>
                    </m:f>
                  </m:oMath>
                </a14:m>
                <a:r>
                  <a:rPr lang="en-CA" sz="3600" dirty="0" smtClean="0"/>
                  <a:t> </a:t>
                </a:r>
                <a:r>
                  <a:rPr lang="en-CA" dirty="0" smtClean="0"/>
                  <a:t>(correlation coefficient)</a:t>
                </a:r>
              </a:p>
              <a:p>
                <a:r>
                  <a:rPr lang="en-CA" dirty="0" smtClean="0"/>
                  <a:t>Where </a:t>
                </a:r>
                <a14:m>
                  <m:oMath xmlns:m="http://schemas.openxmlformats.org/officeDocument/2006/math">
                    <m:sSub>
                      <m:sSubPr>
                        <m:ctrlPr>
                          <a:rPr lang="en-CA" b="1" i="1">
                            <a:latin typeface="Cambria Math" panose="02040503050406030204" pitchFamily="18" charset="0"/>
                          </a:rPr>
                        </m:ctrlPr>
                      </m:sSubPr>
                      <m:e>
                        <m:r>
                          <a:rPr lang="en-CA" b="1" i="1">
                            <a:latin typeface="Cambria Math" panose="02040503050406030204" pitchFamily="18" charset="0"/>
                          </a:rPr>
                          <m:t>𝒑</m:t>
                        </m:r>
                      </m:e>
                      <m:sub>
                        <m:r>
                          <a:rPr lang="en-CA" b="1" i="1">
                            <a:latin typeface="Cambria Math" panose="02040503050406030204" pitchFamily="18" charset="0"/>
                          </a:rPr>
                          <m:t>𝒊</m:t>
                        </m:r>
                      </m:sub>
                    </m:sSub>
                  </m:oMath>
                </a14:m>
                <a:r>
                  <a:rPr lang="en-CA" dirty="0" smtClean="0"/>
                  <a:t> is predicted value </a:t>
                </a:r>
                <a:r>
                  <a:rPr lang="en-CA" dirty="0" err="1" smtClean="0"/>
                  <a:t>i</a:t>
                </a:r>
                <a:r>
                  <a:rPr lang="en-CA" dirty="0" smtClean="0"/>
                  <a:t>, </a:t>
                </a:r>
                <a14:m>
                  <m:oMath xmlns:m="http://schemas.openxmlformats.org/officeDocument/2006/math">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𝒊</m:t>
                        </m:r>
                      </m:sub>
                    </m:sSub>
                  </m:oMath>
                </a14:m>
                <a:r>
                  <a:rPr lang="en-CA" dirty="0" smtClean="0"/>
                  <a:t> is actual value </a:t>
                </a:r>
                <a:r>
                  <a:rPr lang="en-CA" dirty="0" err="1" smtClean="0"/>
                  <a:t>i</a:t>
                </a:r>
                <a:r>
                  <a:rPr lang="en-CA" dirty="0" smtClean="0"/>
                  <a:t> </a:t>
                </a:r>
              </a:p>
              <a:p>
                <a:r>
                  <a:rPr lang="en-CA" dirty="0" smtClean="0"/>
                  <a:t>Other metrics: </a:t>
                </a:r>
                <a:r>
                  <a:rPr lang="en-CA" i="1" dirty="0" smtClean="0"/>
                  <a:t>root mean-squared error, mean absolute error, relative squared error, root relative squared error, relative absolute error</a:t>
                </a:r>
              </a:p>
              <a:p>
                <a:r>
                  <a:rPr lang="en-CA" dirty="0" smtClean="0"/>
                  <a:t>All metrics typically agree (if one classifier gives lowest mean-squared error, also gives highest correlation coefficient, etc.)</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789709"/>
                <a:ext cx="12192000" cy="6068290"/>
              </a:xfrm>
              <a:blipFill>
                <a:blip r:embed="rId2"/>
                <a:stretch>
                  <a:fillRect l="-750" t="-2613"/>
                </a:stretch>
              </a:blipFill>
            </p:spPr>
            <p:txBody>
              <a:bodyPr/>
              <a:lstStyle/>
              <a:p>
                <a:r>
                  <a:rPr lang="en-CA">
                    <a:noFill/>
                  </a:rPr>
                  <a:t> </a:t>
                </a:r>
              </a:p>
            </p:txBody>
          </p:sp>
        </mc:Fallback>
      </mc:AlternateContent>
    </p:spTree>
    <p:extLst>
      <p:ext uri="{BB962C8B-B14F-4D97-AF65-F5344CB8AC3E}">
        <p14:creationId xmlns:p14="http://schemas.microsoft.com/office/powerpoint/2010/main" val="2022528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66764" cy="928255"/>
          </a:xfrm>
        </p:spPr>
        <p:txBody>
          <a:bodyPr/>
          <a:lstStyle/>
          <a:p>
            <a:r>
              <a:rPr lang="en-CA" dirty="0" smtClean="0"/>
              <a:t>The minimum descriptor length (</a:t>
            </a:r>
            <a:r>
              <a:rPr lang="en-CA" b="1" dirty="0" smtClean="0"/>
              <a:t>MDL</a:t>
            </a:r>
            <a:r>
              <a:rPr lang="en-CA" dirty="0" smtClean="0"/>
              <a:t>) principle</a:t>
            </a:r>
            <a:endParaRPr lang="en-CA" dirty="0"/>
          </a:p>
        </p:txBody>
      </p:sp>
      <p:sp>
        <p:nvSpPr>
          <p:cNvPr id="3" name="Content Placeholder 2"/>
          <p:cNvSpPr>
            <a:spLocks noGrp="1"/>
          </p:cNvSpPr>
          <p:nvPr>
            <p:ph idx="1"/>
          </p:nvPr>
        </p:nvSpPr>
        <p:spPr>
          <a:xfrm>
            <a:off x="0" y="928254"/>
            <a:ext cx="12192000" cy="5929745"/>
          </a:xfrm>
        </p:spPr>
        <p:txBody>
          <a:bodyPr/>
          <a:lstStyle/>
          <a:p>
            <a:r>
              <a:rPr lang="en-CA" dirty="0" smtClean="0"/>
              <a:t>Machine learning algorithms can be seen as learning a “theory” of data </a:t>
            </a:r>
          </a:p>
          <a:p>
            <a:r>
              <a:rPr lang="en-CA" dirty="0" smtClean="0"/>
              <a:t>The theory can generate new facts by classifying unseen instances</a:t>
            </a:r>
          </a:p>
          <a:p>
            <a:r>
              <a:rPr lang="en-CA" b="1" dirty="0" smtClean="0"/>
              <a:t>Occam’s Razor</a:t>
            </a:r>
            <a:r>
              <a:rPr lang="en-CA" dirty="0" smtClean="0"/>
              <a:t>: best scientific theory is the smallest one explaining all the facts</a:t>
            </a:r>
          </a:p>
          <a:p>
            <a:r>
              <a:rPr lang="en-CA" b="1" dirty="0" smtClean="0"/>
              <a:t>Einstein</a:t>
            </a:r>
            <a:r>
              <a:rPr lang="en-CA" dirty="0" smtClean="0"/>
              <a:t>: “Everything should be made as simple as possible, but no simpler”</a:t>
            </a:r>
          </a:p>
          <a:p>
            <a:r>
              <a:rPr lang="en-CA" b="1" dirty="0" smtClean="0"/>
              <a:t>MDL principle</a:t>
            </a:r>
            <a:r>
              <a:rPr lang="en-CA" dirty="0" smtClean="0"/>
              <a:t>: best theory for a body of data is the one that minimizes the size of the theory plus information necessary to specify exceptions to the theory</a:t>
            </a:r>
          </a:p>
          <a:p>
            <a:r>
              <a:rPr lang="en-CA" dirty="0" smtClean="0"/>
              <a:t>Formally: given a set of instances, a learnin</a:t>
            </a:r>
            <a:r>
              <a:rPr lang="en-CA" dirty="0" smtClean="0"/>
              <a:t>g scheme infers a theory from them (decision tree, set of weights, rules, etc.). Then, according to MDL the best theory is the one that minimizes the number of bits required to communicate the theory along with the labels of the examples from which it was made.</a:t>
            </a:r>
          </a:p>
          <a:p>
            <a:endParaRPr lang="en-CA" dirty="0"/>
          </a:p>
        </p:txBody>
      </p:sp>
    </p:spTree>
    <p:extLst>
      <p:ext uri="{BB962C8B-B14F-4D97-AF65-F5344CB8AC3E}">
        <p14:creationId xmlns:p14="http://schemas.microsoft.com/office/powerpoint/2010/main" val="2137196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Informational loss function and MDL</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28254"/>
                <a:ext cx="12192000" cy="5929745"/>
              </a:xfrm>
            </p:spPr>
            <p:txBody>
              <a:bodyPr>
                <a:normAutofit lnSpcReduction="10000"/>
              </a:bodyPr>
              <a:lstStyle/>
              <a:p>
                <a:r>
                  <a:rPr lang="en-CA" dirty="0" smtClean="0"/>
                  <a:t>Reminder: informational loss = </a:t>
                </a:r>
                <a14:m>
                  <m:oMath xmlns:m="http://schemas.openxmlformats.org/officeDocument/2006/math">
                    <m:r>
                      <a:rPr lang="en-CA" i="1">
                        <a:latin typeface="Cambria Math" panose="02040503050406030204" pitchFamily="18" charset="0"/>
                      </a:rPr>
                      <m:t>−</m:t>
                    </m:r>
                    <m:r>
                      <a:rPr lang="en-CA" i="1">
                        <a:latin typeface="Cambria Math" panose="02040503050406030204" pitchFamily="18" charset="0"/>
                      </a:rPr>
                      <m:t>𝑙𝑜𝑔</m:t>
                    </m:r>
                    <m:r>
                      <a:rPr lang="en-CA" i="1" baseline="-25000">
                        <a:latin typeface="Cambria Math" panose="02040503050406030204" pitchFamily="18" charset="0"/>
                      </a:rPr>
                      <m:t>2</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𝑖</m:t>
                        </m:r>
                      </m:sub>
                    </m:sSub>
                    <m:r>
                      <a:rPr lang="en-CA" i="1">
                        <a:latin typeface="Cambria Math" panose="02040503050406030204" pitchFamily="18" charset="0"/>
                      </a:rPr>
                      <m:t>)</m:t>
                    </m:r>
                  </m:oMath>
                </a14:m>
                <a:r>
                  <a:rPr lang="en-CA" dirty="0"/>
                  <a:t> where </a:t>
                </a:r>
                <a:r>
                  <a:rPr lang="en-CA" dirty="0" err="1"/>
                  <a:t>i</a:t>
                </a:r>
                <a:r>
                  <a:rPr lang="en-CA" baseline="30000" dirty="0" err="1"/>
                  <a:t>th</a:t>
                </a:r>
                <a:r>
                  <a:rPr lang="en-CA" dirty="0"/>
                  <a:t> prediction is </a:t>
                </a:r>
                <a:r>
                  <a:rPr lang="en-CA" dirty="0" smtClean="0"/>
                  <a:t>correct</a:t>
                </a:r>
                <a:endParaRPr lang="en-CA" dirty="0"/>
              </a:p>
              <a:p>
                <a:r>
                  <a:rPr lang="en-CA" dirty="0"/>
                  <a:t>Represents information (bits) required to express correct class </a:t>
                </a:r>
                <a:r>
                  <a:rPr lang="en-CA" dirty="0" err="1"/>
                  <a:t>i</a:t>
                </a:r>
                <a:r>
                  <a:rPr lang="en-CA" dirty="0"/>
                  <a:t> </a:t>
                </a:r>
                <a:r>
                  <a:rPr lang="en-CA" dirty="0"/>
                  <a:t>with respect to the probability distribution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𝑘</m:t>
                        </m:r>
                      </m:sub>
                    </m:sSub>
                  </m:oMath>
                </a14:m>
                <a:endParaRPr lang="en-CA" dirty="0" smtClean="0"/>
              </a:p>
              <a:p>
                <a:r>
                  <a:rPr lang="en-CA" dirty="0" smtClean="0"/>
                  <a:t>According to MDL, we add the size of the theory (in bits) to </a:t>
                </a:r>
                <a:r>
                  <a:rPr lang="en-CA" dirty="0" smtClean="0"/>
                  <a:t>number of bits required to transmit the instance’s class labels given probabilistic predictions made by the theory, to obtain overall figure for complexity. </a:t>
                </a:r>
              </a:p>
              <a:p>
                <a:r>
                  <a:rPr lang="en-CA" dirty="0" smtClean="0"/>
                  <a:t>However, MDL principle refers to information required to transmit theory + training set</a:t>
                </a:r>
              </a:p>
              <a:p>
                <a:r>
                  <a:rPr lang="en-CA" dirty="0" smtClean="0"/>
                  <a:t>Overfitting is penalized (complex theory requires more information to transmit)</a:t>
                </a:r>
              </a:p>
              <a:p>
                <a:r>
                  <a:rPr lang="en-CA" dirty="0" smtClean="0"/>
                  <a:t>Null theory (no prediction) is penalized (will have to transmit entire training set)</a:t>
                </a:r>
              </a:p>
              <a:p>
                <a:r>
                  <a:rPr lang="en-CA" dirty="0" smtClean="0"/>
                  <a:t>MDL allows us to select the optimal theory </a:t>
                </a:r>
              </a:p>
              <a:p>
                <a:pPr lvl="1"/>
                <a:r>
                  <a:rPr lang="en-CA" dirty="0" smtClean="0"/>
                  <a:t>Small and elegant (takes little information to transmit weights/tree/rules etc.)</a:t>
                </a:r>
              </a:p>
              <a:p>
                <a:pPr lvl="1"/>
                <a:r>
                  <a:rPr lang="en-CA" dirty="0" smtClean="0"/>
                  <a:t>Gives good predictions (don’t need to transmit too many training exceptions)</a:t>
                </a:r>
              </a:p>
              <a:p>
                <a:pPr lvl="1"/>
                <a:r>
                  <a:rPr lang="en-CA" dirty="0" smtClean="0"/>
                  <a:t>The holy grail? (works on training set alone)</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28254"/>
                <a:ext cx="12192000" cy="5929745"/>
              </a:xfrm>
              <a:blipFill>
                <a:blip r:embed="rId2"/>
                <a:stretch>
                  <a:fillRect l="-900" t="-2261"/>
                </a:stretch>
              </a:blipFill>
            </p:spPr>
            <p:txBody>
              <a:bodyPr/>
              <a:lstStyle/>
              <a:p>
                <a:r>
                  <a:rPr lang="en-CA">
                    <a:noFill/>
                  </a:rPr>
                  <a:t> </a:t>
                </a:r>
              </a:p>
            </p:txBody>
          </p:sp>
        </mc:Fallback>
      </mc:AlternateContent>
    </p:spTree>
    <p:extLst>
      <p:ext uri="{BB962C8B-B14F-4D97-AF65-F5344CB8AC3E}">
        <p14:creationId xmlns:p14="http://schemas.microsoft.com/office/powerpoint/2010/main" val="3019219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MDL</a:t>
            </a:r>
            <a:endParaRPr lang="en-CA" dirty="0"/>
          </a:p>
        </p:txBody>
      </p:sp>
      <p:sp>
        <p:nvSpPr>
          <p:cNvPr id="3" name="Content Placeholder 2"/>
          <p:cNvSpPr>
            <a:spLocks noGrp="1"/>
          </p:cNvSpPr>
          <p:nvPr>
            <p:ph idx="1"/>
          </p:nvPr>
        </p:nvSpPr>
        <p:spPr>
          <a:xfrm>
            <a:off x="0" y="928254"/>
            <a:ext cx="12192000" cy="5929745"/>
          </a:xfrm>
        </p:spPr>
        <p:txBody>
          <a:bodyPr/>
          <a:lstStyle/>
          <a:p>
            <a:r>
              <a:rPr lang="en-CA" dirty="0" smtClean="0"/>
              <a:t>Suppose learning scheme comes up with theory T based on training examples E, requires L(T) bit to transmit (L for length)</a:t>
            </a:r>
          </a:p>
          <a:p>
            <a:r>
              <a:rPr lang="en-CA" dirty="0" smtClean="0"/>
              <a:t>We only want to transmit class labels, so assume E stands for collection of class labels in the training set</a:t>
            </a:r>
          </a:p>
          <a:p>
            <a:r>
              <a:rPr lang="en-CA" dirty="0" smtClean="0"/>
              <a:t>Training set E can be encoded in certain number of bits L(E|T), which is given by informational loss function summed over all members of training set</a:t>
            </a:r>
          </a:p>
          <a:p>
            <a:r>
              <a:rPr lang="en-CA" dirty="0" smtClean="0"/>
              <a:t>Total description length (required information) is then: L(T) + L(E|T)</a:t>
            </a:r>
          </a:p>
          <a:p>
            <a:pPr lvl="1"/>
            <a:r>
              <a:rPr lang="en-CA" dirty="0" smtClean="0"/>
              <a:t>MDL recommends choosing theory T such that this sum is minimized</a:t>
            </a:r>
          </a:p>
          <a:p>
            <a:endParaRPr lang="en-CA" dirty="0" smtClean="0"/>
          </a:p>
        </p:txBody>
      </p:sp>
    </p:spTree>
    <p:extLst>
      <p:ext uri="{BB962C8B-B14F-4D97-AF65-F5344CB8AC3E}">
        <p14:creationId xmlns:p14="http://schemas.microsoft.com/office/powerpoint/2010/main" val="369676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895</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CS405/505 Data Mining</vt:lpstr>
      <vt:lpstr>Recap</vt:lpstr>
      <vt:lpstr>Cost curves</vt:lpstr>
      <vt:lpstr>Cost curves (B)</vt:lpstr>
      <vt:lpstr>Cost curves</vt:lpstr>
      <vt:lpstr>Evaluating numeric prediction</vt:lpstr>
      <vt:lpstr>The minimum descriptor length (MDL) principle</vt:lpstr>
      <vt:lpstr>Informational loss function and MDL</vt:lpstr>
      <vt:lpstr>MDL</vt:lpstr>
      <vt:lpstr>MDL and probability theory</vt:lpstr>
      <vt:lpstr>Applying MDL to clustering </vt:lpstr>
      <vt:lpstr>5.12 using validation set for model selection</vt:lpstr>
      <vt:lpstr>Python example</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39</cp:revision>
  <dcterms:created xsi:type="dcterms:W3CDTF">2019-09-30T21:52:30Z</dcterms:created>
  <dcterms:modified xsi:type="dcterms:W3CDTF">2019-10-01T17:55:07Z</dcterms:modified>
</cp:coreProperties>
</file>