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1FC6-6739-4F59-B7FC-5EEBA01BE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777DA-38C0-4A01-AF94-0902A6024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F5EB5-C414-4017-A5A6-96381F20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04F-EC6F-434D-9C47-C03C2CC1A6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7211E-3C4A-4C21-B950-63B98205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2A96-326F-473C-AC9E-CD288934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26-7306-4D0B-B4B7-D64D7560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3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A7B0-3E0F-4D31-A945-8756A61B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C1A3E-B4D7-495C-9E30-50C98D54A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D899-FB1A-4DC7-8016-62970607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04F-EC6F-434D-9C47-C03C2CC1A6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73ACE-EC2E-47AD-AE31-12485702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8803B-F29F-4179-BCD9-A3713CD1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26-7306-4D0B-B4B7-D64D7560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2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371F5-30D8-4428-9B2D-D0523EE11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24A4C-0603-4AF5-A223-370C800C6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C41BC-C9DF-454C-A49F-C5C1FBA1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04F-EC6F-434D-9C47-C03C2CC1A6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A8D3A-4AC9-463F-ABE7-87AA2FC9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49AF1-A7B3-4468-B7BE-783B6D24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26-7306-4D0B-B4B7-D64D7560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1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2ED8-3252-4FA5-86E3-86653691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7D90-E14F-4393-B058-FA60AFB8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FA737-A0CA-40DF-8462-97AE17AF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04F-EC6F-434D-9C47-C03C2CC1A6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01F01-2952-4E81-ACF2-F2AE7057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7B81-B30A-4848-95E7-17559571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26-7306-4D0B-B4B7-D64D7560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5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657D-C64C-46DE-9F6B-CAE9E62D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C28A2-5FE0-4D82-A11B-7BB91EA86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B64CB-CACB-4B33-A28A-81767512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04F-EC6F-434D-9C47-C03C2CC1A6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98B94-C830-477B-849D-0FDFFF94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50688-A1D2-47D5-8CD1-4BDAA2AB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26-7306-4D0B-B4B7-D64D7560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6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11C6-4912-4BC8-987C-4A5A41BE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7784-1F61-4620-B6AD-FEADE7F24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20C5F-C9D0-40CF-B61C-4D587ECC0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5AF8F-D74A-42F3-BD77-F6DCC133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04F-EC6F-434D-9C47-C03C2CC1A6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E6BDF-3F02-409C-8803-0EDC0ACF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8A4E8-8DC5-494E-8F89-282EF91A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26-7306-4D0B-B4B7-D64D7560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C088-A913-42AB-A3A0-A01441A5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6B125-8B87-4552-8696-C0FC5D79B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97A8F-4C28-4891-8626-4B8561DF7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A6177-2E59-4FBF-8407-B8EC8541D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D38F0-1ED5-40A7-A658-8A3526EFE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EDF1C-36E6-4449-B834-DA515073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04F-EC6F-434D-9C47-C03C2CC1A6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9A94F-A48B-422D-9722-A55697F9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DA926-7F89-42EC-ADEC-630D38A8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26-7306-4D0B-B4B7-D64D7560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9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F2FA-9889-4903-8395-E202C46C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2FF54-AC8D-47B3-8324-72C5B15D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04F-EC6F-434D-9C47-C03C2CC1A6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D64F0-DB96-4ACA-A453-7D343EA4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F1BCE-8C76-4115-BAFD-579237AA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26-7306-4D0B-B4B7-D64D7560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0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06D9B-9F09-4A64-850F-7F627DC9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04F-EC6F-434D-9C47-C03C2CC1A6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AEA09-306A-4094-AD1A-1D4553B0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76F95-CC48-4ABA-A68A-37525F8A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26-7306-4D0B-B4B7-D64D7560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9382-1237-49B9-B9C2-89DAD6F8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78710-65BF-4B51-9CEC-D3F16C49B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909F5-2B59-42FC-9180-13D6FADEA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A161-24C4-4FD5-903A-2AB05C87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04F-EC6F-434D-9C47-C03C2CC1A6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4555B-220F-43CB-A490-64534D90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E791E-FE82-47F6-838D-9973C8FE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26-7306-4D0B-B4B7-D64D7560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14FC-141D-44EA-B128-83FD2F69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E8E14-05F5-4EED-B194-BF864DD4D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D5652-BE38-449E-8FB8-BFB850761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99B49-04ED-4B92-8B17-22076BC0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04F-EC6F-434D-9C47-C03C2CC1A6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4986F-22A8-4904-A903-B035EADF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3B81D-05FB-4666-830A-15904CBD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26-7306-4D0B-B4B7-D64D7560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1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BDC0F-DD9B-4A44-B33C-8CC735A8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9DC38-21D6-4A64-92A5-58EA5EB09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42F10-AE30-4FF5-A868-B3D9F4217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B104F-EC6F-434D-9C47-C03C2CC1A6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A704-F724-429A-8E3C-B2166F47D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B87D-3C08-4955-A3B3-D4B498126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8026-7306-4D0B-B4B7-D64D7560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4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ny-worlds_interpret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6149-B0B3-4911-9951-92C892B7B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7E9CE-0A35-4B1A-A65A-F4ABA2A9E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27</a:t>
            </a:r>
          </a:p>
        </p:txBody>
      </p:sp>
    </p:spTree>
    <p:extLst>
      <p:ext uri="{BB962C8B-B14F-4D97-AF65-F5344CB8AC3E}">
        <p14:creationId xmlns:p14="http://schemas.microsoft.com/office/powerpoint/2010/main" val="229953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8243-7EAF-44E1-817C-E620555D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0515600" cy="772855"/>
          </a:xfrm>
        </p:spPr>
        <p:txBody>
          <a:bodyPr/>
          <a:lstStyle/>
          <a:p>
            <a:r>
              <a:rPr lang="en-US" dirty="0"/>
              <a:t>Maximum a Posteriori 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01021-8133-4E25-8E07-2BAED806F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80835"/>
                <a:ext cx="12192000" cy="6069183"/>
              </a:xfrm>
            </p:spPr>
            <p:txBody>
              <a:bodyPr/>
              <a:lstStyle/>
              <a:p>
                <a:r>
                  <a:rPr lang="en-US" dirty="0"/>
                  <a:t>Maximum likelihood assumes all parameter values are equally likely a priori</a:t>
                </a:r>
              </a:p>
              <a:p>
                <a:r>
                  <a:rPr lang="en-US" dirty="0"/>
                  <a:t>Suppose we have reason to believe model’s parameters follow a prior distribution</a:t>
                </a:r>
              </a:p>
              <a:p>
                <a:r>
                  <a:rPr lang="en-US" dirty="0"/>
                  <a:t>Thinking of model’s parameters as random variables specifying each instance of the model, can apply Bayes’ rule to compute posterior distribution of parameters using joint probability of data and parameters: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Denominator is a constant, and assuming </a:t>
                </a:r>
                <a:r>
                  <a:rPr lang="en-US" dirty="0" err="1"/>
                  <a:t>i.i.d</a:t>
                </a:r>
                <a:r>
                  <a:rPr lang="en-US" dirty="0"/>
                  <a:t>. observations, posterior probability of parameters is proportional to product of likelihood and prior: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Switching to logarithms, maximum a posteriori parameter estimation seeks value: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01021-8133-4E25-8E07-2BAED806F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80835"/>
                <a:ext cx="12192000" cy="6069183"/>
              </a:xfrm>
              <a:blipFill>
                <a:blip r:embed="rId2"/>
                <a:stretch>
                  <a:fillRect l="-900" t="-1606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19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8243-7EAF-44E1-817C-E620555D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0515600" cy="772855"/>
          </a:xfrm>
        </p:spPr>
        <p:txBody>
          <a:bodyPr/>
          <a:lstStyle/>
          <a:p>
            <a:r>
              <a:rPr lang="en-US" dirty="0"/>
              <a:t>9.2 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01021-8133-4E25-8E07-2BAED806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0835"/>
            <a:ext cx="12192000" cy="60691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Naïve Bayes classifier produces probability estimates rather than 0/1 classes</a:t>
            </a:r>
          </a:p>
          <a:p>
            <a:r>
              <a:rPr lang="en-US" dirty="0"/>
              <a:t>Most classifiers can yield probabilities </a:t>
            </a:r>
          </a:p>
          <a:p>
            <a:pPr lvl="1"/>
            <a:r>
              <a:rPr lang="en-US" dirty="0"/>
              <a:t>Example - decision tree – compute relative frequency of each class in a given leaf</a:t>
            </a:r>
          </a:p>
          <a:p>
            <a:r>
              <a:rPr lang="en-US" dirty="0"/>
              <a:t>Probability estimates are often more useful than plain predictions</a:t>
            </a:r>
          </a:p>
          <a:p>
            <a:r>
              <a:rPr lang="en-US" dirty="0"/>
              <a:t>Allows predictions to be ranked, and expected cost minimized</a:t>
            </a:r>
          </a:p>
          <a:p>
            <a:r>
              <a:rPr lang="en-US" dirty="0"/>
              <a:t>Classification learning </a:t>
            </a:r>
            <a:r>
              <a:rPr lang="en-US" i="1" dirty="0"/>
              <a:t>is </a:t>
            </a:r>
            <a:r>
              <a:rPr lang="en-US" dirty="0"/>
              <a:t>the task of learning class probability estimates from data</a:t>
            </a:r>
          </a:p>
          <a:p>
            <a:r>
              <a:rPr lang="en-US" dirty="0"/>
              <a:t>Can view classification as estimating conditional probability distribution of values of class attribute, given the values of the other attributes</a:t>
            </a:r>
          </a:p>
          <a:p>
            <a:r>
              <a:rPr lang="en-US" dirty="0"/>
              <a:t>Viewed this way, Naïve Bayes classifier (and others) are an alternative way of representing a conditional probability distribution</a:t>
            </a:r>
          </a:p>
          <a:p>
            <a:r>
              <a:rPr lang="en-US" dirty="0"/>
              <a:t>However, Naïve Bayes can only represent simple distributions</a:t>
            </a:r>
          </a:p>
          <a:p>
            <a:r>
              <a:rPr lang="en-US" dirty="0"/>
              <a:t>Decision trees can represent arbitrary distributions, but have their own drawbacks</a:t>
            </a:r>
          </a:p>
          <a:p>
            <a:pPr lvl="1"/>
            <a:r>
              <a:rPr lang="en-US" dirty="0"/>
              <a:t>Fragmented training set (resulting in less reliable probability estimates), replicated subtrees, etc. </a:t>
            </a:r>
          </a:p>
          <a:p>
            <a:r>
              <a:rPr lang="en-US" dirty="0"/>
              <a:t>There is an alternative: a </a:t>
            </a:r>
            <a:r>
              <a:rPr lang="en-US" i="1" dirty="0"/>
              <a:t>theoretically well-founded </a:t>
            </a:r>
            <a:r>
              <a:rPr lang="en-US" dirty="0"/>
              <a:t>way of representing probability distributions concisely and comprehensibly in a graphical manner: </a:t>
            </a:r>
            <a:r>
              <a:rPr lang="en-US" b="1" dirty="0"/>
              <a:t>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126615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8243-7EAF-44E1-817C-E620555D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0515600" cy="772855"/>
          </a:xfrm>
        </p:spPr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01021-8133-4E25-8E07-2BAED806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0835"/>
            <a:ext cx="12192000" cy="6069183"/>
          </a:xfrm>
        </p:spPr>
        <p:txBody>
          <a:bodyPr/>
          <a:lstStyle/>
          <a:p>
            <a:r>
              <a:rPr lang="en-US" dirty="0"/>
              <a:t>Bayesian networks are drawn as a network of nodes, one for each attribute, connected by directed edges such that no cycles exist – </a:t>
            </a:r>
            <a:r>
              <a:rPr lang="en-US" i="1" dirty="0"/>
              <a:t>a directed, acyclic graph</a:t>
            </a:r>
          </a:p>
          <a:p>
            <a:r>
              <a:rPr lang="en-US" dirty="0"/>
              <a:t>We will make some simplifying assumptions when describing Bayesian networks:</a:t>
            </a:r>
          </a:p>
          <a:p>
            <a:r>
              <a:rPr lang="en-US" dirty="0"/>
              <a:t>1) all attributes are nominal, corresponding to discrete random variables</a:t>
            </a:r>
          </a:p>
          <a:p>
            <a:r>
              <a:rPr lang="en-US" dirty="0"/>
              <a:t>2) no missing values, data is complete</a:t>
            </a:r>
          </a:p>
          <a:p>
            <a:r>
              <a:rPr lang="en-US" dirty="0"/>
              <a:t>3) we will defer discussion of hidden attributes until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5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8243-7EAF-44E1-817C-E620555D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0515600" cy="772855"/>
          </a:xfrm>
        </p:spPr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01021-8133-4E25-8E07-2BAED806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0835"/>
            <a:ext cx="5034337" cy="60691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Simple Bayesian network for weather data</a:t>
            </a:r>
          </a:p>
          <a:p>
            <a:r>
              <a:rPr lang="en-US" dirty="0"/>
              <a:t>Has node for each of the 4 attributes, and node for class</a:t>
            </a:r>
          </a:p>
          <a:p>
            <a:r>
              <a:rPr lang="en-US" dirty="0"/>
              <a:t>Edges from ‘play’ node to each of the attribute nodes</a:t>
            </a:r>
          </a:p>
          <a:p>
            <a:r>
              <a:rPr lang="en-US" dirty="0"/>
              <a:t>Information in tables defines a probability distribution used to predict class probabilities for any given instance</a:t>
            </a:r>
          </a:p>
          <a:p>
            <a:r>
              <a:rPr lang="en-US" dirty="0"/>
              <a:t>Attribute nodes have two parts:</a:t>
            </a:r>
          </a:p>
          <a:p>
            <a:pPr lvl="1"/>
            <a:r>
              <a:rPr lang="en-US" dirty="0"/>
              <a:t>On the left, values for ‘play’</a:t>
            </a:r>
          </a:p>
          <a:p>
            <a:pPr lvl="1"/>
            <a:r>
              <a:rPr lang="en-US" dirty="0"/>
              <a:t>On the right, corresponding probabilities for each value of the attribute represented by the node</a:t>
            </a:r>
          </a:p>
          <a:p>
            <a:r>
              <a:rPr lang="en-US" dirty="0"/>
              <a:t>Each row defines a probability distribution over the values of the node’s attribute</a:t>
            </a:r>
          </a:p>
          <a:p>
            <a:r>
              <a:rPr lang="en-US" dirty="0"/>
              <a:t>Nodes that are not connected (no path from one node to another) represent </a:t>
            </a:r>
            <a:r>
              <a:rPr lang="en-US" i="1" dirty="0"/>
              <a:t>conditionally independent </a:t>
            </a:r>
            <a:r>
              <a:rPr lang="en-US" dirty="0"/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FD567-0B62-49DC-BD10-D9BB71DED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285" y="7981"/>
            <a:ext cx="7313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6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8243-7EAF-44E1-817C-E620555D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6096000" cy="772855"/>
          </a:xfrm>
        </p:spPr>
        <p:txBody>
          <a:bodyPr/>
          <a:lstStyle/>
          <a:p>
            <a:r>
              <a:rPr lang="en-US" dirty="0"/>
              <a:t>A more complex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01021-8133-4E25-8E07-2BAED806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0835"/>
            <a:ext cx="6575461" cy="60691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of the attribute nodes (windy, temperature, humidity) now have two parents</a:t>
            </a:r>
          </a:p>
          <a:p>
            <a:r>
              <a:rPr lang="en-US" dirty="0"/>
              <a:t>Again, a column on left for each parent, and as many columns on right as the attribute has values</a:t>
            </a:r>
          </a:p>
          <a:p>
            <a:r>
              <a:rPr lang="en-US" dirty="0"/>
              <a:t>Consider first row of ‘temperature’ table:</a:t>
            </a:r>
          </a:p>
          <a:p>
            <a:r>
              <a:rPr lang="en-US" dirty="0"/>
              <a:t>Left side gives value for each parent attribute (play and outlook)</a:t>
            </a:r>
          </a:p>
          <a:p>
            <a:r>
              <a:rPr lang="en-US" dirty="0"/>
              <a:t>Right side gives probability for each value of temperature</a:t>
            </a:r>
          </a:p>
          <a:p>
            <a:r>
              <a:rPr lang="en-US" dirty="0"/>
              <a:t>First number (0.143) is the probability of temperature taking value ‘hot’, given that ‘play’ and ‘outlook’ have values ‘yes’ and ‘sunny’, respectively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FC899-2A43-421C-AB65-AB2DB83D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046" y="7981"/>
            <a:ext cx="5321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8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8243-7EAF-44E1-817C-E620555D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0515600" cy="772855"/>
          </a:xfrm>
        </p:spPr>
        <p:txBody>
          <a:bodyPr/>
          <a:lstStyle/>
          <a:p>
            <a:r>
              <a:rPr lang="en-US" dirty="0"/>
              <a:t>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01021-8133-4E25-8E07-2BAED806F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80835"/>
                <a:ext cx="6870046" cy="606918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How are tables used to predict class probabilities for a given instance?</a:t>
                </a:r>
              </a:p>
              <a:p>
                <a:r>
                  <a:rPr lang="en-US" dirty="0"/>
                  <a:t>For each node in network, look up probability of node’s attribute value based on row determined by parent’s attribute values, then multiply the probabilities</a:t>
                </a:r>
              </a:p>
              <a:p>
                <a:r>
                  <a:rPr lang="en-US" dirty="0"/>
                  <a:t>Example: consider instance with values:</a:t>
                </a:r>
              </a:p>
              <a:p>
                <a:pPr lvl="1"/>
                <a:r>
                  <a:rPr lang="en-US" dirty="0"/>
                  <a:t>Outlook=rainy, temperature=cool, humidity=high, windy=no</a:t>
                </a:r>
              </a:p>
              <a:p>
                <a:r>
                  <a:rPr lang="en-US" dirty="0"/>
                  <a:t>To calculate probability for play=no:</a:t>
                </a:r>
              </a:p>
              <a:p>
                <a:r>
                  <a:rPr lang="en-US" dirty="0"/>
                  <a:t>p=0.367 from node ‘play’</a:t>
                </a:r>
              </a:p>
              <a:p>
                <a:r>
                  <a:rPr lang="en-US" dirty="0"/>
                  <a:t>p=0.385 from node ‘outlook’</a:t>
                </a:r>
              </a:p>
              <a:p>
                <a:r>
                  <a:rPr lang="en-US" dirty="0"/>
                  <a:t>p=0.429 from node ‘temperature’</a:t>
                </a:r>
              </a:p>
              <a:p>
                <a:r>
                  <a:rPr lang="en-US" dirty="0"/>
                  <a:t>p=0.250 from node ‘humidity’</a:t>
                </a:r>
              </a:p>
              <a:p>
                <a:r>
                  <a:rPr lang="en-US" dirty="0"/>
                  <a:t>p=0.167 from node ‘windy’ </a:t>
                </a:r>
              </a:p>
              <a:p>
                <a:r>
                  <a:rPr lang="en-US" dirty="0"/>
                  <a:t>Product is 0.0025, same calculation for yes yields 0.0077</a:t>
                </a:r>
              </a:p>
              <a:p>
                <a:r>
                  <a:rPr lang="en-US" dirty="0"/>
                  <a:t>These are the joint probabilities: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𝑝𝑙𝑎𝑦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𝑝𝑙𝑎𝑦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denotes all evidence given by instance’s attribute values</a:t>
                </a:r>
              </a:p>
              <a:p>
                <a:r>
                  <a:rPr lang="en-US" dirty="0"/>
                  <a:t>Normalize joint probabilities by dividing by their sum, giving 0.245 (no) and 0.755 (yes)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01021-8133-4E25-8E07-2BAED806F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80835"/>
                <a:ext cx="6870046" cy="6069183"/>
              </a:xfrm>
              <a:blipFill>
                <a:blip r:embed="rId2"/>
                <a:stretch>
                  <a:fillRect l="-976" t="-2108" b="-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164B14A-94D2-4A12-B3B7-A9094D8D5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046" y="7981"/>
            <a:ext cx="5321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8243-7EAF-44E1-817C-E620555D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0515600" cy="772855"/>
          </a:xfrm>
        </p:spPr>
        <p:txBody>
          <a:bodyPr/>
          <a:lstStyle/>
          <a:p>
            <a:r>
              <a:rPr lang="en-US" dirty="0"/>
              <a:t>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01021-8133-4E25-8E07-2BAED806F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80835"/>
                <a:ext cx="12192000" cy="6069183"/>
              </a:xfrm>
            </p:spPr>
            <p:txBody>
              <a:bodyPr/>
              <a:lstStyle/>
              <a:p>
                <a:r>
                  <a:rPr lang="en-US" dirty="0"/>
                  <a:t>Why multiply all the probabilities together?</a:t>
                </a:r>
              </a:p>
              <a:p>
                <a:r>
                  <a:rPr lang="en-US" dirty="0"/>
                  <a:t>Validity of multiplication step depends on independence assumption: given values for each of a node’s parents, knowing values for any other set of </a:t>
                </a:r>
                <a:r>
                  <a:rPr lang="en-US" dirty="0" err="1"/>
                  <a:t>nondescendents</a:t>
                </a:r>
                <a:r>
                  <a:rPr lang="en-US" dirty="0"/>
                  <a:t> doesn’t change probability associated with each of its possible values: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𝑝𝑎𝑟𝑒𝑛𝑡𝑠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𝑝𝑙𝑢𝑠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𝑛𝑜𝑛𝑑𝑒𝑠𝑐𝑒𝑛𝑑𝑒𝑛𝑡𝑠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𝑝𝑎𝑟𝑒𝑛𝑡𝑠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property is called conditional independence</a:t>
                </a:r>
              </a:p>
              <a:p>
                <a:r>
                  <a:rPr lang="en-US" dirty="0"/>
                  <a:t>Applying product rule recursively between single variable and rest of variables gives rise to another rule called </a:t>
                </a:r>
                <a:r>
                  <a:rPr lang="en-US" i="1" dirty="0"/>
                  <a:t>chain rule:</a:t>
                </a:r>
              </a:p>
              <a:p>
                <a:r>
                  <a:rPr lang="en-US" dirty="0"/>
                  <a:t>Joint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attributes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be decomposed into following product: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multiplications of probabilities in Bayesian networks follow as a direct result of this chain rule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01021-8133-4E25-8E07-2BAED806F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80835"/>
                <a:ext cx="12192000" cy="6069183"/>
              </a:xfrm>
              <a:blipFill>
                <a:blip r:embed="rId2"/>
                <a:stretch>
                  <a:fillRect l="-900" t="-1606" b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2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D988-4B16-4829-9D93-8F27BB8B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DA00-6F33-41C4-8599-B01AC0C4A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Chapter 9 probability</a:t>
            </a:r>
          </a:p>
          <a:p>
            <a:r>
              <a:rPr lang="en-US" dirty="0"/>
              <a:t>Random variable: function assigning real number to an event</a:t>
            </a:r>
          </a:p>
          <a:p>
            <a:r>
              <a:rPr lang="en-US" dirty="0"/>
              <a:t>Classification learning is equivalent to estimating conditional probabilities  </a:t>
            </a:r>
          </a:p>
          <a:p>
            <a:r>
              <a:rPr lang="en-US" dirty="0"/>
              <a:t>Bayesian networks represent probability distributions concisely</a:t>
            </a:r>
          </a:p>
          <a:p>
            <a:r>
              <a:rPr lang="en-US" dirty="0"/>
              <a:t>Next class: algorithms for learning Bayesian networks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6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4006-F983-4626-86E3-E1768A5B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6DD2-BA1C-4B99-A939-6E40221F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1" y="1537948"/>
            <a:ext cx="11178283" cy="5032375"/>
          </a:xfrm>
        </p:spPr>
        <p:txBody>
          <a:bodyPr/>
          <a:lstStyle/>
          <a:p>
            <a:r>
              <a:rPr lang="en-US" dirty="0"/>
              <a:t>Probabilistic methods are the basis for many data mining techniques</a:t>
            </a:r>
          </a:p>
          <a:p>
            <a:r>
              <a:rPr lang="en-US" dirty="0"/>
              <a:t>We have seen Naïve Bayes, a model that maximizes likelihood of an event</a:t>
            </a:r>
          </a:p>
          <a:p>
            <a:r>
              <a:rPr lang="en-US" dirty="0"/>
              <a:t>We will formalize the notion of likelihood</a:t>
            </a:r>
          </a:p>
          <a:p>
            <a:r>
              <a:rPr lang="en-US" dirty="0"/>
              <a:t>Will see how maximizing likelihoods underlies many estimation problems</a:t>
            </a:r>
          </a:p>
          <a:p>
            <a:r>
              <a:rPr lang="en-US" dirty="0"/>
              <a:t>Will see Bayesian networks and other probabilistic methods</a:t>
            </a:r>
          </a:p>
          <a:p>
            <a:endParaRPr lang="en-US" dirty="0"/>
          </a:p>
          <a:p>
            <a:r>
              <a:rPr lang="en-US" dirty="0"/>
              <a:t>Aside: </a:t>
            </a:r>
          </a:p>
          <a:p>
            <a:r>
              <a:rPr lang="en-US" dirty="0"/>
              <a:t>Probability is required to describe quantum phenomena</a:t>
            </a:r>
          </a:p>
          <a:p>
            <a:r>
              <a:rPr lang="en-US" dirty="0"/>
              <a:t>Many-worlds interpretation of quantum mechanics:</a:t>
            </a:r>
          </a:p>
          <a:p>
            <a:pPr lvl="1"/>
            <a:r>
              <a:rPr lang="en-US" dirty="0">
                <a:hlinkClick r:id="rId2"/>
              </a:rPr>
              <a:t>https://en.wikipedia.org/wiki/Many-worlds_interpretation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8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5721-8BE7-47CF-868D-F1C719D1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1742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8BAB9-0B4C-415B-B129-C029272FA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41742"/>
                <a:ext cx="12192000" cy="621625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A random variable is a variable whose values depend on the outcome of some random phenomenon</a:t>
                </a:r>
              </a:p>
              <a:p>
                <a:r>
                  <a:rPr lang="en-US" dirty="0"/>
                  <a:t>Consider an experiment that can produce a number of outcomes:</a:t>
                </a:r>
              </a:p>
              <a:p>
                <a:r>
                  <a:rPr lang="en-US" dirty="0"/>
                  <a:t>The set of all outcomes is called the </a:t>
                </a:r>
                <a:r>
                  <a:rPr lang="en-US" i="1" dirty="0"/>
                  <a:t>sample space </a:t>
                </a:r>
                <a:r>
                  <a:rPr lang="en-US" dirty="0"/>
                  <a:t>of the experiment</a:t>
                </a:r>
              </a:p>
              <a:p>
                <a:r>
                  <a:rPr lang="en-US" u="sng" dirty="0"/>
                  <a:t>Example</a:t>
                </a:r>
                <a:r>
                  <a:rPr lang="en-US" dirty="0"/>
                  <a:t>: rolling dice produces one of following outcomes: {1,2,3,4,5,6}</a:t>
                </a:r>
              </a:p>
              <a:p>
                <a:r>
                  <a:rPr lang="en-US" dirty="0"/>
                  <a:t>The </a:t>
                </a:r>
                <a:r>
                  <a:rPr lang="en-US" i="1" dirty="0"/>
                  <a:t>event space </a:t>
                </a:r>
                <a:r>
                  <a:rPr lang="en-US" dirty="0"/>
                  <a:t>of the experiment is all possible subsets of sample space </a:t>
                </a:r>
              </a:p>
              <a:p>
                <a:r>
                  <a:rPr lang="en-US" u="sng" dirty="0"/>
                  <a:t>Example</a:t>
                </a:r>
                <a:r>
                  <a:rPr lang="en-US" dirty="0"/>
                  <a:t>: rolling device can produce an odd number {1,3,5} (an event)</a:t>
                </a:r>
              </a:p>
              <a:p>
                <a:r>
                  <a:rPr lang="en-US" dirty="0"/>
                  <a:t>Probability is a way of assigning every event a value between 0 and 1</a:t>
                </a:r>
              </a:p>
              <a:p>
                <a:r>
                  <a:rPr lang="en-US" dirty="0"/>
                  <a:t>Event made up of all possible results has probability of 1 (here, {1,2,3,4,5,6})</a:t>
                </a:r>
              </a:p>
              <a:p>
                <a:r>
                  <a:rPr lang="en-US" b="1" dirty="0"/>
                  <a:t>Random variable: </a:t>
                </a:r>
                <a:r>
                  <a:rPr lang="en-US" dirty="0"/>
                  <a:t>function assigning real number to each event in sample space</a:t>
                </a:r>
              </a:p>
              <a:p>
                <a:r>
                  <a:rPr lang="en-US" u="sng" dirty="0"/>
                  <a:t>Example:</a:t>
                </a:r>
                <a:r>
                  <a:rPr lang="en-US" dirty="0"/>
                  <a:t> with dice, can use identity function as random variable (1=1, 2=2, etc.)</a:t>
                </a:r>
              </a:p>
              <a:p>
                <a:r>
                  <a:rPr lang="en-US" u="sng" dirty="0"/>
                  <a:t>Example:</a:t>
                </a:r>
                <a:r>
                  <a:rPr lang="en-US" dirty="0"/>
                  <a:t> with coin, can use 0 and 1 to refer to heads and tails: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h𝑒𝑎𝑑𝑠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u="sng" dirty="0"/>
              </a:p>
              <a:p>
                <a:r>
                  <a:rPr lang="en-US" dirty="0"/>
                  <a:t>Random variable has a probability distribution, specifying probability of its values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8BAB9-0B4C-415B-B129-C029272FA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41742"/>
                <a:ext cx="12192000" cy="6216258"/>
              </a:xfrm>
              <a:blipFill>
                <a:blip r:embed="rId2"/>
                <a:stretch>
                  <a:fillRect l="-900" t="-2157" r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08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8243-7EAF-44E1-817C-E620555D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0515600" cy="772855"/>
          </a:xfrm>
        </p:spPr>
        <p:txBody>
          <a:bodyPr/>
          <a:lstStyle/>
          <a:p>
            <a:r>
              <a:rPr lang="en-US" dirty="0"/>
              <a:t>9.1 Foundations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01021-8133-4E25-8E07-2BAED806F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80835"/>
                <a:ext cx="12192000" cy="6069183"/>
              </a:xfrm>
            </p:spPr>
            <p:txBody>
              <a:bodyPr/>
              <a:lstStyle/>
              <a:p>
                <a:r>
                  <a:rPr lang="en-US" dirty="0"/>
                  <a:t>In probability modeling, example data or instances are often though of as being events of some underlying random variable</a:t>
                </a:r>
              </a:p>
              <a:p>
                <a:r>
                  <a:rPr lang="en-US" dirty="0"/>
                  <a:t>Notation:</a:t>
                </a:r>
              </a:p>
              <a:p>
                <a:r>
                  <a:rPr lang="en-US" dirty="0"/>
                  <a:t>Given discrete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function that encodes probabilities for each state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may be in</a:t>
                </a:r>
              </a:p>
              <a:p>
                <a:r>
                  <a:rPr lang="en-US" dirty="0"/>
                  <a:t>Similarly, for continuous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function assigning a probability density to all possible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is probability of observing specific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simplified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Similarly, common to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the observation that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has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01021-8133-4E25-8E07-2BAED806F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80835"/>
                <a:ext cx="12192000" cy="6069183"/>
              </a:xfrm>
              <a:blipFill>
                <a:blip r:embed="rId2"/>
                <a:stretch>
                  <a:fillRect l="-900" t="-1606" r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28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8243-7EAF-44E1-817C-E620555D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0515600" cy="772855"/>
          </a:xfrm>
        </p:spPr>
        <p:txBody>
          <a:bodyPr/>
          <a:lstStyle/>
          <a:p>
            <a:r>
              <a:rPr lang="en-US" dirty="0"/>
              <a:t>Rules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01021-8133-4E25-8E07-2BAED806F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80835"/>
                <a:ext cx="12192000" cy="6069183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/>
                  <a:t>Product rule </a:t>
                </a:r>
                <a:r>
                  <a:rPr lang="en-US" dirty="0"/>
                  <a:t>(</a:t>
                </a:r>
                <a:r>
                  <a:rPr lang="en-US" b="1" dirty="0"/>
                  <a:t>fundamental rule of probability</a:t>
                </a:r>
                <a:r>
                  <a:rPr lang="en-US" dirty="0"/>
                  <a:t>) states that </a:t>
                </a:r>
                <a:r>
                  <a:rPr lang="en-US" i="1" dirty="0"/>
                  <a:t>joint probability </a:t>
                </a:r>
                <a:r>
                  <a:rPr lang="en-US" dirty="0"/>
                  <a:t>of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can be written: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  <a:p>
                <a:r>
                  <a:rPr lang="en-US" u="sng" dirty="0"/>
                  <a:t>Sum rule </a:t>
                </a:r>
                <a:r>
                  <a:rPr lang="en-US" dirty="0"/>
                  <a:t>states that, given joint probability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the </a:t>
                </a:r>
                <a:r>
                  <a:rPr lang="en-US" i="1" dirty="0"/>
                  <a:t>marginal probability </a:t>
                </a:r>
                <a:r>
                  <a:rPr lang="en-US" dirty="0"/>
                  <a:t>can be obtained by summing over all other variables</a:t>
                </a:r>
              </a:p>
              <a:p>
                <a:r>
                  <a:rPr lang="en-US" dirty="0"/>
                  <a:t>Marginal probability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3600" dirty="0"/>
              </a:p>
              <a:p>
                <a:r>
                  <a:rPr lang="en-US" dirty="0"/>
                  <a:t>The sums are taken over all possible values for corresponding variable</a:t>
                </a:r>
              </a:p>
              <a:p>
                <a:r>
                  <a:rPr lang="en-US" dirty="0"/>
                  <a:t>Can simplify notation: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3600" dirty="0"/>
              </a:p>
              <a:p>
                <a:r>
                  <a:rPr lang="en-US" dirty="0"/>
                  <a:t>For continuous events/variables, equivalent formulation obtained by integrating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01021-8133-4E25-8E07-2BAED806F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80835"/>
                <a:ext cx="12192000" cy="6069183"/>
              </a:xfrm>
              <a:blipFill>
                <a:blip r:embed="rId2"/>
                <a:stretch>
                  <a:fillRect l="-900" t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9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8243-7EAF-44E1-817C-E620555D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0515600" cy="772855"/>
          </a:xfrm>
        </p:spPr>
        <p:txBody>
          <a:bodyPr/>
          <a:lstStyle/>
          <a:p>
            <a:r>
              <a:rPr lang="en-US" dirty="0"/>
              <a:t>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01021-8133-4E25-8E07-2BAED806F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80835"/>
                <a:ext cx="12192000" cy="6069183"/>
              </a:xfrm>
            </p:spPr>
            <p:txBody>
              <a:bodyPr/>
              <a:lstStyle/>
              <a:p>
                <a:r>
                  <a:rPr lang="en-US" dirty="0"/>
                  <a:t>Obtained from product rule: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600" dirty="0"/>
              </a:p>
              <a:p>
                <a:r>
                  <a:rPr lang="en-US" dirty="0"/>
                  <a:t>Suppose we have models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we observe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want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is referred to as </a:t>
                </a:r>
                <a:r>
                  <a:rPr lang="en-US" i="1" dirty="0"/>
                  <a:t>likelihood</a:t>
                </a:r>
                <a:r>
                  <a:rPr lang="en-US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the </a:t>
                </a:r>
                <a:r>
                  <a:rPr lang="en-US" i="1" dirty="0"/>
                  <a:t>prior </a:t>
                </a:r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the </a:t>
                </a:r>
                <a:r>
                  <a:rPr lang="en-US" i="1" dirty="0"/>
                  <a:t>posterior distribution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obtained from the sum rule:</a:t>
                </a:r>
              </a:p>
              <a:p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/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/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3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01021-8133-4E25-8E07-2BAED806F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80835"/>
                <a:ext cx="12192000" cy="6069183"/>
              </a:xfrm>
              <a:blipFill>
                <a:blip r:embed="rId2"/>
                <a:stretch>
                  <a:fillRect l="-900" t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32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8243-7EAF-44E1-817C-E620555D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0515600" cy="772855"/>
          </a:xfrm>
        </p:spPr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01021-8133-4E25-8E07-2BAED806F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80835"/>
                <a:ext cx="12192000" cy="6069183"/>
              </a:xfrm>
            </p:spPr>
            <p:txBody>
              <a:bodyPr/>
              <a:lstStyle/>
              <a:p>
                <a:r>
                  <a:rPr lang="en-US" dirty="0"/>
                  <a:t>Consider problem of estimating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of a probabilistic model, given a set of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Maximum likelihood techniques assume:</a:t>
                </a:r>
              </a:p>
              <a:p>
                <a:r>
                  <a:rPr lang="en-US" dirty="0"/>
                  <a:t>1) examples have no dependence on one another </a:t>
                </a:r>
              </a:p>
              <a:p>
                <a:r>
                  <a:rPr lang="en-US" dirty="0"/>
                  <a:t>2) they can each be modeled in exactly the same way</a:t>
                </a:r>
              </a:p>
              <a:p>
                <a:r>
                  <a:rPr lang="en-US" dirty="0"/>
                  <a:t>These assumptions are summarized by saying the events are </a:t>
                </a:r>
                <a:r>
                  <a:rPr lang="en-US" i="1" dirty="0"/>
                  <a:t>independent and identically distributed </a:t>
                </a:r>
                <a:r>
                  <a:rPr lang="en-US" dirty="0"/>
                  <a:t>(</a:t>
                </a:r>
                <a:r>
                  <a:rPr lang="en-US" dirty="0" err="1"/>
                  <a:t>i.i.d</a:t>
                </a:r>
                <a:r>
                  <a:rPr lang="en-US" dirty="0"/>
                  <a:t>.)</a:t>
                </a:r>
              </a:p>
              <a:p>
                <a:r>
                  <a:rPr lang="en-US" dirty="0" err="1"/>
                  <a:t>i.i.d</a:t>
                </a:r>
                <a:r>
                  <a:rPr lang="en-US" dirty="0"/>
                  <a:t>. assumption sufficiently true in most situations to support useful inferences</a:t>
                </a:r>
              </a:p>
              <a:p>
                <a:r>
                  <a:rPr lang="en-US" dirty="0"/>
                  <a:t>Will later see how to capture dependency structure using sophisticated models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01021-8133-4E25-8E07-2BAED806F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80835"/>
                <a:ext cx="12192000" cy="6069183"/>
              </a:xfrm>
              <a:blipFill>
                <a:blip r:embed="rId2"/>
                <a:stretch>
                  <a:fillRect l="-900" t="-1606" r="-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62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8243-7EAF-44E1-817C-E620555D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0515600" cy="772855"/>
          </a:xfrm>
        </p:spPr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01021-8133-4E25-8E07-2BAED806F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80835"/>
                <a:ext cx="12192000" cy="6069183"/>
              </a:xfrm>
            </p:spPr>
            <p:txBody>
              <a:bodyPr/>
              <a:lstStyle/>
              <a:p>
                <a:r>
                  <a:rPr lang="en-US" dirty="0" err="1"/>
                  <a:t>i.i.d</a:t>
                </a:r>
                <a:r>
                  <a:rPr lang="en-US" dirty="0"/>
                  <a:t>. assumption implies that model for joint probability density function for all observations consists of product of same probability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applied to each observation independently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observations, this can be written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same parameter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and the aim of parameter estimation is to maximize joint probability model of this form</a:t>
                </a:r>
              </a:p>
              <a:p>
                <a:r>
                  <a:rPr lang="en-US" dirty="0"/>
                  <a:t>Observations don’t change, so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only changes by modifying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as the </a:t>
                </a:r>
                <a:r>
                  <a:rPr lang="en-US" i="1" dirty="0"/>
                  <a:t>likelihood </a:t>
                </a:r>
                <a:r>
                  <a:rPr lang="en-US" dirty="0"/>
                  <a:t>of the data, and write as: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Since data is fixed, we think of this as a likelihood function of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01021-8133-4E25-8E07-2BAED806F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80835"/>
                <a:ext cx="12192000" cy="6069183"/>
              </a:xfrm>
              <a:blipFill>
                <a:blip r:embed="rId2"/>
                <a:stretch>
                  <a:fillRect l="-900" t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5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8243-7EAF-44E1-817C-E620555D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0515600" cy="772855"/>
          </a:xfrm>
        </p:spPr>
        <p:txBody>
          <a:bodyPr/>
          <a:lstStyle/>
          <a:p>
            <a:r>
              <a:rPr lang="en-US" dirty="0"/>
              <a:t>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01021-8133-4E25-8E07-2BAED806F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80835"/>
                <a:ext cx="12192000" cy="6069183"/>
              </a:xfrm>
            </p:spPr>
            <p:txBody>
              <a:bodyPr/>
              <a:lstStyle/>
              <a:p>
                <a:r>
                  <a:rPr lang="en-US" dirty="0"/>
                  <a:t>Multiplying many probabilities can lead to very small numbers</a:t>
                </a:r>
              </a:p>
              <a:p>
                <a:r>
                  <a:rPr lang="en-US" dirty="0"/>
                  <a:t>Common to work with the logarithm of the likelihood, or </a:t>
                </a:r>
                <a:r>
                  <a:rPr lang="en-US" i="1" dirty="0"/>
                  <a:t>log-likelihood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Maximizing log-likelihood is same as maximizing likelihood (log is monotonic)</a:t>
                </a:r>
              </a:p>
              <a:p>
                <a:r>
                  <a:rPr lang="en-US" i="1" dirty="0"/>
                  <a:t>Maximum likelihood learning </a:t>
                </a:r>
                <a:r>
                  <a:rPr lang="en-US" dirty="0"/>
                  <a:t>refers to techniques searching for parameters: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i="1" dirty="0"/>
              </a:p>
              <a:p>
                <a:r>
                  <a:rPr lang="en-US" dirty="0"/>
                  <a:t>Same formulation applies to conditional probabilities and likelihoods</a:t>
                </a:r>
              </a:p>
              <a:p>
                <a:r>
                  <a:rPr lang="en-US" dirty="0"/>
                  <a:t>Given some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accompanying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maximum conditional likelihood learning corresponds to determining: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𝑀𝐶𝐿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01021-8133-4E25-8E07-2BAED806F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80835"/>
                <a:ext cx="12192000" cy="6069183"/>
              </a:xfrm>
              <a:blipFill>
                <a:blip r:embed="rId2"/>
                <a:stretch>
                  <a:fillRect l="-900" t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45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1816</Words>
  <Application>Microsoft Office PowerPoint</Application>
  <PresentationFormat>Widescreen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CS405/505 Data Mining</vt:lpstr>
      <vt:lpstr>Probabilistic methods</vt:lpstr>
      <vt:lpstr>Random variables</vt:lpstr>
      <vt:lpstr>9.1 Foundations</vt:lpstr>
      <vt:lpstr>Rules of probability</vt:lpstr>
      <vt:lpstr>Bayes’ Rule</vt:lpstr>
      <vt:lpstr>Maximum Likelihood Estimation</vt:lpstr>
      <vt:lpstr>Maximum Likelihood Estimation</vt:lpstr>
      <vt:lpstr>Log likelihood</vt:lpstr>
      <vt:lpstr>Maximum a Posteriori parameter estimation</vt:lpstr>
      <vt:lpstr>9.2 Bayesian Networks</vt:lpstr>
      <vt:lpstr>Bayesian networks</vt:lpstr>
      <vt:lpstr>Bayesian networks</vt:lpstr>
      <vt:lpstr>A more complex network</vt:lpstr>
      <vt:lpstr>Bayesian networks</vt:lpstr>
      <vt:lpstr>Bayesian networks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57</cp:revision>
  <dcterms:created xsi:type="dcterms:W3CDTF">2019-11-12T14:46:49Z</dcterms:created>
  <dcterms:modified xsi:type="dcterms:W3CDTF">2019-11-13T17:26:20Z</dcterms:modified>
</cp:coreProperties>
</file>