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70" r:id="rId9"/>
    <p:sldId id="262" r:id="rId10"/>
    <p:sldId id="268" r:id="rId11"/>
    <p:sldId id="265" r:id="rId12"/>
    <p:sldId id="264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3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3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1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6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5E61-968A-408A-8F46-894281D3BC8F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3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function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92" y="1690688"/>
            <a:ext cx="6861973" cy="3975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</p:spPr>
            <p:txBody>
              <a:bodyPr/>
              <a:lstStyle/>
              <a:p>
                <a:r>
                  <a:rPr lang="en-CA" dirty="0" smtClean="0"/>
                  <a:t>1-dimensional logistic regression function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Maps predictions to probabilities 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  <a:blipFill>
                <a:blip r:embed="rId3"/>
                <a:stretch>
                  <a:fillRect l="-2359" t="-2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2217"/>
          </a:xfrm>
        </p:spPr>
        <p:txBody>
          <a:bodyPr/>
          <a:lstStyle/>
          <a:p>
            <a:r>
              <a:rPr lang="en-CA" dirty="0" smtClean="0"/>
              <a:t>More logistic regression functions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/>
                  <a:t> is the ‘intercept’</a:t>
                </a:r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/>
                  <a:t> is the ‘slope’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  <a:blipFill>
                <a:blip r:embed="rId2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39" y="655948"/>
            <a:ext cx="7190509" cy="60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weights in logistic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r>
                  <a:rPr lang="en-CA" dirty="0" smtClean="0"/>
                  <a:t>Linear regression measures goodness of fit using squared error</a:t>
                </a:r>
              </a:p>
              <a:p>
                <a:r>
                  <a:rPr lang="en-CA" dirty="0" smtClean="0"/>
                  <a:t>Logistic regression uses log-likelihood instead: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CA" dirty="0" smtClean="0"/>
                  <a:t>Weights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need to be chosen to maximize log-likelihood</a:t>
                </a:r>
              </a:p>
              <a:p>
                <a:endParaRPr lang="en-CA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2"/>
                <a:stretch>
                  <a:fillRect l="-90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3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48"/>
          </a:xfrm>
        </p:spPr>
        <p:txBody>
          <a:bodyPr/>
          <a:lstStyle/>
          <a:p>
            <a:r>
              <a:rPr lang="en-CA" dirty="0" smtClean="0"/>
              <a:t>Example: probability of passing an exam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66800"/>
            <a:ext cx="7287491" cy="5110163"/>
          </a:xfrm>
        </p:spPr>
        <p:txBody>
          <a:bodyPr/>
          <a:lstStyle/>
          <a:p>
            <a:r>
              <a:rPr lang="en-CA" dirty="0" smtClean="0"/>
              <a:t>A group of 20 students spends between 0 and 6 hours studying for an exam. How does the number of hours studying affect the probability of the student passing the exam?</a:t>
            </a:r>
          </a:p>
          <a:p>
            <a:r>
              <a:rPr lang="en-CA" dirty="0" smtClean="0"/>
              <a:t>Least squares linear regression gives intercept=-0.154, slope=0.235</a:t>
            </a:r>
          </a:p>
          <a:p>
            <a:pPr lvl="1"/>
            <a:r>
              <a:rPr lang="en-CA" dirty="0" smtClean="0"/>
              <a:t>3 hours studied = -0.154 + (0.235)*3 = 0.55, ok, but what does this mean</a:t>
            </a:r>
            <a:r>
              <a:rPr lang="en-CA" dirty="0" smtClean="0"/>
              <a:t>? (its not a probability)</a:t>
            </a:r>
          </a:p>
          <a:p>
            <a:r>
              <a:rPr lang="en-CA" dirty="0" smtClean="0"/>
              <a:t>Turn to python for the solution 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315191"/>
            <a:ext cx="30861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3313400"/>
            <a:ext cx="3114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Perceptron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3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decision tree – children cannot split on same attribute as parent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4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least squares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Linear least squares (LLS) is the least squares approximation of linear functions to data</a:t>
                </a:r>
              </a:p>
              <a:p>
                <a:r>
                  <a:rPr lang="en-CA" dirty="0"/>
                  <a:t>We </a:t>
                </a:r>
                <a:r>
                  <a:rPr lang="en-CA" dirty="0" smtClean="0"/>
                  <a:t>wanted </a:t>
                </a:r>
                <a:r>
                  <a:rPr lang="en-CA" dirty="0"/>
                  <a:t>to find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[w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CA" dirty="0"/>
                  <a:t>such that :</a:t>
                </a:r>
                <a:br>
                  <a:rPr lang="en-CA" dirty="0"/>
                </a:br>
                <a:r>
                  <a:rPr lang="en-CA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CA" baseline="-25000">
                                <a:latin typeface="Cambria Math" panose="02040503050406030204" pitchFamily="18" charset="0"/>
                              </a:rPr>
                              <m:t>j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/>
                  <a:t>    is minimized</a:t>
                </a:r>
              </a:p>
              <a:p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CA" dirty="0" smtClean="0"/>
                  <a:t> is attribute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dirty="0" smtClean="0"/>
                  <a:t> of</a:t>
                </a:r>
                <a:r>
                  <a:rPr lang="en-CA" baseline="30000" dirty="0" smtClean="0"/>
                  <a:t> </a:t>
                </a:r>
                <a:r>
                  <a:rPr lang="en-CA" dirty="0" smtClean="0"/>
                  <a:t>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CA" dirty="0" smtClean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is the known output of 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CA" dirty="0"/>
              </a:p>
              <a:p>
                <a:r>
                  <a:rPr lang="en-CA" dirty="0" smtClean="0"/>
                  <a:t>Solution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baseline="30000" dirty="0"/>
                  <a:t>  </a:t>
                </a:r>
                <a:endParaRPr lang="en-CA" baseline="30000" dirty="0" smtClean="0"/>
              </a:p>
              <a:p>
                <a:endParaRPr lang="en-CA" baseline="30000" dirty="0"/>
              </a:p>
              <a:p>
                <a:r>
                  <a:rPr lang="en-CA" dirty="0" smtClean="0"/>
                  <a:t>This yields a numerical prediction in the form of a real number: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CA" dirty="0" smtClean="0"/>
                  <a:t>	What if we want to predict a class? (classification)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  <a:blipFill>
                <a:blip r:embed="rId2"/>
                <a:stretch>
                  <a:fillRect l="-934" t="-2733" r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Classification: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09" y="1399310"/>
            <a:ext cx="11017827" cy="515389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Linear regression can easily be used for classification in domains with numerical attributes</a:t>
            </a:r>
          </a:p>
          <a:p>
            <a:r>
              <a:rPr lang="en-CA" dirty="0" smtClean="0"/>
              <a:t>Perform a regression for each class, setting output=1 for instances that belong to the class, and output=0 for instances that do not.</a:t>
            </a:r>
          </a:p>
          <a:p>
            <a:r>
              <a:rPr lang="en-CA" dirty="0" smtClean="0"/>
              <a:t>This results in one linear expression for each class</a:t>
            </a:r>
          </a:p>
          <a:p>
            <a:r>
              <a:rPr lang="en-CA" dirty="0" smtClean="0"/>
              <a:t>Given a test instance, calculate value for each linear expression, and assign instance to class with whose linear expression yields highest value</a:t>
            </a:r>
          </a:p>
          <a:p>
            <a:r>
              <a:rPr lang="en-CA" dirty="0" smtClean="0"/>
              <a:t>This is known as multi-response linear regression</a:t>
            </a:r>
          </a:p>
          <a:p>
            <a:r>
              <a:rPr lang="en-CA" dirty="0" smtClean="0"/>
              <a:t>Drawbacks: </a:t>
            </a:r>
          </a:p>
          <a:p>
            <a:pPr lvl="1"/>
            <a:r>
              <a:rPr lang="en-CA" dirty="0"/>
              <a:t>D</a:t>
            </a:r>
            <a:r>
              <a:rPr lang="en-CA" dirty="0" smtClean="0"/>
              <a:t>oes not yield probabilities (difficult to interpret/give confidence)</a:t>
            </a:r>
          </a:p>
          <a:p>
            <a:pPr lvl="1"/>
            <a:r>
              <a:rPr lang="en-CA" dirty="0" smtClean="0"/>
              <a:t>Least-squares regression assumes errors are statistically independent and normally distributed, with the same standard deviation (not true when output is only 0 or 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6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 smtClean="0"/>
              <a:t>Example of Linear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09" y="950587"/>
            <a:ext cx="6380018" cy="1821956"/>
          </a:xfrm>
        </p:spPr>
        <p:txBody>
          <a:bodyPr/>
          <a:lstStyle/>
          <a:p>
            <a:r>
              <a:rPr lang="en-CA" dirty="0" smtClean="0"/>
              <a:t>Iris dataset. We want to use linear regression to classify a flower</a:t>
            </a:r>
          </a:p>
          <a:p>
            <a:r>
              <a:rPr lang="en-CA" dirty="0" smtClean="0"/>
              <a:t>For this example, use only </a:t>
            </a:r>
            <a:r>
              <a:rPr lang="en-CA" dirty="0" err="1" smtClean="0"/>
              <a:t>setosa</a:t>
            </a:r>
            <a:r>
              <a:rPr lang="en-CA" dirty="0" smtClean="0"/>
              <a:t> and versicolor (2 classes)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14" y="1082898"/>
            <a:ext cx="4411806" cy="3071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03125"/>
            <a:ext cx="471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multiresponse_iris.py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501419" y="2039321"/>
            <a:ext cx="17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petal length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43" y="2807130"/>
            <a:ext cx="4391891" cy="3045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0111" y="476617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643722" y="2921992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43148" y="3186999"/>
            <a:ext cx="346973" cy="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34134" y="4994583"/>
            <a:ext cx="495125" cy="14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683" y="2950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8189554" y="1544948"/>
            <a:ext cx="12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9452138" y="10828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virginicas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𝑣𝑒𝑟𝑠𝑖𝑐𝑜𝑙𝑜𝑟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=−0.46+0.33∗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CA" sz="24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blipFill>
                <a:blip r:embed="rId4"/>
                <a:stretch>
                  <a:fillRect l="-829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934732" y="5927640"/>
            <a:ext cx="625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Linear expression for versicolor class using petal length attribute: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1"/>
            <a:ext cx="12192000" cy="734724"/>
          </a:xfrm>
        </p:spPr>
        <p:txBody>
          <a:bodyPr/>
          <a:lstStyle/>
          <a:p>
            <a:r>
              <a:rPr lang="en-CA" dirty="0" smtClean="0"/>
              <a:t>Least squares regression and the Normal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705"/>
            <a:ext cx="5777346" cy="5758730"/>
          </a:xfrm>
        </p:spPr>
        <p:txBody>
          <a:bodyPr>
            <a:normAutofit/>
          </a:bodyPr>
          <a:lstStyle/>
          <a:p>
            <a:r>
              <a:rPr lang="en-CA" b="1" dirty="0" smtClean="0"/>
              <a:t>Important assumptions of Linear Least Squares:</a:t>
            </a:r>
          </a:p>
          <a:p>
            <a:pPr lvl="1"/>
            <a:r>
              <a:rPr lang="en-CA" dirty="0" smtClean="0"/>
              <a:t>Residual error has mean=0 </a:t>
            </a:r>
          </a:p>
          <a:p>
            <a:pPr lvl="1"/>
            <a:r>
              <a:rPr lang="en-CA" dirty="0" smtClean="0"/>
              <a:t>Residuals are uncorrelated (cannot be predicted based on residual from previous observations)</a:t>
            </a:r>
          </a:p>
          <a:p>
            <a:pPr lvl="1"/>
            <a:r>
              <a:rPr lang="en-CA" dirty="0" smtClean="0"/>
              <a:t>Residuals are normally distributed with same standard deviation</a:t>
            </a:r>
          </a:p>
          <a:p>
            <a:r>
              <a:rPr lang="en-CA" dirty="0" smtClean="0"/>
              <a:t>A) typical case where the assumptions hold </a:t>
            </a:r>
          </a:p>
          <a:p>
            <a:r>
              <a:rPr lang="en-CA" dirty="0" smtClean="0"/>
              <a:t>B) prediction for a single class from multi-response linear regression (setting output to zero or 1)</a:t>
            </a:r>
          </a:p>
          <a:p>
            <a:pPr lvl="1"/>
            <a:r>
              <a:rPr lang="en-CA" dirty="0" smtClean="0"/>
              <a:t>Slope=0.156, y-intercept=-0.33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34" y="3979718"/>
            <a:ext cx="5467350" cy="2628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07" y="1144081"/>
            <a:ext cx="4791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Extreme example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3858491" cy="4351338"/>
              </a:xfrm>
            </p:spPr>
            <p:txBody>
              <a:bodyPr/>
              <a:lstStyle/>
              <a:p>
                <a:r>
                  <a:rPr lang="en-CA" dirty="0" smtClean="0"/>
                  <a:t>Clearly, we need a better function than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3858491" cy="4351338"/>
              </a:xfrm>
              <a:blipFill>
                <a:blip r:embed="rId2"/>
                <a:stretch>
                  <a:fillRect l="-2848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7" y="822325"/>
            <a:ext cx="7062275" cy="56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Logit Link function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i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b="0" i="0" dirty="0" smtClean="0"/>
                  <a:t>ok, but as we saw, the linear equation will not always give values [0,1]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dirty="0" smtClean="0"/>
                  <a:t>, where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CA" dirty="0" smtClean="0"/>
                  <a:t> is probability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</a:t>
                </a:r>
              </a:p>
              <a:p>
                <a:r>
                  <a:rPr lang="en-CA" dirty="0" smtClean="0"/>
                  <a:t>When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is categorical (as it is in our classification task, we use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logit(y) </a:t>
                </a:r>
                <a:r>
                  <a:rPr lang="en-CA" dirty="0" smtClean="0"/>
                  <a:t>as the response in our regression equation, instead of just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98036" cy="5541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Logistic Regression and the Logit transformation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 smtClean="0"/>
                  <a:t>Instead of approximating 0 and 1 values directly (thereby risking illegitimate probability values), </a:t>
                </a:r>
                <a:r>
                  <a:rPr lang="en-CA" b="1" dirty="0" smtClean="0"/>
                  <a:t>logistic regression builds a linear model based on a transformed target variable</a:t>
                </a:r>
              </a:p>
              <a:p>
                <a:r>
                  <a:rPr lang="en-CA" dirty="0"/>
                  <a:t>Suppose there are only 2 classes, logistic regression replaces the original target variable: </a:t>
                </a:r>
                <a:br>
                  <a:rPr lang="en-CA" dirty="0"/>
                </a:b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(1|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sz="2400" dirty="0" smtClean="0"/>
                  <a:t>(cannot be approximated accurately using a linear function)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by:</a:t>
                </a:r>
                <a:br>
                  <a:rPr lang="en-CA" dirty="0" smtClean="0"/>
                </a:br>
                <a:r>
                  <a:rPr lang="en-CA" dirty="0"/>
                  <a:t>	</a:t>
                </a:r>
                <a:r>
                  <a:rPr lang="en-CA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(logit function)</a:t>
                </a:r>
                <a:endParaRPr lang="en-CA" dirty="0"/>
              </a:p>
              <a:p>
                <a:r>
                  <a:rPr lang="en-CA" dirty="0" smtClean="0"/>
                  <a:t>Resulting values no longer constrained to interval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 </a:t>
                </a:r>
                <a:r>
                  <a:rPr lang="en-CA" dirty="0" smtClean="0"/>
                  <a:t>can instead lie from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,∞]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The transformed variable is approximated using a linear function just like the ones generated by linear regression</a:t>
                </a:r>
              </a:p>
              <a:p>
                <a:r>
                  <a:rPr lang="en-CA" dirty="0" smtClean="0"/>
                  <a:t>The resulting model is:</a:t>
                </a:r>
                <a:br>
                  <a:rPr lang="en-CA" dirty="0" smtClean="0"/>
                </a:b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…−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𝑤𝑘𝑎𝑘</m:t>
                                </m:r>
                              </m:e>
                            </m:d>
                          </m:e>
                        </m:fun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  <a:blipFill>
                <a:blip r:embed="rId2"/>
                <a:stretch>
                  <a:fillRect l="-650" t="-3528" b="-14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76786"/>
            <a:ext cx="6567055" cy="26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CA" dirty="0" smtClean="0"/>
                  <a:t>Transformation function, often called the logit transform or logit function.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342900" indent="-342900">
                  <a:buAutoNum type="alphaUcParenR"/>
                </a:pPr>
                <a:r>
                  <a:rPr lang="en-CA" dirty="0" smtClean="0"/>
                  <a:t>One-dimensional logistic regression function, inverse of logit function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=-1.25,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blipFill>
                <a:blip r:embed="rId4"/>
                <a:stretch>
                  <a:fillRect l="-1275" t="-2048" b="-4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490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CS405/505 Data Mining</vt:lpstr>
      <vt:lpstr>Admin </vt:lpstr>
      <vt:lpstr>Linear least squares</vt:lpstr>
      <vt:lpstr>Linear Classification:</vt:lpstr>
      <vt:lpstr>Example of Linear classification</vt:lpstr>
      <vt:lpstr>Least squares regression and the Normal distribution</vt:lpstr>
      <vt:lpstr>Extreme example </vt:lpstr>
      <vt:lpstr>The Logit Link function</vt:lpstr>
      <vt:lpstr>Logistic Regression and the Logit transformation</vt:lpstr>
      <vt:lpstr>Logistic regression function</vt:lpstr>
      <vt:lpstr>More logistic regression functions </vt:lpstr>
      <vt:lpstr>Finding the weights in logistic regression</vt:lpstr>
      <vt:lpstr>Example: probability of passing an exam</vt:lpstr>
      <vt:lpstr>Perceptron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91</cp:revision>
  <dcterms:created xsi:type="dcterms:W3CDTF">2019-09-18T17:49:14Z</dcterms:created>
  <dcterms:modified xsi:type="dcterms:W3CDTF">2019-09-19T23:56:43Z</dcterms:modified>
</cp:coreProperties>
</file>