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7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86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51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24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71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5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02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14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15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2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8268-5D88-4C4C-93D2-B8F1837ADC84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58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datasets/index.html" TargetMode="External"/><Relationship Id="rId2" Type="http://schemas.openxmlformats.org/officeDocument/2006/relationships/hyperlink" Target="https://scikit-learn.org/stable/modules/tre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5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695709" cy="789709"/>
          </a:xfrm>
        </p:spPr>
        <p:txBody>
          <a:bodyPr/>
          <a:lstStyle/>
          <a:p>
            <a:r>
              <a:rPr lang="en-CA" dirty="0" smtClean="0"/>
              <a:t>Final Decision Tree for weather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6" y="1325563"/>
            <a:ext cx="4537364" cy="508922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Ideally process will terminate when all leaf nodes are pure</a:t>
            </a:r>
          </a:p>
          <a:p>
            <a:r>
              <a:rPr lang="en-CA" dirty="0" smtClean="0"/>
              <a:t>This may not always be the case because training data may contain instances with identical attributes but different classes </a:t>
            </a:r>
          </a:p>
          <a:p>
            <a:pPr lvl="1"/>
            <a:r>
              <a:rPr lang="en-CA" dirty="0" smtClean="0"/>
              <a:t>Due to noisy data or unrecorded attributes</a:t>
            </a:r>
          </a:p>
          <a:p>
            <a:r>
              <a:rPr lang="en-CA" dirty="0" smtClean="0"/>
              <a:t>Stop when data cannot be split any further, or the information gain is zero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2" y="1196845"/>
            <a:ext cx="6871855" cy="45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3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2" y="1196845"/>
            <a:ext cx="6871855" cy="4539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81878"/>
              </p:ext>
            </p:extLst>
          </p:nvPr>
        </p:nvGraphicFramePr>
        <p:xfrm>
          <a:off x="-1" y="1048298"/>
          <a:ext cx="5098470" cy="5698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694">
                  <a:extLst>
                    <a:ext uri="{9D8B030D-6E8A-4147-A177-3AD203B41FA5}">
                      <a16:colId xmlns:a16="http://schemas.microsoft.com/office/drawing/2014/main" val="2316273983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265443370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1338186882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3043099467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3936291445"/>
                    </a:ext>
                  </a:extLst>
                </a:gridCol>
              </a:tblGrid>
              <a:tr h="496743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694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13865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15990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5035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97485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311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0297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871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6005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34293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5842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1590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6686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6171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03004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-1" y="0"/>
            <a:ext cx="10695709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Final Decision Tree for weather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87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" y="0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Highly branching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8" y="576985"/>
            <a:ext cx="12088091" cy="1431924"/>
          </a:xfrm>
        </p:spPr>
        <p:txBody>
          <a:bodyPr>
            <a:normAutofit/>
          </a:bodyPr>
          <a:lstStyle/>
          <a:p>
            <a:r>
              <a:rPr lang="en-CA" dirty="0" smtClean="0"/>
              <a:t>A problem arises with the information gain calculation if some attributes have many values, giving rise to a multiway branch with many child nodes</a:t>
            </a:r>
          </a:p>
          <a:p>
            <a:r>
              <a:rPr lang="en-CA" dirty="0" smtClean="0"/>
              <a:t>Identification code example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33352"/>
              </p:ext>
            </p:extLst>
          </p:nvPr>
        </p:nvGraphicFramePr>
        <p:xfrm>
          <a:off x="360218" y="2008909"/>
          <a:ext cx="6045756" cy="4643668"/>
        </p:xfrm>
        <a:graphic>
          <a:graphicData uri="http://schemas.openxmlformats.org/drawingml/2006/table">
            <a:tbl>
              <a:tblPr/>
              <a:tblGrid>
                <a:gridCol w="1007626">
                  <a:extLst>
                    <a:ext uri="{9D8B030D-6E8A-4147-A177-3AD203B41FA5}">
                      <a16:colId xmlns:a16="http://schemas.microsoft.com/office/drawing/2014/main" val="2687614484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424113165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737072080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203054700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114000063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3996111915"/>
                    </a:ext>
                  </a:extLst>
                </a:gridCol>
              </a:tblGrid>
              <a:tr h="501352"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ID Code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Outlook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Temperature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Humidity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Windy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Play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461508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413737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46873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665825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 dirty="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570388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592664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26926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49943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44355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40749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j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405751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k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016834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08832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566837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069149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90" y="2008909"/>
            <a:ext cx="5205845" cy="1840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25490" y="4330743"/>
                <a:ext cx="5541819" cy="133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90" y="4330743"/>
                <a:ext cx="5541819" cy="1337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954982" y="5943600"/>
            <a:ext cx="523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 this case, information gain will be maximal </a:t>
            </a:r>
          </a:p>
          <a:p>
            <a:r>
              <a:rPr lang="en-CA" dirty="0" smtClean="0"/>
              <a:t>(9.40 - 0 = 9.40), but ID code attribute is useless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72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Gain ratio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 smtClean="0"/>
                  <a:t>Problem: information gain measures tend to prefer attributes with large numbers of possible values (similar to 1R)</a:t>
                </a:r>
              </a:p>
              <a:p>
                <a:r>
                  <a:rPr lang="en-CA" dirty="0" smtClean="0"/>
                  <a:t>Solution: the </a:t>
                </a:r>
                <a:r>
                  <a:rPr lang="en-CA" b="1" dirty="0" smtClean="0"/>
                  <a:t>gain ratio</a:t>
                </a:r>
                <a:r>
                  <a:rPr lang="en-CA" dirty="0" smtClean="0"/>
                  <a:t>, which takes into account the number and size of daughter nodes into which an attribute splits the dataset</a:t>
                </a:r>
                <a:endParaRPr lang="en-CA" dirty="0"/>
              </a:p>
              <a:p>
                <a:r>
                  <a:rPr lang="en-CA" dirty="0" smtClean="0"/>
                  <a:t>Id code example: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=3.807</m:t>
                    </m:r>
                  </m:oMath>
                </a14:m>
                <a:endParaRPr lang="en-CA" b="0" dirty="0" smtClean="0"/>
              </a:p>
              <a:p>
                <a:r>
                  <a:rPr lang="en-CA" dirty="0" smtClean="0"/>
                  <a:t>Takes into account the number of bits needed to determine to which branch each instance is assigned, more branches = more info needed</a:t>
                </a:r>
              </a:p>
              <a:p>
                <a:r>
                  <a:rPr lang="en-CA" dirty="0" smtClean="0"/>
                  <a:t>Gain ratio is calculated by dividing original information gain (0.940 for ID code attribute) by information value of the attribute itself (3.807)</a:t>
                </a:r>
              </a:p>
              <a:p>
                <a:r>
                  <a:rPr lang="en-CA" dirty="0" smtClean="0"/>
                  <a:t>Gain ratio value for ID code attribute is then 0.940/3.807 = 0.247</a:t>
                </a:r>
              </a:p>
              <a:p>
                <a:r>
                  <a:rPr lang="en-CA" dirty="0" smtClean="0"/>
                  <a:t>Gain ratio value for Outlook is 0.247/1.577 =  0.156 (still less than ID code)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1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Gain ratio values for different tree stumps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19" y="2521527"/>
            <a:ext cx="7195064" cy="2424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" y="2064326"/>
            <a:ext cx="4736124" cy="4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measures of “node purity”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255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𝑙𝑜𝑔𝑃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=0.940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dirty="0" smtClean="0"/>
                  <a:t>0.4592</a:t>
                </a:r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469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dirty="0" smtClean="0"/>
                  <a:t>0.18</a:t>
                </a:r>
                <a:endParaRPr lang="en-CA" dirty="0"/>
              </a:p>
              <a:p>
                <a:r>
                  <a:rPr lang="en-CA" dirty="0" smtClean="0"/>
                  <a:t>Why use Gini? Its much faster (doesn’t need to compute log)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255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 Tree in scikit-learn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scikit-learn.org/stable/modules/tree.html</a:t>
            </a:r>
            <a:endParaRPr lang="en-CA" dirty="0" smtClean="0"/>
          </a:p>
          <a:p>
            <a:r>
              <a:rPr lang="en-CA" dirty="0" smtClean="0"/>
              <a:t>Scikit-learn decision trees do not handle categorical data</a:t>
            </a:r>
          </a:p>
          <a:p>
            <a:r>
              <a:rPr lang="en-CA" dirty="0" smtClean="0"/>
              <a:t>Iris data </a:t>
            </a:r>
          </a:p>
          <a:p>
            <a:r>
              <a:rPr lang="en-CA" dirty="0" smtClean="0"/>
              <a:t>Other datasets: </a:t>
            </a:r>
            <a:r>
              <a:rPr lang="en-CA" dirty="0">
                <a:hlinkClick r:id="rId3"/>
              </a:rPr>
              <a:t>https://scikit-learn.org/stable/datasets/index.html</a:t>
            </a:r>
            <a:endParaRPr lang="en-CA" dirty="0" smtClean="0"/>
          </a:p>
          <a:p>
            <a:pPr lvl="1"/>
            <a:r>
              <a:rPr lang="en-CA" dirty="0" smtClean="0"/>
              <a:t>Iris, digits, wine, breast cancer (classification datasets)</a:t>
            </a:r>
          </a:p>
          <a:p>
            <a:r>
              <a:rPr lang="en-CA" dirty="0" smtClean="0"/>
              <a:t>Test out Decision trees on these datasets, and visualize the raw data using </a:t>
            </a:r>
            <a:r>
              <a:rPr lang="en-CA" dirty="0" err="1" smtClean="0"/>
              <a:t>matplotlib</a:t>
            </a:r>
            <a:r>
              <a:rPr lang="en-CA" dirty="0" smtClean="0"/>
              <a:t> (</a:t>
            </a:r>
            <a:r>
              <a:rPr lang="en-CA" dirty="0" err="1" smtClean="0"/>
              <a:t>pyplot.plot</a:t>
            </a:r>
            <a:r>
              <a:rPr lang="en-CA" dirty="0" smtClean="0"/>
              <a:t>) 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93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825625"/>
            <a:ext cx="11795760" cy="4351338"/>
          </a:xfrm>
        </p:spPr>
        <p:txBody>
          <a:bodyPr/>
          <a:lstStyle/>
          <a:p>
            <a:r>
              <a:rPr lang="en-CA" dirty="0" smtClean="0"/>
              <a:t>Assignment 1 (chapters 1-4.6 inclusive)</a:t>
            </a:r>
          </a:p>
          <a:p>
            <a:pPr lvl="1"/>
            <a:r>
              <a:rPr lang="en-CA" dirty="0" smtClean="0"/>
              <a:t>1R, Naïve Bayes, Decision Trees (today), Rules (next Monday), Linear Models (next Wed)</a:t>
            </a:r>
          </a:p>
          <a:p>
            <a:pPr lvl="1"/>
            <a:r>
              <a:rPr lang="en-CA" dirty="0" smtClean="0"/>
              <a:t>algorithmic problems with toy datasets, conceptual problems</a:t>
            </a:r>
          </a:p>
          <a:p>
            <a:pPr lvl="1"/>
            <a:r>
              <a:rPr lang="en-CA" dirty="0" smtClean="0"/>
              <a:t>Released </a:t>
            </a:r>
            <a:r>
              <a:rPr lang="en-CA" dirty="0"/>
              <a:t>M</a:t>
            </a:r>
            <a:r>
              <a:rPr lang="en-CA" dirty="0" smtClean="0"/>
              <a:t>onday September 16</a:t>
            </a:r>
            <a:r>
              <a:rPr lang="en-CA" baseline="30000" dirty="0" smtClean="0"/>
              <a:t>th</a:t>
            </a:r>
            <a:r>
              <a:rPr lang="en-CA" dirty="0" smtClean="0"/>
              <a:t> , due Wednesday October 2</a:t>
            </a:r>
            <a:r>
              <a:rPr lang="en-CA" baseline="30000" dirty="0" smtClean="0"/>
              <a:t>nd</a:t>
            </a:r>
            <a:r>
              <a:rPr lang="en-CA" dirty="0" smtClean="0"/>
              <a:t> </a:t>
            </a:r>
          </a:p>
          <a:p>
            <a:r>
              <a:rPr lang="en-CA" dirty="0" smtClean="0"/>
              <a:t>Midterm – same as Assignment 1</a:t>
            </a:r>
          </a:p>
          <a:p>
            <a:pPr lvl="1"/>
            <a:r>
              <a:rPr lang="en-CA" dirty="0" smtClean="0"/>
              <a:t>Will take place Wednesday October 9</a:t>
            </a:r>
            <a:r>
              <a:rPr lang="en-CA" baseline="30000" dirty="0" smtClean="0"/>
              <a:t>th</a:t>
            </a:r>
            <a:r>
              <a:rPr lang="en-CA" dirty="0" smtClean="0"/>
              <a:t> </a:t>
            </a:r>
          </a:p>
          <a:p>
            <a:r>
              <a:rPr lang="en-CA" dirty="0"/>
              <a:t>S</a:t>
            </a:r>
            <a:r>
              <a:rPr lang="en-CA" dirty="0" smtClean="0"/>
              <a:t>lides on Moodle after each lecture (read book if you want preview)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26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" y="365125"/>
            <a:ext cx="11970328" cy="1325563"/>
          </a:xfrm>
        </p:spPr>
        <p:txBody>
          <a:bodyPr/>
          <a:lstStyle/>
          <a:p>
            <a:r>
              <a:rPr lang="en-CA" dirty="0" smtClean="0"/>
              <a:t>4.3 Divide and Conquer: Constructing Decision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4164" cy="4755284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Problem of constructing decision tree can be expressed recursively</a:t>
            </a:r>
          </a:p>
          <a:p>
            <a:r>
              <a:rPr lang="en-CA" dirty="0" smtClean="0"/>
              <a:t>1) select an attribute to place at root node</a:t>
            </a:r>
          </a:p>
          <a:p>
            <a:r>
              <a:rPr lang="en-CA" dirty="0" smtClean="0"/>
              <a:t>2) make a branch for each possible value of the attribute </a:t>
            </a:r>
          </a:p>
          <a:p>
            <a:pPr lvl="1"/>
            <a:r>
              <a:rPr lang="en-CA" dirty="0" smtClean="0"/>
              <a:t>Splits example set into subsets, one for each value of attribute</a:t>
            </a:r>
          </a:p>
          <a:p>
            <a:r>
              <a:rPr lang="en-CA" dirty="0" smtClean="0"/>
              <a:t>3) repeat 1&amp;2 recursively (for each branch) using only those instances that actually reach the branch</a:t>
            </a:r>
          </a:p>
          <a:p>
            <a:r>
              <a:rPr lang="en-CA" dirty="0" smtClean="0"/>
              <a:t>4) stop splitting when all instances at a given node have the same classification</a:t>
            </a:r>
          </a:p>
          <a:p>
            <a:r>
              <a:rPr lang="en-CA" b="1" dirty="0" smtClean="0"/>
              <a:t>How to determine which attribute to split on?</a:t>
            </a:r>
            <a:endParaRPr lang="en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473" y="1690688"/>
            <a:ext cx="5332134" cy="45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1325563"/>
          </a:xfrm>
        </p:spPr>
        <p:txBody>
          <a:bodyPr/>
          <a:lstStyle/>
          <a:p>
            <a:r>
              <a:rPr lang="en-CA" dirty="0" smtClean="0"/>
              <a:t>Splitting the weather data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4668982" cy="5532437"/>
          </a:xfrm>
        </p:spPr>
        <p:txBody>
          <a:bodyPr/>
          <a:lstStyle/>
          <a:p>
            <a:r>
              <a:rPr lang="en-CA" dirty="0" smtClean="0"/>
              <a:t>Which split is best? </a:t>
            </a:r>
          </a:p>
          <a:p>
            <a:r>
              <a:rPr lang="en-CA" dirty="0" smtClean="0"/>
              <a:t>Hint: we seek small (short) trees</a:t>
            </a:r>
          </a:p>
          <a:p>
            <a:r>
              <a:rPr lang="en-CA" dirty="0" smtClean="0"/>
              <a:t>We are interested in the “purity” of each node</a:t>
            </a:r>
          </a:p>
          <a:p>
            <a:r>
              <a:rPr lang="en-CA" dirty="0" smtClean="0"/>
              <a:t>Therefore, we should split on the attribute that produces the purest child nodes </a:t>
            </a:r>
          </a:p>
          <a:p>
            <a:r>
              <a:rPr lang="en-CA" dirty="0" smtClean="0"/>
              <a:t>How can we measure purity?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62" y="71871"/>
            <a:ext cx="7127047" cy="68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measure purity of split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825624"/>
            <a:ext cx="11693236" cy="4921539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We want a measure of information that does the following:</a:t>
            </a:r>
          </a:p>
          <a:p>
            <a:r>
              <a:rPr lang="en-CA" i="1" dirty="0" smtClean="0"/>
              <a:t>1) when the split is pure (all one class), required info is zero</a:t>
            </a:r>
          </a:p>
          <a:p>
            <a:r>
              <a:rPr lang="en-CA" i="1" dirty="0" smtClean="0"/>
              <a:t>2) when the number of yes’s equals number of no’s, required info is maximized</a:t>
            </a:r>
          </a:p>
          <a:p>
            <a:r>
              <a:rPr lang="en-CA" i="1" dirty="0" smtClean="0"/>
              <a:t>3) applicable to multiclass situations (not just 2 classes Yes/No)</a:t>
            </a:r>
          </a:p>
          <a:p>
            <a:r>
              <a:rPr lang="en-CA" i="1" dirty="0" smtClean="0"/>
              <a:t>4) obeys the multistage property</a:t>
            </a:r>
          </a:p>
          <a:p>
            <a:r>
              <a:rPr lang="en-CA" dirty="0" smtClean="0"/>
              <a:t>Multistage property example:</a:t>
            </a:r>
          </a:p>
          <a:p>
            <a:r>
              <a:rPr lang="en-CA" dirty="0" smtClean="0"/>
              <a:t>Suppose we have an attribute with 3 values: </a:t>
            </a:r>
          </a:p>
          <a:p>
            <a:pPr lvl="1"/>
            <a:r>
              <a:rPr lang="en-CA" dirty="0" smtClean="0"/>
              <a:t>A (2 instances), </a:t>
            </a:r>
          </a:p>
          <a:p>
            <a:pPr lvl="1"/>
            <a:r>
              <a:rPr lang="en-CA" dirty="0" smtClean="0"/>
              <a:t>B (3 instances), </a:t>
            </a:r>
          </a:p>
          <a:p>
            <a:pPr lvl="1"/>
            <a:r>
              <a:rPr lang="en-CA" dirty="0" smtClean="0"/>
              <a:t>C (4 instances)</a:t>
            </a:r>
          </a:p>
          <a:p>
            <a:pPr lvl="1"/>
            <a:r>
              <a:rPr lang="en-CA" dirty="0" smtClean="0"/>
              <a:t>We can split once (one decision), or twice (two decisions) </a:t>
            </a:r>
          </a:p>
          <a:p>
            <a:pPr lvl="1"/>
            <a:r>
              <a:rPr lang="en-CA" dirty="0" smtClean="0"/>
              <a:t>Information should be the same in both cases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8368149" y="3967739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7689276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8368148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9047020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8020392" y="4275204"/>
            <a:ext cx="404568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6" idx="0"/>
          </p:cNvCxnSpPr>
          <p:nvPr/>
        </p:nvCxnSpPr>
        <p:spPr>
          <a:xfrm flipH="1">
            <a:off x="8562112" y="4327957"/>
            <a:ext cx="1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7" idx="1"/>
          </p:cNvCxnSpPr>
          <p:nvPr/>
        </p:nvCxnSpPr>
        <p:spPr>
          <a:xfrm>
            <a:off x="8699265" y="4275204"/>
            <a:ext cx="404566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875822" y="3914986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10564790" y="459678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11257517" y="459678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20" name="Oval 19"/>
          <p:cNvSpPr/>
          <p:nvPr/>
        </p:nvSpPr>
        <p:spPr>
          <a:xfrm>
            <a:off x="10952717" y="519107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11644051" y="519107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23" name="Straight Arrow Connector 22"/>
          <p:cNvCxnSpPr>
            <a:stCxn id="17" idx="4"/>
          </p:cNvCxnSpPr>
          <p:nvPr/>
        </p:nvCxnSpPr>
        <p:spPr>
          <a:xfrm flipH="1">
            <a:off x="10758753" y="4275204"/>
            <a:ext cx="311033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11069786" y="4275204"/>
            <a:ext cx="381695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4"/>
            <a:endCxn id="20" idx="0"/>
          </p:cNvCxnSpPr>
          <p:nvPr/>
        </p:nvCxnSpPr>
        <p:spPr>
          <a:xfrm flipH="1">
            <a:off x="11146681" y="4957002"/>
            <a:ext cx="304800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4"/>
            <a:endCxn id="21" idx="0"/>
          </p:cNvCxnSpPr>
          <p:nvPr/>
        </p:nvCxnSpPr>
        <p:spPr>
          <a:xfrm>
            <a:off x="11451481" y="4957002"/>
            <a:ext cx="386534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49958" y="43930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=</a:t>
            </a:r>
            <a:endParaRPr lang="en-CA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7830871" y="5161301"/>
            <a:ext cx="26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(one decision)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10459589" y="5562056"/>
            <a:ext cx="160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(two decisions)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67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35" y="241277"/>
            <a:ext cx="10515600" cy="880791"/>
          </a:xfrm>
        </p:spPr>
        <p:txBody>
          <a:bodyPr/>
          <a:lstStyle/>
          <a:p>
            <a:r>
              <a:rPr lang="en-CA" dirty="0" smtClean="0"/>
              <a:t>Entropy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447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−…−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𝑝𝑛𝑙𝑜𝑔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=0.5288+0.4422=0.971 </m:t>
                    </m:r>
                  </m:oMath>
                </a14:m>
                <a:endParaRPr lang="en-CA" sz="2400" dirty="0" smtClean="0"/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=0+0=0</m:t>
                    </m:r>
                  </m:oMath>
                </a14:m>
                <a:endParaRPr lang="en-CA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Entropy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Entropy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447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118" y="3386238"/>
            <a:ext cx="3496271" cy="26607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32171" y="448414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1753298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2432170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3111042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>
          <a:xfrm flipH="1">
            <a:off x="2084414" y="4791608"/>
            <a:ext cx="404568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8" idx="0"/>
          </p:cNvCxnSpPr>
          <p:nvPr/>
        </p:nvCxnSpPr>
        <p:spPr>
          <a:xfrm flipH="1">
            <a:off x="2626134" y="4844361"/>
            <a:ext cx="1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9" idx="1"/>
          </p:cNvCxnSpPr>
          <p:nvPr/>
        </p:nvCxnSpPr>
        <p:spPr>
          <a:xfrm>
            <a:off x="2763287" y="4791608"/>
            <a:ext cx="404566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39844" y="443139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14" name="Oval 13"/>
          <p:cNvSpPr/>
          <p:nvPr/>
        </p:nvSpPr>
        <p:spPr>
          <a:xfrm>
            <a:off x="4628812" y="5113188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5321539" y="5113188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16" name="Oval 15"/>
          <p:cNvSpPr/>
          <p:nvPr/>
        </p:nvSpPr>
        <p:spPr>
          <a:xfrm>
            <a:off x="5016739" y="5707477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17" name="Oval 16"/>
          <p:cNvSpPr/>
          <p:nvPr/>
        </p:nvSpPr>
        <p:spPr>
          <a:xfrm>
            <a:off x="5708073" y="5707477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18" name="Straight Arrow Connector 17"/>
          <p:cNvCxnSpPr>
            <a:stCxn id="13" idx="4"/>
          </p:cNvCxnSpPr>
          <p:nvPr/>
        </p:nvCxnSpPr>
        <p:spPr>
          <a:xfrm flipH="1">
            <a:off x="4822775" y="4791608"/>
            <a:ext cx="311033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5" idx="0"/>
          </p:cNvCxnSpPr>
          <p:nvPr/>
        </p:nvCxnSpPr>
        <p:spPr>
          <a:xfrm>
            <a:off x="5133808" y="4791608"/>
            <a:ext cx="381695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4"/>
            <a:endCxn id="16" idx="0"/>
          </p:cNvCxnSpPr>
          <p:nvPr/>
        </p:nvCxnSpPr>
        <p:spPr>
          <a:xfrm flipH="1">
            <a:off x="5210703" y="5473406"/>
            <a:ext cx="304800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4"/>
            <a:endCxn id="17" idx="0"/>
          </p:cNvCxnSpPr>
          <p:nvPr/>
        </p:nvCxnSpPr>
        <p:spPr>
          <a:xfrm>
            <a:off x="5515503" y="5473406"/>
            <a:ext cx="386534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3980" y="490940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=</a:t>
            </a:r>
            <a:endParaRPr lang="en-CA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1894893" y="5677705"/>
            <a:ext cx="26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(one decision)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4822775" y="6134907"/>
            <a:ext cx="261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(two decisions)</a:t>
            </a:r>
            <a:endParaRPr lang="en-CA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53298" y="3740727"/>
            <a:ext cx="532702" cy="74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93190" y="3740727"/>
            <a:ext cx="532702" cy="74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1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about Entropy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=0.081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CA" dirty="0" smtClean="0"/>
              </a:p>
              <a:p>
                <a:r>
                  <a:rPr lang="en-CA" dirty="0"/>
                  <a:t>Generally, Entropy refers to the disorder or </a:t>
                </a:r>
                <a:r>
                  <a:rPr lang="en-CA" dirty="0" smtClean="0"/>
                  <a:t>uncertainty</a:t>
                </a:r>
              </a:p>
              <a:p>
                <a:r>
                  <a:rPr lang="en-CA" dirty="0" smtClean="0"/>
                  <a:t>Coin toss example – learning the outcome of a perfectly</a:t>
                </a:r>
                <a:br>
                  <a:rPr lang="en-CA" dirty="0" smtClean="0"/>
                </a:br>
                <a:r>
                  <a:rPr lang="en-CA" dirty="0" smtClean="0"/>
                  <a:t>fair coin toss gives us 1 bit of information</a:t>
                </a:r>
              </a:p>
              <a:p>
                <a:pPr lvl="1"/>
                <a:r>
                  <a:rPr lang="en-CA" dirty="0" smtClean="0"/>
                  <a:t>Entropy is measured in bits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444435"/>
            <a:ext cx="957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“A Mathematical Theory of Communication” Claude Shannon, 1948 (on Moodle) (70,000 citations)</a:t>
            </a:r>
            <a:endParaRPr lang="en-CA" dirty="0"/>
          </a:p>
        </p:txBody>
      </p:sp>
      <p:pic>
        <p:nvPicPr>
          <p:cNvPr id="1026" name="Picture 2" descr="https://upload.wikimedia.org/wikipedia/commons/thumb/2/22/Binary_entropy_plot.svg/800px-Binary_entropy_plo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562" y="4001294"/>
            <a:ext cx="2812473" cy="28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406" y="0"/>
            <a:ext cx="1924594" cy="19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2" y="78894"/>
            <a:ext cx="5831773" cy="1325563"/>
          </a:xfrm>
        </p:spPr>
        <p:txBody>
          <a:bodyPr/>
          <a:lstStyle/>
          <a:p>
            <a:r>
              <a:rPr lang="en-CA" dirty="0" smtClean="0"/>
              <a:t>Information Gain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4" y="1349446"/>
                <a:ext cx="6040581" cy="2469284"/>
              </a:xfrm>
            </p:spPr>
            <p:txBody>
              <a:bodyPr>
                <a:normAutofit/>
              </a:bodyPr>
              <a:lstStyle/>
              <a:p>
                <a:r>
                  <a:rPr lang="en-CA" b="1" dirty="0"/>
                  <a:t>O</a:t>
                </a:r>
                <a:r>
                  <a:rPr lang="en-CA" b="1" dirty="0" smtClean="0"/>
                  <a:t>ur goal is to split in such a way that we reduce the uncertainty as much as possible </a:t>
                </a:r>
                <a:r>
                  <a:rPr lang="en-CA" dirty="0" smtClean="0"/>
                  <a:t>(greedy approach – ID3 </a:t>
                </a:r>
                <a:r>
                  <a:rPr lang="en-CA" dirty="0" err="1" smtClean="0"/>
                  <a:t>algo</a:t>
                </a:r>
                <a:r>
                  <a:rPr lang="en-CA" dirty="0" smtClean="0"/>
                  <a:t>). </a:t>
                </a:r>
              </a:p>
              <a:p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=0.940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4" y="1349446"/>
                <a:ext cx="6040581" cy="2469284"/>
              </a:xfrm>
              <a:blipFill>
                <a:blip r:embed="rId2"/>
                <a:stretch>
                  <a:fillRect l="-1816" t="-3951" r="-27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873" y="0"/>
            <a:ext cx="5639127" cy="16906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0" y="3864992"/>
                <a:ext cx="6335486" cy="234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0.971+0+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0.971=0.693</m:t>
                      </m:r>
                    </m:oMath>
                  </m:oMathPara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64992"/>
                <a:ext cx="6335486" cy="2346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0738" y="5586863"/>
                <a:ext cx="3950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0.940−0.693=0.247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" y="5586863"/>
                <a:ext cx="39508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455" y="1716909"/>
            <a:ext cx="5320146" cy="510465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92828" y="3495660"/>
            <a:ext cx="51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Splitting on Outlook: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279" y="5564921"/>
            <a:ext cx="2692517" cy="11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3" grpId="0"/>
      <p:bldP spid="94" grpId="0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25291" cy="1325563"/>
          </a:xfrm>
        </p:spPr>
        <p:txBody>
          <a:bodyPr/>
          <a:lstStyle/>
          <a:p>
            <a:r>
              <a:rPr lang="en-CA" dirty="0" smtClean="0"/>
              <a:t>Further splits for weather data: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825624"/>
            <a:ext cx="5056909" cy="4838411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We can now ignore the “Outlook” attribute (we have already split on outlook)</a:t>
            </a:r>
          </a:p>
          <a:p>
            <a:r>
              <a:rPr lang="en-CA" dirty="0" smtClean="0"/>
              <a:t>Continue recursively from the “Sunny” branch</a:t>
            </a:r>
          </a:p>
          <a:p>
            <a:pPr lvl="1"/>
            <a:r>
              <a:rPr lang="en-CA" dirty="0" smtClean="0"/>
              <a:t>Gain(Temperature)=0.571 bits</a:t>
            </a:r>
          </a:p>
          <a:p>
            <a:pPr lvl="1"/>
            <a:r>
              <a:rPr lang="en-CA" dirty="0" smtClean="0"/>
              <a:t>Gain(Humidity)=0.971 bits</a:t>
            </a:r>
          </a:p>
          <a:p>
            <a:pPr lvl="1"/>
            <a:r>
              <a:rPr lang="en-CA" dirty="0" smtClean="0"/>
              <a:t>Gain(Windy)=0.020 bits</a:t>
            </a:r>
          </a:p>
          <a:p>
            <a:r>
              <a:rPr lang="en-CA" dirty="0" smtClean="0"/>
              <a:t>Clearly, we should split on humidity next, leading to two pure leaf nodes </a:t>
            </a:r>
          </a:p>
          <a:p>
            <a:pPr lvl="1"/>
            <a:r>
              <a:rPr lang="en-CA" dirty="0" smtClean="0"/>
              <a:t>(after that, we recur back to the next value of Outlook which is “Overcast”)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46" y="226580"/>
            <a:ext cx="6096000" cy="60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917</Words>
  <Application>Microsoft Office PowerPoint</Application>
  <PresentationFormat>Widescreen</PresentationFormat>
  <Paragraphs>294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CS405/505 Data Mining</vt:lpstr>
      <vt:lpstr>Administrative slide</vt:lpstr>
      <vt:lpstr>4.3 Divide and Conquer: Constructing Decision Trees</vt:lpstr>
      <vt:lpstr>Splitting the weather data </vt:lpstr>
      <vt:lpstr>How to measure purity of split</vt:lpstr>
      <vt:lpstr>Entropy</vt:lpstr>
      <vt:lpstr>More about Entropy</vt:lpstr>
      <vt:lpstr>Information Gain</vt:lpstr>
      <vt:lpstr>Further splits for weather data:</vt:lpstr>
      <vt:lpstr>Final Decision Tree for weather data</vt:lpstr>
      <vt:lpstr>PowerPoint Presentation</vt:lpstr>
      <vt:lpstr>Highly branching attributes</vt:lpstr>
      <vt:lpstr>Gain ratio</vt:lpstr>
      <vt:lpstr>Gain ratio values for different tree stumps</vt:lpstr>
      <vt:lpstr>Other measures of “node purity”</vt:lpstr>
      <vt:lpstr>Decision Tree in scikit-learn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110</cp:revision>
  <dcterms:created xsi:type="dcterms:W3CDTF">2019-09-11T22:44:57Z</dcterms:created>
  <dcterms:modified xsi:type="dcterms:W3CDTF">2019-09-18T14:10:44Z</dcterms:modified>
</cp:coreProperties>
</file>