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3" r:id="rId10"/>
    <p:sldId id="274" r:id="rId11"/>
    <p:sldId id="275" r:id="rId12"/>
    <p:sldId id="27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4ADB-45B1-464D-A4AA-B64C0630E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E263-B393-4AFB-903E-10B163AD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156F-19D9-4340-808B-DCAABCDB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4A08-CBF0-40C1-A3D6-41E36F95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1815-54C0-43E6-8ABA-945F0588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1134-4423-4331-AEDE-161E2BB7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4B316-0508-4215-B5EE-D5E1DD8C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DD20-4D0A-4C76-B5EC-44BF6728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867A-475E-4F71-99E6-3F24A3BB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1B53-3F4E-46A1-9ED0-C62FBFB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7F8A1-9162-4A63-9305-B82E8F06A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E38B-A9D8-4FBD-B586-4AFD2CF1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D678-4F9D-45F6-AD4E-17A4C81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CCA3-2319-4883-882C-2D167B48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6A94-4F85-41FC-8CA8-0658047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61D-306C-4409-B93E-AD8D5C9D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731-69B1-4AC5-93BE-1D21040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E806-8900-4DFD-A0FA-EC2A0EAB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395B-5E3E-4DAE-8E91-4DE52CBC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38A5-2C94-46C6-A7C1-C07DCD63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E4AE-F79E-4410-A1DE-E84A0863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CD-F7EA-4FE9-B483-12C71FAE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5BD0-4C5A-4B8B-9881-65E5A792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589D-2FB0-4051-BEC3-776955CC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65D2-AC9E-4452-AEE3-5827E7D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8EA-83AD-41EC-B924-4655BE7F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4A1D-19BC-47FE-85C6-F4DEF02C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F751-AA06-4D3A-A0DB-570C269B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6C23-430F-4560-BDB9-30961B0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E22E-3CB0-4D8C-B310-F930FFCB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EF01-AE4D-47D5-8340-D00DD13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5E30-328D-4498-9FBF-20447B1B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FDA8-6398-484A-982A-2A2333CD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ABB9-81C2-4C1E-83C7-D774F5D5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D295-87F9-4681-9395-36B9D98F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FEDE8-57E3-4C66-8A8C-E8F6DBCB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29C9E-39F3-4DC4-8BDA-B2A3FB0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C8AF4-4ADB-4BF7-B445-1FCEA211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B3F2D-FD67-4763-B2B5-7A2D1B3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9D2-32D2-4391-B539-F121886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DE63-36E4-437A-AF66-759CD4D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751C4-07AC-424A-AC12-9AEAD6D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CC643-8B58-4EE0-A0A8-B5FF8109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42ADD-5985-4310-BC8F-AB9B07DC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C6FF-1ED4-4206-9F64-DA5BC084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EC3EF-0216-4B3D-9183-79C36A5A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A5A-9728-4863-B1C1-D5330FB8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174-2DC6-44B4-A118-29762F66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D382-D950-4CAF-9EFE-EEBB3E8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52E1-6F56-406C-A207-BD9895C8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07A8-D0EF-4CD5-BC1D-0787692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54B8-0014-4268-9333-D98AA92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D837-F213-4884-934D-D37C917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D9B9A-F401-449E-BB40-D22AE78B9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008A-F32A-464F-9120-07A4B112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21BD-F6EF-4841-82E3-76669BB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3B61-FBCE-421E-9A44-1A9519BD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E43D-A68E-461D-8E18-F115703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7C612-9F7F-4824-B47C-CB6CE05D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D986-065E-4B2A-A648-EBC08499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74F1-6B2D-40CD-8DEB-337A8456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8E7-8197-49A8-A804-B8E44714B18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D347-A2CC-4D66-A32A-D6D3BFD5E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72CB-A860-41FF-928E-5F8CEDFEA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D336-7D6E-41CA-9913-2B23B432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h.github.io/posts/2015-08-Understanding-LSTM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508-A1A6-4810-8C4B-2021941D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81C9-7723-4A55-A230-FB3470ED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</p:spTree>
    <p:extLst>
      <p:ext uri="{BB962C8B-B14F-4D97-AF65-F5344CB8AC3E}">
        <p14:creationId xmlns:p14="http://schemas.microsoft.com/office/powerpoint/2010/main" val="955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4A78-BDC8-42FE-9A29-76463E38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Long short-term memory (LSTM)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LSTM works as follows:</a:t>
                </a:r>
              </a:p>
              <a:p>
                <a:r>
                  <a:rPr lang="en-US" dirty="0"/>
                  <a:t>At each time step, there are three types of gate: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forget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gate is a function of underlying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t and hidden units at time  t-1,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Gates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by their own gate-specific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by their own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matrix, and add their own bias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followed by elementwise nonlinearity</a:t>
                </a:r>
              </a:p>
              <a:p>
                <a:r>
                  <a:rPr lang="en-US" dirty="0"/>
                  <a:t>At each time step t, input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used to determine whether a given input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sufficiently important to be placed in memory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linear combination of current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hidden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using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with a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allow the content of memory units to be erased using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involving a similar linear output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matrices, plus a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  <a:blipFill>
                <a:blip r:embed="rId2"/>
                <a:stretch>
                  <a:fillRect l="-901" t="-2213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4A78-BDC8-42FE-9A29-76463E38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Long short-term memory (LSTM)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 content of the memory units transformed by activation functions, should be placed in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They are typically controlled by a sigmoidal activation function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applied to a nonlinear combination of the current input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hidden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using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along with a bias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final gating is implemented as an element-wise product between the output gate and the transformed memory contents,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where memory units are typically transformed by tanh function prior to gated output: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Memory units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 element-wise product between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previous contents of memory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plus the element-wise product of input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new potential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FFC3F-C437-499E-9B7A-1FBC76337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0" y="780835"/>
                <a:ext cx="12176589" cy="6058909"/>
              </a:xfrm>
              <a:blipFill>
                <a:blip r:embed="rId2"/>
                <a:stretch>
                  <a:fillRect l="-901" t="-1610" r="-1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F95127-8948-4ABA-9FAE-C7E55466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5786"/>
            <a:ext cx="6546366" cy="4248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5B92B-AEB4-49E8-A56E-DB7A8C31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67" y="2054833"/>
            <a:ext cx="5794632" cy="34335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214435-CC55-4E94-8BEF-FCCF8465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62581"/>
          </a:xfrm>
        </p:spPr>
        <p:txBody>
          <a:bodyPr/>
          <a:lstStyle/>
          <a:p>
            <a:r>
              <a:rPr lang="en-US" dirty="0"/>
              <a:t>Structure of a long short-term memory unit</a:t>
            </a:r>
          </a:p>
        </p:txBody>
      </p:sp>
    </p:spTree>
    <p:extLst>
      <p:ext uri="{BB962C8B-B14F-4D97-AF65-F5344CB8AC3E}">
        <p14:creationId xmlns:p14="http://schemas.microsoft.com/office/powerpoint/2010/main" val="19103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AE2C1-07E3-448B-A33F-091F4972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343"/>
            <a:ext cx="7335748" cy="6102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35036-0766-450E-BE29-CC11EF76EE8D}"/>
              </a:ext>
            </a:extLst>
          </p:cNvPr>
          <p:cNvSpPr txBox="1"/>
          <p:nvPr/>
        </p:nvSpPr>
        <p:spPr>
          <a:xfrm>
            <a:off x="8948790" y="0"/>
            <a:ext cx="24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(available on </a:t>
            </a:r>
            <a:r>
              <a:rPr lang="en-US" dirty="0" err="1"/>
              <a:t>moodle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AFDB4-313A-4C40-8417-7EEF951D8A88}"/>
              </a:ext>
            </a:extLst>
          </p:cNvPr>
          <p:cNvSpPr txBox="1"/>
          <p:nvPr/>
        </p:nvSpPr>
        <p:spPr>
          <a:xfrm>
            <a:off x="8072117" y="2558265"/>
            <a:ext cx="4119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“this paper presents </a:t>
            </a:r>
            <a:r>
              <a:rPr lang="en-US" i="1" dirty="0"/>
              <a:t>Long short-term memory</a:t>
            </a:r>
            <a:r>
              <a:rPr lang="en-US" dirty="0"/>
              <a:t>, a novel recurrent network architecture in conjunction with an appropriate gradient-based learning algorithm. LSTM can bridge time intervals in excess of 1000 steps, even in the case of noisy, incompressible input sequences, without loss of short term time lag capabilities”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FCEDE-CAA8-4546-985F-3B40CEB268D5}"/>
              </a:ext>
            </a:extLst>
          </p:cNvPr>
          <p:cNvSpPr txBox="1"/>
          <p:nvPr/>
        </p:nvSpPr>
        <p:spPr>
          <a:xfrm>
            <a:off x="6339155" y="6458325"/>
            <a:ext cx="5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http://karpathy.github.io/2015/05/21/rnn-effectiveness/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306-055D-44E5-9B0B-A76F22929753}"/>
              </a:ext>
            </a:extLst>
          </p:cNvPr>
          <p:cNvSpPr txBox="1"/>
          <p:nvPr/>
        </p:nvSpPr>
        <p:spPr>
          <a:xfrm>
            <a:off x="6339155" y="6201203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check out blog post: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16198-16B3-4386-B522-DA0793D48F3A}"/>
              </a:ext>
            </a:extLst>
          </p:cNvPr>
          <p:cNvSpPr txBox="1"/>
          <p:nvPr/>
        </p:nvSpPr>
        <p:spPr>
          <a:xfrm>
            <a:off x="20548" y="6457540"/>
            <a:ext cx="97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https://colah.github.io/posts/2015-08-Understanding-LSTMs/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B867D-DEF4-43F8-967C-5ACA16C58921}"/>
              </a:ext>
            </a:extLst>
          </p:cNvPr>
          <p:cNvSpPr txBox="1"/>
          <p:nvPr/>
        </p:nvSpPr>
        <p:spPr>
          <a:xfrm>
            <a:off x="1" y="6118492"/>
            <a:ext cx="58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intuitive explanation of LSTMs:</a:t>
            </a:r>
          </a:p>
        </p:txBody>
      </p:sp>
    </p:spTree>
    <p:extLst>
      <p:ext uri="{BB962C8B-B14F-4D97-AF65-F5344CB8AC3E}">
        <p14:creationId xmlns:p14="http://schemas.microsoft.com/office/powerpoint/2010/main" val="12993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r>
              <a:rPr lang="en-US" dirty="0"/>
              <a:t>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1582454"/>
          </a:xfrm>
        </p:spPr>
        <p:txBody>
          <a:bodyPr>
            <a:normAutofit/>
          </a:bodyPr>
          <a:lstStyle/>
          <a:p>
            <a:r>
              <a:rPr lang="en-US" b="1" dirty="0"/>
              <a:t>LSTM network for time series prediction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BC03-0EF5-446C-8DAC-39A472D4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7" y="2385684"/>
            <a:ext cx="4531491" cy="3980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8371F-E992-492B-B992-957F8A76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83" y="2515992"/>
            <a:ext cx="1676400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41596-E364-41B6-8CCF-B4529DCFC301}"/>
              </a:ext>
            </a:extLst>
          </p:cNvPr>
          <p:cNvSpPr txBox="1"/>
          <p:nvPr/>
        </p:nvSpPr>
        <p:spPr>
          <a:xfrm>
            <a:off x="0" y="6452171"/>
            <a:ext cx="1026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LSTM+CNN obsolete? check out article “attention is all you need” from Google Brain (on </a:t>
            </a:r>
            <a:r>
              <a:rPr lang="en-US" dirty="0" err="1"/>
              <a:t>moodle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3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2291370"/>
          </a:xfrm>
        </p:spPr>
        <p:txBody>
          <a:bodyPr>
            <a:normAutofit/>
          </a:bodyPr>
          <a:lstStyle/>
          <a:p>
            <a:r>
              <a:rPr lang="en-US" dirty="0"/>
              <a:t>Up until now, used neural networks for classification (supervised learning)</a:t>
            </a:r>
          </a:p>
          <a:p>
            <a:r>
              <a:rPr lang="en-US" dirty="0"/>
              <a:t>Neural networks can also be used for unsupervised learning (PCA, ICA, etc.) </a:t>
            </a:r>
          </a:p>
          <a:p>
            <a:r>
              <a:rPr lang="en-US" dirty="0"/>
              <a:t>An autoencoder is a network that learns an efficient coding of its input</a:t>
            </a:r>
          </a:p>
          <a:p>
            <a:r>
              <a:rPr lang="en-US" dirty="0"/>
              <a:t>Set input equal to output, and reduce number of hidden units </a:t>
            </a:r>
          </a:p>
        </p:txBody>
      </p:sp>
      <p:pic>
        <p:nvPicPr>
          <p:cNvPr id="1026" name="Picture 2" descr="Image result for autoencoder">
            <a:extLst>
              <a:ext uri="{FF2B5EF4-FFF2-40B4-BE49-F238E27FC236}">
                <a16:creationId xmlns:a16="http://schemas.microsoft.com/office/drawing/2014/main" id="{8ED443C7-4AE7-4894-A454-2FE23363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09220"/>
            <a:ext cx="5453669" cy="40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B58DE3-F2D0-42A2-A3E0-4A2CD2E8E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771" y="2809219"/>
                <a:ext cx="6654227" cy="4048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output is formulated using probability, objective function optimizes: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or the probability that the model gives a random variable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given the observation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In other words, model is trained to predict its own input, but it must map it through a representation created by hidden units of network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B58DE3-F2D0-42A2-A3E0-4A2CD2E8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71" y="2809219"/>
                <a:ext cx="6654227" cy="4048780"/>
              </a:xfrm>
              <a:prstGeom prst="rect">
                <a:avLst/>
              </a:prstGeom>
              <a:blipFill>
                <a:blip r:embed="rId3"/>
                <a:stretch>
                  <a:fillRect l="-1648" t="-2560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5342563" cy="6108219"/>
              </a:xfrm>
            </p:spPr>
            <p:txBody>
              <a:bodyPr/>
              <a:lstStyle/>
              <a:p>
                <a:r>
                  <a:rPr lang="en-US" dirty="0"/>
                  <a:t>Example of simple autoencoder: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parameters of the final probabilistic prediction are given by the last layer’s activation function: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created using neural network consisting of encoding step: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followed by decoding step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using the same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both steps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5342563" cy="6108219"/>
              </a:xfrm>
              <a:blipFill>
                <a:blip r:embed="rId2"/>
                <a:stretch>
                  <a:fillRect l="-2055" t="-1697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5C590B-69BF-4DA7-A985-1BE25319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00" y="1839074"/>
            <a:ext cx="6770200" cy="39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Number of hidden units less than number of inputs</a:t>
                </a:r>
              </a:p>
              <a:p>
                <a:r>
                  <a:rPr lang="en-US" dirty="0"/>
                  <a:t>Optimizing autoencoder using negative log probability over a data set as objective function leads to the usual forms</a:t>
                </a:r>
              </a:p>
              <a:p>
                <a:r>
                  <a:rPr lang="en-US" dirty="0"/>
                  <a:t>Backpropagation + mini batch gradient descent (like other neural networks)</a:t>
                </a:r>
              </a:p>
              <a:p>
                <a:r>
                  <a:rPr lang="en-US" dirty="0"/>
                  <a:t>Both autoencoder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and output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could be defined as the sigmoid</a:t>
                </a:r>
              </a:p>
              <a:p>
                <a:r>
                  <a:rPr lang="en-US" dirty="0"/>
                  <a:t>With no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resulting linear autoencoder will find same subspace as principal component analysis (PCA), assuming squared-error loss function and normalization using mean-centering</a:t>
                </a:r>
              </a:p>
              <a:p>
                <a:r>
                  <a:rPr lang="en-US" dirty="0"/>
                  <a:t>Linear autoencoders are no better than PCA? </a:t>
                </a:r>
              </a:p>
              <a:p>
                <a:r>
                  <a:rPr lang="en-US" dirty="0"/>
                  <a:t>Adding just one hidden layer can result in more flexible transformations, and deeper models can learn more useful representations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6083857" cy="53941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Deep autoencoders can learn low-dimensional representations with smaller reconstruction error than PCA</a:t>
                </a:r>
              </a:p>
              <a:p>
                <a:r>
                  <a:rPr lang="en-US" dirty="0"/>
                  <a:t>Constructed using L layers to create a hidden layer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of the data, and following this with a further L layers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to decode the representation back to original form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weight matrices for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encoding and decoding layers are constrained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 deep autoencoder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form: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6083857" cy="5394166"/>
              </a:xfrm>
              <a:blipFill>
                <a:blip r:embed="rId2"/>
                <a:stretch>
                  <a:fillRect l="-1503" t="-1695" r="-2004" b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8033ED-6A59-4C7D-BBF4-A49B45AC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43" y="1304817"/>
            <a:ext cx="6083857" cy="472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C425E-D425-495D-A592-C145D4F1154A}"/>
                  </a:ext>
                </a:extLst>
              </p:cNvPr>
              <p:cNvSpPr txBox="1"/>
              <p:nvPr/>
            </p:nvSpPr>
            <p:spPr>
              <a:xfrm>
                <a:off x="493160" y="6025792"/>
                <a:ext cx="10479640" cy="636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(…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(…(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))))))))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C425E-D425-495D-A592-C145D4F1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" y="6025792"/>
                <a:ext cx="10479640" cy="636136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9781"/>
            <a:ext cx="12192000" cy="2013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 dimensional PCA space (left) compared to space learned by deep autoencoder (right)</a:t>
            </a:r>
          </a:p>
          <a:p>
            <a:r>
              <a:rPr lang="en-US" dirty="0"/>
              <a:t>Comparison of data projected into 2D space by PCA and deep autoencoder</a:t>
            </a:r>
          </a:p>
          <a:p>
            <a:r>
              <a:rPr lang="en-US" dirty="0"/>
              <a:t>Autoencoder is nonlinear, so the network can arrange the learned space in such a way that it better separates natural grouping of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F215-DD95-48D4-8E27-71B27A18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01" y="2650733"/>
            <a:ext cx="7742030" cy="40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10.6 recurrent neural networks (RNNs)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8C0-FB39-46E7-94E4-8337B76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9781"/>
            <a:ext cx="12191999" cy="2013967"/>
          </a:xfrm>
        </p:spPr>
        <p:txBody>
          <a:bodyPr/>
          <a:lstStyle/>
          <a:p>
            <a:r>
              <a:rPr lang="en-US" dirty="0"/>
              <a:t>Recurrent neural network = network with connections forming </a:t>
            </a:r>
            <a:r>
              <a:rPr lang="en-US" b="1" dirty="0"/>
              <a:t>directed cycles</a:t>
            </a:r>
          </a:p>
          <a:p>
            <a:r>
              <a:rPr lang="en-US" dirty="0"/>
              <a:t>As a result, they have internal state </a:t>
            </a:r>
          </a:p>
          <a:p>
            <a:r>
              <a:rPr lang="en-US" dirty="0"/>
              <a:t>This makes them prime candidates for tackling learning problems involving </a:t>
            </a:r>
            <a:r>
              <a:rPr lang="en-US" i="1" dirty="0"/>
              <a:t>sequences </a:t>
            </a:r>
            <a:r>
              <a:rPr lang="en-US" dirty="0"/>
              <a:t>of data (handwriting/speech recognition, machine translation, etc.)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19BD-805F-45B2-ACA4-A2609885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887038"/>
            <a:ext cx="8790959" cy="3970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F52968-6253-4548-A153-DA3342409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0957" y="2619910"/>
                <a:ext cx="3401041" cy="4238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A) transforming a feedforward network into a recurrent network by adding connections from all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Like a hidden Markov model, recurrent networks can be unwrapped and implemented using the same weights and biases at each step to link units in time</a:t>
                </a:r>
              </a:p>
              <a:p>
                <a:r>
                  <a:rPr lang="en-US" dirty="0"/>
                  <a:t>B) hidden Markov model unfolded in time, written as a dynamic Bayesian network</a:t>
                </a:r>
              </a:p>
              <a:p>
                <a:r>
                  <a:rPr lang="en-US" dirty="0"/>
                  <a:t>C) recurrent neural network obtained by unwrapping (A)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F52968-6253-4548-A153-DA334240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57" y="2619910"/>
                <a:ext cx="3401041" cy="4238089"/>
              </a:xfrm>
              <a:prstGeom prst="rect">
                <a:avLst/>
              </a:prstGeom>
              <a:blipFill>
                <a:blip r:embed="rId3"/>
                <a:stretch>
                  <a:fillRect l="-1613" t="-2734" r="-3226" b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networks (RNNs)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RNNs have been successful for many tasks (speech/writing recognition, machine translation,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RNN applies linear matrix operations to current observation </a:t>
                </a:r>
                <a:r>
                  <a:rPr lang="en-US" i="1" dirty="0"/>
                  <a:t>and </a:t>
                </a:r>
                <a:r>
                  <a:rPr lang="en-US" dirty="0"/>
                  <a:t>hidden units from previous time step, resulting linear term is fed to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same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used at each time step. Through it, hidden units in previous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influence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while current observation contributes a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that is summed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a bias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are typically replicated over time</a:t>
                </a:r>
              </a:p>
              <a:p>
                <a:r>
                  <a:rPr lang="en-US" dirty="0"/>
                  <a:t>The output layer is modeled by a classical neural network activation function applied to a linear transformation of the hidden units, and the operation is replicated at each time step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5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0BCD-06DA-4C39-AA1A-1DC360A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496"/>
          </a:xfrm>
        </p:spPr>
        <p:txBody>
          <a:bodyPr/>
          <a:lstStyle/>
          <a:p>
            <a:r>
              <a:rPr lang="en-US" dirty="0"/>
              <a:t>Exploding/Vanishing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03B1-A40C-4BC5-8815-CDF18A92B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13966"/>
                <a:ext cx="12191999" cy="58440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Recurrent neural network uses the same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each time step</a:t>
                </a:r>
              </a:p>
              <a:p>
                <a:r>
                  <a:rPr lang="en-US" dirty="0"/>
                  <a:t>Over many steps, gradient can easily diminish to zero or explode to infinity</a:t>
                </a:r>
              </a:p>
              <a:p>
                <a:r>
                  <a:rPr lang="en-US" dirty="0"/>
                  <a:t>Makes it difficult to learn long-term dependencies in data</a:t>
                </a:r>
              </a:p>
              <a:p>
                <a:r>
                  <a:rPr lang="en-US" dirty="0"/>
                  <a:t>LSTM RNN architecture specifically created to address vanishing gradient problem</a:t>
                </a:r>
              </a:p>
              <a:p>
                <a:pPr lvl="1"/>
                <a:r>
                  <a:rPr lang="en-US" dirty="0"/>
                  <a:t>LSTM = long short term memory</a:t>
                </a:r>
              </a:p>
              <a:p>
                <a:r>
                  <a:rPr lang="en-US" dirty="0"/>
                  <a:t>Uses special combination of hidden units, elementwise products and sums between units to implement gates that control ‘memory cells’.</a:t>
                </a:r>
              </a:p>
              <a:p>
                <a:r>
                  <a:rPr lang="en-US" dirty="0"/>
                  <a:t>Memory cells designed to retain information without modification for long time</a:t>
                </a:r>
              </a:p>
              <a:p>
                <a:r>
                  <a:rPr lang="en-US" dirty="0"/>
                  <a:t>Memory cells have own input/output gates, controlled by learnable weights that are a function of the current observation and hidden units at previous timestep</a:t>
                </a:r>
              </a:p>
              <a:p>
                <a:r>
                  <a:rPr lang="en-US" dirty="0"/>
                  <a:t>As a result, backpropagated error terms from gradient computations can be stored and propagated backwards without degradation</a:t>
                </a:r>
              </a:p>
              <a:p>
                <a:r>
                  <a:rPr lang="en-US" dirty="0"/>
                  <a:t>Complex architecture, but resulted in top performance on real-world problems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03B1-A40C-4BC5-8815-CDF18A92B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3966"/>
                <a:ext cx="12191999" cy="5844033"/>
              </a:xfrm>
              <a:blipFill>
                <a:blip r:embed="rId2"/>
                <a:stretch>
                  <a:fillRect l="-900" t="-2294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1240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CS405/505 Data Mining</vt:lpstr>
      <vt:lpstr>Autoencoders</vt:lpstr>
      <vt:lpstr>Simple autoencoder</vt:lpstr>
      <vt:lpstr>Autoencoder</vt:lpstr>
      <vt:lpstr>Autoencoder</vt:lpstr>
      <vt:lpstr>Autoencoder vs PCA example</vt:lpstr>
      <vt:lpstr>10.6 recurrent neural networks (RNNs)</vt:lpstr>
      <vt:lpstr>Recurrent Neural networks (RNNs)</vt:lpstr>
      <vt:lpstr>Exploding/Vanishing gradients</vt:lpstr>
      <vt:lpstr>Long short-term memory (LSTM) network</vt:lpstr>
      <vt:lpstr>Long short-term memory (LSTM) network</vt:lpstr>
      <vt:lpstr>Structure of a long short-term memory unit</vt:lpstr>
      <vt:lpstr>PowerPoint Presentation</vt:lpstr>
      <vt:lpstr>Keras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69</cp:revision>
  <dcterms:created xsi:type="dcterms:W3CDTF">2019-10-30T23:50:15Z</dcterms:created>
  <dcterms:modified xsi:type="dcterms:W3CDTF">2019-11-04T16:28:03Z</dcterms:modified>
</cp:coreProperties>
</file>