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F09C-6EF6-409E-BAD8-9E2AE6C2F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79811-A89B-4783-9261-51A071D9C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E3EB-613A-4ADE-A8E0-DE6742AD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D858-906E-47CB-82BB-9A6E21C21D7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F7B02-DB87-410E-B392-DF1361E5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E2108-EAB1-4038-B2E1-72B56E01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6D0B-0D3E-43B2-8B3A-D4A3EC9D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B69F-7A8E-4516-9EF6-886E6E0A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3E5BA-7246-46F8-9F0A-60196F46E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A888-13B0-4FED-9EF3-7FDCCD90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D858-906E-47CB-82BB-9A6E21C21D7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58A4-9C04-4EC6-9439-0F6B332D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73FB-A8E3-455F-972F-B0C9E234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6D0B-0D3E-43B2-8B3A-D4A3EC9D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79F3D-1789-4BFB-AB15-40FCF811F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6557F-DDCB-4D03-9FED-855C2904A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B8321-5D68-4A59-88D5-FA925D12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D858-906E-47CB-82BB-9A6E21C21D7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770E-877E-4CD2-A7ED-1914F3F2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C0AC3-B838-4FC1-9443-FF5E1427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6D0B-0D3E-43B2-8B3A-D4A3EC9D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2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DACE-71E3-49C5-81FA-B5159D07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9017-34D0-413C-95D8-2AA7BB4BC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A1F90-2681-49C8-8A70-FA2EAB23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D858-906E-47CB-82BB-9A6E21C21D7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CC8E-2C12-471A-9660-A6CE3764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BA97-1807-430D-A0E9-982AAA58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6D0B-0D3E-43B2-8B3A-D4A3EC9D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BCAB-257C-461A-8CF7-985D075E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88D7-390D-45B1-A393-48466E438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4E8AC-A4E8-402C-8322-ABE949F8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D858-906E-47CB-82BB-9A6E21C21D7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7ADFD-6CBB-4D31-8AF6-FA22CD3F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F323-5D3E-47FE-9B61-ECE74077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6D0B-0D3E-43B2-8B3A-D4A3EC9D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A574-C33E-40B3-B860-573B15F0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D46B-4775-44DE-94E5-16B40236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48EFF-22EE-4A75-A1B1-5551D0E6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12F55-E767-4C0E-8329-0874BC7A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D858-906E-47CB-82BB-9A6E21C21D7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205C1-75AF-4F42-BA52-006EE96C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F3868-4847-4098-BC2D-D528B808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6D0B-0D3E-43B2-8B3A-D4A3EC9D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5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D89F-FF84-42D1-92E6-82FE6D0A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1165-F9F7-4F8D-AE4F-FFE5F1F4A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988F9-BF88-4108-A7EF-23CD4379C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ACFA5-2C0C-4B72-A0B2-989F56C43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1A48B-80E9-49A4-A64C-7F9E2B8D9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DD604-11AE-4074-B6C8-AB41328B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D858-906E-47CB-82BB-9A6E21C21D7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E47A7-29CC-4EF5-9064-23D8D95A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35BA2-272D-458F-816E-EA19A98C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6D0B-0D3E-43B2-8B3A-D4A3EC9D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1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F4FB-BEAF-4207-9179-C41EB4A1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9617C-D653-40AF-9677-E98FCB05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D858-906E-47CB-82BB-9A6E21C21D7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AB807-D552-457D-A289-DA37C1FB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7C64D-5061-4AE1-9504-F3AF99EC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6D0B-0D3E-43B2-8B3A-D4A3EC9D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4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9CFA4-2591-4FFE-B2CF-2B5FA2F2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D858-906E-47CB-82BB-9A6E21C21D7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C7546-B0A5-4A4A-900B-53ADE933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2DCD1-6E97-4FEC-915D-65EC1621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6D0B-0D3E-43B2-8B3A-D4A3EC9D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3136-6BA7-4E5C-B5E7-8C9EB06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4614-CDE0-4241-91E6-E108BF023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B14F5-8104-4420-9F21-805F6ACCB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13C4B-17E0-4567-91BC-FE07441E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D858-906E-47CB-82BB-9A6E21C21D7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ED2E-B87E-48DA-8D10-57867C50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46BDD-B647-4557-90C3-F490A8EA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6D0B-0D3E-43B2-8B3A-D4A3EC9D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7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3F7C-D7F0-4735-A3DF-9E6F8FD4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7CD6B-BDEC-4116-94C2-D1DCAE9A1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B8CB0-B99F-4194-8203-ACC786863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E94A8-2B5F-4AE8-89B8-81A044A6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D858-906E-47CB-82BB-9A6E21C21D7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0A953-9FD0-4C35-ADA7-A18EB60E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47179-4651-4B38-9B0E-6AD06BC7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6D0B-0D3E-43B2-8B3A-D4A3EC9D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7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51A54-2E8B-4501-A554-F37AE76B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0D984-D4D3-463D-9E53-F73F49C6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2FD1-D036-409C-B38C-16EB86504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5D858-906E-47CB-82BB-9A6E21C21D7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B3AC0-B12F-4138-B437-65713EAA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3E7E6-3C77-42D1-966E-4438C6986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6D0B-0D3E-43B2-8B3A-D4A3EC9D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4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543E-ED7C-4E92-B155-2DC236465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0CA97-3783-48D2-9B19-05C35E449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24</a:t>
            </a:r>
          </a:p>
        </p:txBody>
      </p:sp>
    </p:spTree>
    <p:extLst>
      <p:ext uri="{BB962C8B-B14F-4D97-AF65-F5344CB8AC3E}">
        <p14:creationId xmlns:p14="http://schemas.microsoft.com/office/powerpoint/2010/main" val="81256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DA14-0DD3-4CB7-BDFC-418D7CFB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1933"/>
          </a:xfrm>
        </p:spPr>
        <p:txBody>
          <a:bodyPr/>
          <a:lstStyle/>
          <a:p>
            <a:r>
              <a:rPr lang="en-US" dirty="0"/>
              <a:t>Partitioning input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CE8C-89FD-41BE-AC8B-80CDE647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0676"/>
            <a:ext cx="12191999" cy="59673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Simplest approach: hypercubes of equal size (only works with very few attributes)</a:t>
            </a:r>
          </a:p>
          <a:p>
            <a:r>
              <a:rPr lang="en-US" b="1" dirty="0"/>
              <a:t>Another way is use unsupervised learning</a:t>
            </a:r>
            <a:r>
              <a:rPr lang="en-US" dirty="0"/>
              <a:t>:</a:t>
            </a:r>
          </a:p>
          <a:p>
            <a:r>
              <a:rPr lang="en-US" dirty="0"/>
              <a:t>1) create a massive dataset by combining all instances from all bags</a:t>
            </a:r>
          </a:p>
          <a:p>
            <a:r>
              <a:rPr lang="en-US" dirty="0"/>
              <a:t>2) use clustering technique on this dataset (such as k-means)</a:t>
            </a:r>
          </a:p>
          <a:p>
            <a:r>
              <a:rPr lang="en-US" dirty="0"/>
              <a:t>3) this will divide the instances naturally into an instance space</a:t>
            </a:r>
          </a:p>
          <a:p>
            <a:r>
              <a:rPr lang="en-US" dirty="0"/>
              <a:t>This discards information about class membership, however</a:t>
            </a:r>
          </a:p>
          <a:p>
            <a:r>
              <a:rPr lang="en-US" b="1" dirty="0"/>
              <a:t>A better approach could use decision tree learning</a:t>
            </a:r>
            <a:r>
              <a:rPr lang="en-US" dirty="0"/>
              <a:t>, which uses class labels</a:t>
            </a:r>
          </a:p>
          <a:p>
            <a:r>
              <a:rPr lang="en-US" dirty="0"/>
              <a:t>Each leaf of the tree corresponds to one region of instance space</a:t>
            </a:r>
          </a:p>
          <a:p>
            <a:pPr lvl="1"/>
            <a:r>
              <a:rPr lang="en-US" dirty="0"/>
              <a:t>Will need to assign class labels to each individual instance before using this approach</a:t>
            </a:r>
          </a:p>
          <a:p>
            <a:r>
              <a:rPr lang="en-US" dirty="0"/>
              <a:t>After either clustering or creating decision tree, need to transform multi-instance dataset into single instance dataset representing how instances from each bag are distributed throughout the set</a:t>
            </a:r>
          </a:p>
          <a:p>
            <a:r>
              <a:rPr lang="en-US" dirty="0"/>
              <a:t>Regardless of approach, basic idea is always to convert bag of instances into a single instance by describing the distribution of instances from bag in instance space</a:t>
            </a:r>
          </a:p>
        </p:txBody>
      </p:sp>
    </p:spTree>
    <p:extLst>
      <p:ext uri="{BB962C8B-B14F-4D97-AF65-F5344CB8AC3E}">
        <p14:creationId xmlns:p14="http://schemas.microsoft.com/office/powerpoint/2010/main" val="332689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DA14-0DD3-4CB7-BDFC-418D7CFB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193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CE8C-89FD-41BE-AC8B-80CDE647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0676"/>
            <a:ext cx="12191999" cy="5967323"/>
          </a:xfrm>
        </p:spPr>
        <p:txBody>
          <a:bodyPr/>
          <a:lstStyle/>
          <a:p>
            <a:r>
              <a:rPr lang="en-US" dirty="0"/>
              <a:t>Final project:</a:t>
            </a:r>
          </a:p>
          <a:p>
            <a:pPr lvl="1"/>
            <a:r>
              <a:rPr lang="en-US" dirty="0"/>
              <a:t>Make your own attributes</a:t>
            </a:r>
          </a:p>
          <a:p>
            <a:pPr lvl="1"/>
            <a:r>
              <a:rPr lang="en-US" dirty="0"/>
              <a:t>Use ROC AUC on validation set to verify model</a:t>
            </a:r>
          </a:p>
          <a:p>
            <a:pPr lvl="1"/>
            <a:r>
              <a:rPr lang="en-US" dirty="0"/>
              <a:t>Will release 500 more labels November 20</a:t>
            </a:r>
          </a:p>
          <a:p>
            <a:pPr lvl="1"/>
            <a:r>
              <a:rPr lang="en-US" dirty="0"/>
              <a:t>Will release the other unlabeled instances November 20 (10,000)</a:t>
            </a:r>
          </a:p>
          <a:p>
            <a:r>
              <a:rPr lang="en-US" dirty="0"/>
              <a:t>Next: ensemble learning (combine predictions from multiple models)</a:t>
            </a:r>
          </a:p>
        </p:txBody>
      </p:sp>
    </p:spTree>
    <p:extLst>
      <p:ext uri="{BB962C8B-B14F-4D97-AF65-F5344CB8AC3E}">
        <p14:creationId xmlns:p14="http://schemas.microsoft.com/office/powerpoint/2010/main" val="2631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DA14-0DD3-4CB7-BDFC-418D7CFB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1933"/>
          </a:xfrm>
        </p:spPr>
        <p:txBody>
          <a:bodyPr/>
          <a:lstStyle/>
          <a:p>
            <a:r>
              <a:rPr lang="en-US" dirty="0"/>
              <a:t>Beyond supervised and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CE8C-89FD-41BE-AC8B-80CDE647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0676"/>
            <a:ext cx="12191999" cy="5967323"/>
          </a:xfrm>
        </p:spPr>
        <p:txBody>
          <a:bodyPr/>
          <a:lstStyle/>
          <a:p>
            <a:r>
              <a:rPr lang="en-US" b="1" dirty="0" err="1"/>
              <a:t>Semisupervised</a:t>
            </a:r>
            <a:r>
              <a:rPr lang="en-US" dirty="0"/>
              <a:t> learning uses unlabeled data to improve performance of supervised learning algorithms</a:t>
            </a:r>
          </a:p>
          <a:p>
            <a:r>
              <a:rPr lang="en-US" dirty="0"/>
              <a:t>The goal is classification, but input contains both labeled and unlabeled data</a:t>
            </a:r>
          </a:p>
          <a:p>
            <a:r>
              <a:rPr lang="en-US" dirty="0"/>
              <a:t>Augment small amount of labeled data with large amount of unlabeled data</a:t>
            </a:r>
          </a:p>
          <a:p>
            <a:r>
              <a:rPr lang="en-US" dirty="0"/>
              <a:t>Many situations present raw data, but assigning classes expensive</a:t>
            </a:r>
          </a:p>
          <a:p>
            <a:r>
              <a:rPr lang="en-US" dirty="0"/>
              <a:t>text mining example: want to classify web pages into predefined groups</a:t>
            </a:r>
          </a:p>
          <a:p>
            <a:r>
              <a:rPr lang="en-US" dirty="0"/>
              <a:t>Can easily download millions of sites, but labeling them is another matter</a:t>
            </a:r>
          </a:p>
          <a:p>
            <a:r>
              <a:rPr lang="en-US" dirty="0"/>
              <a:t>We want to leverage the large amount of raw data, with a small amount of classified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3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DA14-0DD3-4CB7-BDFC-418D7CFB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1933"/>
          </a:xfrm>
        </p:spPr>
        <p:txBody>
          <a:bodyPr/>
          <a:lstStyle/>
          <a:p>
            <a:r>
              <a:rPr lang="en-US" dirty="0"/>
              <a:t>Clustering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CE8C-89FD-41BE-AC8B-80CDE647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0676"/>
            <a:ext cx="12191999" cy="59673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can unlabeled data be used for classification?</a:t>
            </a:r>
          </a:p>
          <a:p>
            <a:r>
              <a:rPr lang="en-US" dirty="0"/>
              <a:t>Simple procedure:</a:t>
            </a:r>
          </a:p>
          <a:p>
            <a:r>
              <a:rPr lang="en-US" dirty="0"/>
              <a:t>1) train probabilistic classifier using the labeled data</a:t>
            </a:r>
          </a:p>
          <a:p>
            <a:r>
              <a:rPr lang="en-US" dirty="0"/>
              <a:t>2) use classifier to assign class probabilities to unlabeled data</a:t>
            </a:r>
          </a:p>
          <a:p>
            <a:r>
              <a:rPr lang="en-US" dirty="0"/>
              <a:t>3) train a new classifier, using labels from ALL the data</a:t>
            </a:r>
          </a:p>
          <a:p>
            <a:r>
              <a:rPr lang="en-US" dirty="0"/>
              <a:t>4) iterate until convergence (until class labels no longer change)</a:t>
            </a:r>
          </a:p>
          <a:p>
            <a:r>
              <a:rPr lang="en-US" dirty="0"/>
              <a:t>Can think of this procedure as iterative clustering </a:t>
            </a:r>
          </a:p>
          <a:p>
            <a:r>
              <a:rPr lang="en-US" dirty="0"/>
              <a:t>Works well if data has many attributes with strong relationships between them</a:t>
            </a:r>
          </a:p>
          <a:p>
            <a:r>
              <a:rPr lang="en-US" dirty="0"/>
              <a:t>Consider web site classification example:</a:t>
            </a:r>
          </a:p>
          <a:p>
            <a:pPr lvl="1"/>
            <a:r>
              <a:rPr lang="en-US" dirty="0"/>
              <a:t>Certain text strings indicate a type of website</a:t>
            </a:r>
          </a:p>
          <a:p>
            <a:pPr lvl="1"/>
            <a:r>
              <a:rPr lang="en-US" dirty="0"/>
              <a:t>Some strings occur in labeled data, some strings occur in unlabeled</a:t>
            </a:r>
          </a:p>
          <a:p>
            <a:pPr lvl="1"/>
            <a:r>
              <a:rPr lang="en-US" dirty="0"/>
              <a:t>Some web pages contain both strings</a:t>
            </a:r>
          </a:p>
          <a:p>
            <a:pPr lvl="1"/>
            <a:r>
              <a:rPr lang="en-US" dirty="0"/>
              <a:t>The iterative clustering procedure uses webpages containing both strings to generalize the learned model to use strings that do not occur in labeled dataset</a:t>
            </a:r>
          </a:p>
        </p:txBody>
      </p:sp>
    </p:spTree>
    <p:extLst>
      <p:ext uri="{BB962C8B-B14F-4D97-AF65-F5344CB8AC3E}">
        <p14:creationId xmlns:p14="http://schemas.microsoft.com/office/powerpoint/2010/main" val="27215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DA14-0DD3-4CB7-BDFC-418D7CFB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1933"/>
          </a:xfrm>
        </p:spPr>
        <p:txBody>
          <a:bodyPr/>
          <a:lstStyle/>
          <a:p>
            <a:r>
              <a:rPr lang="en-US" dirty="0"/>
              <a:t>Refinements to clustering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CE8C-89FD-41BE-AC8B-80CDE647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0676"/>
            <a:ext cx="12191999" cy="5967323"/>
          </a:xfrm>
        </p:spPr>
        <p:txBody>
          <a:bodyPr/>
          <a:lstStyle/>
          <a:p>
            <a:r>
              <a:rPr lang="en-US" dirty="0"/>
              <a:t>Two refinements have been shown to improve performance:</a:t>
            </a:r>
          </a:p>
          <a:p>
            <a:r>
              <a:rPr lang="en-US" b="1" dirty="0"/>
              <a:t>1) introduce weighting parameter reducing contribution of unlabeled data</a:t>
            </a:r>
          </a:p>
          <a:p>
            <a:r>
              <a:rPr lang="en-US" dirty="0"/>
              <a:t>Motivation: when there are many labeled instances, incorporating unlabeled data may decrease rather than increase accuracy</a:t>
            </a:r>
          </a:p>
          <a:p>
            <a:r>
              <a:rPr lang="en-US" b="1" dirty="0"/>
              <a:t>2) allow each class to have several clusters</a:t>
            </a:r>
          </a:p>
          <a:p>
            <a:r>
              <a:rPr lang="en-US" dirty="0"/>
              <a:t>Motivation: clustering algorithm assumes data is generated from a mixture of different probability distributions, one per cluster</a:t>
            </a:r>
          </a:p>
          <a:p>
            <a:pPr lvl="1"/>
            <a:r>
              <a:rPr lang="en-US" dirty="0"/>
              <a:t>In many circumstances this is unrealistic (multiple distributions per cluster)</a:t>
            </a:r>
          </a:p>
          <a:p>
            <a:r>
              <a:rPr lang="en-US" dirty="0"/>
              <a:t>Number of clusters per class is a parameter, can be found using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0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DA14-0DD3-4CB7-BDFC-418D7CFB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1933"/>
          </a:xfrm>
        </p:spPr>
        <p:txBody>
          <a:bodyPr/>
          <a:lstStyle/>
          <a:p>
            <a:r>
              <a:rPr lang="en-US" dirty="0" err="1"/>
              <a:t>Cotraining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CE8C-89FD-41BE-AC8B-80CDE647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0676"/>
            <a:ext cx="12191999" cy="5967323"/>
          </a:xfrm>
        </p:spPr>
        <p:txBody>
          <a:bodyPr/>
          <a:lstStyle/>
          <a:p>
            <a:r>
              <a:rPr lang="en-US" dirty="0"/>
              <a:t>Another situation in which unlabeled data can improve performance:</a:t>
            </a:r>
          </a:p>
          <a:p>
            <a:r>
              <a:rPr lang="en-US" dirty="0"/>
              <a:t>Two different and independent perspectives on the classification task</a:t>
            </a:r>
          </a:p>
          <a:p>
            <a:r>
              <a:rPr lang="en-US" dirty="0"/>
              <a:t>Classic example: web pages, two perspectives are:</a:t>
            </a:r>
          </a:p>
          <a:p>
            <a:pPr lvl="1"/>
            <a:r>
              <a:rPr lang="en-US" dirty="0"/>
              <a:t>1) content of web page</a:t>
            </a:r>
          </a:p>
          <a:p>
            <a:pPr lvl="1"/>
            <a:r>
              <a:rPr lang="en-US" dirty="0"/>
              <a:t>2) links to the page from other pages</a:t>
            </a:r>
          </a:p>
          <a:p>
            <a:r>
              <a:rPr lang="en-US" dirty="0"/>
              <a:t>Successful search engines capitalize on both pieces of information</a:t>
            </a:r>
          </a:p>
          <a:p>
            <a:r>
              <a:rPr lang="en-US" dirty="0"/>
              <a:t>Example: PhD student’s web page has a link to another page called “my advisor”</a:t>
            </a:r>
          </a:p>
          <a:p>
            <a:r>
              <a:rPr lang="en-US" dirty="0"/>
              <a:t>This is strong evidence that the target page is a faculty member’s home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0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DA14-0DD3-4CB7-BDFC-418D7CFB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1933"/>
          </a:xfrm>
        </p:spPr>
        <p:txBody>
          <a:bodyPr/>
          <a:lstStyle/>
          <a:p>
            <a:r>
              <a:rPr lang="en-US" dirty="0" err="1"/>
              <a:t>Cotraining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CE8C-89FD-41BE-AC8B-80CDE647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0676"/>
            <a:ext cx="12191999" cy="5967323"/>
          </a:xfrm>
        </p:spPr>
        <p:txBody>
          <a:bodyPr/>
          <a:lstStyle/>
          <a:p>
            <a:r>
              <a:rPr lang="en-US" dirty="0" err="1"/>
              <a:t>Cotraining</a:t>
            </a:r>
            <a:r>
              <a:rPr lang="en-US" dirty="0"/>
              <a:t>: given a few labeled examples, first learn a different model (classifier) for each perspective (in this case, content-based and hyperlink-based model)</a:t>
            </a:r>
          </a:p>
          <a:p>
            <a:r>
              <a:rPr lang="en-US" dirty="0"/>
              <a:t>Then, use each model separately to label unlabeled examples</a:t>
            </a:r>
          </a:p>
          <a:p>
            <a:r>
              <a:rPr lang="en-US" dirty="0"/>
              <a:t>For each model, select example it labels with highest confidence, and add that to the training set</a:t>
            </a:r>
          </a:p>
          <a:p>
            <a:r>
              <a:rPr lang="en-US" dirty="0"/>
              <a:t>Repeat, re-training both models until entire unlabeled set is exhausted</a:t>
            </a:r>
          </a:p>
          <a:p>
            <a:r>
              <a:rPr lang="en-US" dirty="0"/>
              <a:t>There is evidence that </a:t>
            </a:r>
            <a:r>
              <a:rPr lang="en-US" dirty="0" err="1"/>
              <a:t>cotraining</a:t>
            </a:r>
            <a:r>
              <a:rPr lang="en-US" dirty="0"/>
              <a:t> outperforms a similar procedure using just a single classifier based on all features at once</a:t>
            </a:r>
          </a:p>
          <a:p>
            <a:r>
              <a:rPr lang="en-US" dirty="0"/>
              <a:t>Relies on having two different views of an instance that are redundant but not completely correlated</a:t>
            </a:r>
          </a:p>
          <a:p>
            <a:r>
              <a:rPr lang="en-US" dirty="0"/>
              <a:t>Independence of views reduces likelihood of both hypotheses agreeing on erroneous label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8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DA14-0DD3-4CB7-BDFC-418D7CFB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1933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</a:t>
            </a:r>
            <a:r>
              <a:rPr lang="en-US" dirty="0" err="1"/>
              <a:t>cotraining</a:t>
            </a:r>
            <a:r>
              <a:rPr lang="en-US" dirty="0"/>
              <a:t> with iterative clustering (Co-EM)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CE8C-89FD-41BE-AC8B-80CDE647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0676"/>
            <a:ext cx="12191999" cy="596732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Cotraining</a:t>
            </a:r>
            <a:r>
              <a:rPr lang="en-US" dirty="0"/>
              <a:t> trains two </a:t>
            </a:r>
            <a:r>
              <a:rPr lang="en-US" dirty="0" err="1"/>
              <a:t>classifers</a:t>
            </a:r>
            <a:r>
              <a:rPr lang="en-US" dirty="0"/>
              <a:t>, A and B, and uses both to add new examples to the training pool, by finding the examples they label with most confidence</a:t>
            </a:r>
          </a:p>
          <a:p>
            <a:pPr lvl="1"/>
            <a:r>
              <a:rPr lang="en-US" dirty="0"/>
              <a:t>Classifiers A and B use different (independent features)</a:t>
            </a:r>
          </a:p>
          <a:p>
            <a:r>
              <a:rPr lang="en-US" dirty="0"/>
              <a:t>Co-EM trains classifier A on labeled data, then probabilistically labels all unlabeled data</a:t>
            </a:r>
          </a:p>
          <a:p>
            <a:r>
              <a:rPr lang="en-US" dirty="0"/>
              <a:t>Next, it trains classifier B on both labeled data, and unlabeled data using classifier A’s tentative labels</a:t>
            </a:r>
          </a:p>
          <a:p>
            <a:r>
              <a:rPr lang="en-US" dirty="0"/>
              <a:t>Classifier B then probabilistically re-labels all data for use by classifier A</a:t>
            </a:r>
          </a:p>
          <a:p>
            <a:r>
              <a:rPr lang="en-US" dirty="0"/>
              <a:t>Process iterates until the classifiers converge</a:t>
            </a:r>
          </a:p>
          <a:p>
            <a:r>
              <a:rPr lang="en-US" dirty="0"/>
              <a:t>Performs consistently better than </a:t>
            </a:r>
            <a:r>
              <a:rPr lang="en-US" dirty="0" err="1"/>
              <a:t>cotraining</a:t>
            </a:r>
            <a:r>
              <a:rPr lang="en-US" dirty="0"/>
              <a:t> alone </a:t>
            </a:r>
          </a:p>
          <a:p>
            <a:r>
              <a:rPr lang="en-US" dirty="0"/>
              <a:t>Does not commit to class labels generated by A and B, but rather re-estimates their probabilities at each iteration</a:t>
            </a:r>
          </a:p>
          <a:p>
            <a:r>
              <a:rPr lang="en-US" dirty="0"/>
              <a:t>Can be used even when there is no natural split in data (</a:t>
            </a:r>
            <a:r>
              <a:rPr lang="en-US" dirty="0" err="1"/>
              <a:t>ie</a:t>
            </a:r>
            <a:r>
              <a:rPr lang="en-US" dirty="0"/>
              <a:t>, hyperlinks &amp; content)</a:t>
            </a:r>
          </a:p>
        </p:txBody>
      </p:sp>
    </p:spTree>
    <p:extLst>
      <p:ext uri="{BB962C8B-B14F-4D97-AF65-F5344CB8AC3E}">
        <p14:creationId xmlns:p14="http://schemas.microsoft.com/office/powerpoint/2010/main" val="103825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DA14-0DD3-4CB7-BDFC-418D7CFB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1933"/>
          </a:xfrm>
        </p:spPr>
        <p:txBody>
          <a:bodyPr/>
          <a:lstStyle/>
          <a:p>
            <a:r>
              <a:rPr lang="en-US" dirty="0"/>
              <a:t>4.9 Multi-instance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CE8C-89FD-41BE-AC8B-80CDE647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0676"/>
            <a:ext cx="12191999" cy="59673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Multi-instance: each example in data comprises several different instances</a:t>
            </a:r>
          </a:p>
          <a:p>
            <a:r>
              <a:rPr lang="en-US" dirty="0"/>
              <a:t>We call these examples </a:t>
            </a:r>
            <a:r>
              <a:rPr lang="en-US" i="1" dirty="0"/>
              <a:t>bags</a:t>
            </a:r>
          </a:p>
          <a:p>
            <a:r>
              <a:rPr lang="en-US" i="1" dirty="0"/>
              <a:t>Example: </a:t>
            </a:r>
            <a:r>
              <a:rPr lang="en-US" dirty="0"/>
              <a:t>each person has a keychain but only certain people can enter room</a:t>
            </a:r>
          </a:p>
          <a:p>
            <a:pPr lvl="1"/>
            <a:r>
              <a:rPr lang="en-US" dirty="0"/>
              <a:t>Task: find which key is common to people who can enter room, use it to classify keychain</a:t>
            </a:r>
          </a:p>
          <a:p>
            <a:r>
              <a:rPr lang="en-US" dirty="0"/>
              <a:t>Supervised multi-instance learning – class label is associated with each bag, goal of learning is to determine how to infer class from instances that make up bag</a:t>
            </a:r>
          </a:p>
          <a:p>
            <a:r>
              <a:rPr lang="en-US" dirty="0"/>
              <a:t>Simplest approach is to transform bags of instances into single instances:</a:t>
            </a:r>
          </a:p>
          <a:p>
            <a:r>
              <a:rPr lang="en-US" b="1" dirty="0"/>
              <a:t>Aggregating the input:</a:t>
            </a:r>
          </a:p>
          <a:p>
            <a:r>
              <a:rPr lang="en-US" dirty="0"/>
              <a:t>Calculate new attributes using measures such as mean, median, mode over instances in bag. Works surprisingly well in practice</a:t>
            </a:r>
          </a:p>
          <a:p>
            <a:pPr lvl="1"/>
            <a:r>
              <a:rPr lang="en-US" dirty="0"/>
              <a:t>One problem is to find statistic (mean, median, etc.) that works best on your dataset</a:t>
            </a:r>
          </a:p>
          <a:p>
            <a:r>
              <a:rPr lang="en-US" b="1" dirty="0"/>
              <a:t>Aggregating the output: </a:t>
            </a:r>
            <a:r>
              <a:rPr lang="en-US" dirty="0"/>
              <a:t>assign all instances in bag to that bag’s class label, </a:t>
            </a:r>
          </a:p>
          <a:p>
            <a:r>
              <a:rPr lang="en-US" dirty="0"/>
              <a:t>train and predict the individual instances, aggregate predictions and take mode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9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DA14-0DD3-4CB7-BDFC-418D7CFB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1933"/>
          </a:xfrm>
        </p:spPr>
        <p:txBody>
          <a:bodyPr/>
          <a:lstStyle/>
          <a:p>
            <a:r>
              <a:rPr lang="en-US" dirty="0"/>
              <a:t>11.2 Multi instance learning (advanced)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CE8C-89FD-41BE-AC8B-80CDE647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0676"/>
            <a:ext cx="12191999" cy="5967323"/>
          </a:xfrm>
        </p:spPr>
        <p:txBody>
          <a:bodyPr/>
          <a:lstStyle/>
          <a:p>
            <a:r>
              <a:rPr lang="en-US" dirty="0"/>
              <a:t>Multi-instance learning can be seen as a form of </a:t>
            </a:r>
            <a:r>
              <a:rPr lang="en-US" i="1" dirty="0"/>
              <a:t>weakly supervised </a:t>
            </a:r>
            <a:r>
              <a:rPr lang="en-US" dirty="0"/>
              <a:t>learning, where the bag label applies to all instances within the bag</a:t>
            </a:r>
          </a:p>
          <a:p>
            <a:r>
              <a:rPr lang="en-US" b="1" dirty="0"/>
              <a:t>Converting to single instance learning:</a:t>
            </a:r>
            <a:endParaRPr lang="en-US" dirty="0"/>
          </a:p>
          <a:p>
            <a:r>
              <a:rPr lang="en-US" dirty="0"/>
              <a:t>Previous slide presented simple ways to aggregate input which work in practice</a:t>
            </a:r>
          </a:p>
          <a:p>
            <a:r>
              <a:rPr lang="en-US" dirty="0"/>
              <a:t>However, simply computing the max/min/whatever will sometimes fail:</a:t>
            </a:r>
          </a:p>
          <a:p>
            <a:r>
              <a:rPr lang="en-US" dirty="0"/>
              <a:t>Huge loss of information because attributes are condensed to summary statistics</a:t>
            </a:r>
          </a:p>
          <a:p>
            <a:r>
              <a:rPr lang="en-US" dirty="0"/>
              <a:t>We want to convert a bag to a single instance without discarding so much info</a:t>
            </a:r>
          </a:p>
          <a:p>
            <a:r>
              <a:rPr lang="en-US" b="1" dirty="0"/>
              <a:t>Method 1: partition instance space into regions, create one attribute per region</a:t>
            </a:r>
          </a:p>
          <a:p>
            <a:r>
              <a:rPr lang="en-US" dirty="0"/>
              <a:t>Attributes can be Boolean, if bag has at least one instance in that region, set attribute corresponding that region equal to true	</a:t>
            </a:r>
          </a:p>
          <a:p>
            <a:pPr lvl="1"/>
            <a:r>
              <a:rPr lang="en-US" dirty="0"/>
              <a:t>Can also use counts, for the number of instances the bag contains in that region</a:t>
            </a:r>
          </a:p>
          <a:p>
            <a:r>
              <a:rPr lang="en-US" dirty="0"/>
              <a:t>Main problem is how to partition the input space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1209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CS405/505 Data Mining</vt:lpstr>
      <vt:lpstr>Beyond supervised and unsupervised learning</vt:lpstr>
      <vt:lpstr>Clustering for classification</vt:lpstr>
      <vt:lpstr>Refinements to clustering for classification</vt:lpstr>
      <vt:lpstr>Cotraining</vt:lpstr>
      <vt:lpstr>Cotraining</vt:lpstr>
      <vt:lpstr>Combining cotraining with iterative clustering (Co-EM)</vt:lpstr>
      <vt:lpstr>4.9 Multi-instance learning</vt:lpstr>
      <vt:lpstr>11.2 Multi instance learning (advanced)</vt:lpstr>
      <vt:lpstr>Partitioning input space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30</cp:revision>
  <dcterms:created xsi:type="dcterms:W3CDTF">2019-11-05T17:31:06Z</dcterms:created>
  <dcterms:modified xsi:type="dcterms:W3CDTF">2019-11-06T17:18:46Z</dcterms:modified>
</cp:coreProperties>
</file>