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808F-552D-4E6E-A3A8-27615A53D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15932-EB01-4D36-A4C1-59DD4255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8440-C487-4ADB-AD68-934CE793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5E99-CE97-4564-9E11-26FF1F75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88B4-DA7F-4D00-B15E-0D65CF71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4169-5771-4C5D-B6F2-BE57AAE0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84601-2E1A-4F4C-AB6A-5E75F38A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47CA-032E-4084-90B7-5212F643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0759-5D70-4283-83D5-273DE820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7CBD-374F-4AB4-8138-D2D3D249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F2C25-093A-4E25-803C-7EC1C81FC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12705-09D8-4609-BEEE-01FEF4D4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662C-40C3-46FF-9166-13C72EC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18A0-1801-499C-B5D9-9AEC47A1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E526-B256-4178-9A2C-DA398202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B611-7F22-462E-AC31-25790BF0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4279-0ABF-4CCB-A42C-33D22A156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089C-6AA9-4A9A-BB86-44F91B9D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EA02-DD0F-4C40-9D16-81B00E23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DFF6-E847-4C33-BBAE-00AADA2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186D-9023-431A-80E3-ECCF3F83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3B3D-B822-4C72-8644-3D55D5BB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C70C-15D1-4FD4-B0AA-ECDA6609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161D-1B19-4B5B-9447-AAF17CB2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A19B-DBC4-470A-9A06-D99EA5E7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52C1-2D3F-4C47-AAE5-0B792669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CB60-4D35-479E-ABE7-55CA38399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EA65-EE71-436E-95ED-D4086104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C19F-2129-489D-98E1-A262825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1016-2F6D-4570-A978-DEEE8A65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8743-9A14-4934-8316-3C9530FC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371F-4644-4C24-AA9A-BF0D20F0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2B533-B348-4DDC-B8B0-B1A55A37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22D82-AFD3-42C3-BE18-1D0A629D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A87C-B1CE-402D-9511-2CE4988B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44C4E-999A-40D4-9BFD-80B2D50C6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D4681-3081-4471-8EF0-4EC5E056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98EBA-7E7E-4E46-A88F-485B8835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75087-CEC7-4CF8-B90D-68659E7B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4AB-A033-4694-9FB2-0D369417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C0559-3AF6-4068-BC5D-77CBD4EF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42DD6-8DEB-4831-AA1D-4D759D93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0EFDC-0652-40DC-B00A-A0064DF4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347E0-18C1-43C2-9F3E-2388D91E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139C2-B985-4618-80E3-9E2B8DD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11F7-E1D7-4C54-9312-5D3B015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ECBC-2A0B-44EA-B84B-7391C7A4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93F-A6E6-499A-8C53-F20DB7A0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095BC-393E-4599-A88D-97FD3A7F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84906-CBC3-4AC6-8BAD-C0E70A1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AD39-E039-4E2C-86DD-FD7F3918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0E586-77C8-4A62-86AA-E4DD65FD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3907-E653-47D0-9742-18EE6061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5F104-88B1-4511-8AFE-E2E467BE5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0141D-34DD-499F-ADA7-79E0261E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BA9F-5181-4266-BBFA-7EE2E74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6774-1496-4439-82CB-72F35EF7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5E478-A4DE-4791-9943-EAED647F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1A308-6DC2-4FD5-830F-7879CAF1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FD44D-1FC5-4C61-9237-092DB1C6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67AF6-033A-4A4C-9E71-437D50BFD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17E2-4AF4-494B-A352-10F781C30C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D8F3-E724-4675-BAC2-11E5B1A39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7357-318A-440D-AE94-5394442E1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2A0A-9D04-46D6-9B56-D49156F41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auto_examples/ensemble/plot_bias_variance.html#sphx-glr-auto-examples-ensemble-plot-bias-variance-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5A17-2FA5-4968-91A5-4A886754D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89134-7280-4F0A-ADF8-D97D81D93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25</a:t>
            </a:r>
          </a:p>
        </p:txBody>
      </p:sp>
    </p:spTree>
    <p:extLst>
      <p:ext uri="{BB962C8B-B14F-4D97-AF65-F5344CB8AC3E}">
        <p14:creationId xmlns:p14="http://schemas.microsoft.com/office/powerpoint/2010/main" val="377035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Randomization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Randomization can be applied to a greater variety of learners</a:t>
            </a:r>
          </a:p>
          <a:p>
            <a:r>
              <a:rPr lang="en-US" dirty="0"/>
              <a:t>Bagging fails with stable algorithms whose output is insensitive to small changes in input</a:t>
            </a:r>
          </a:p>
          <a:p>
            <a:pPr lvl="1"/>
            <a:r>
              <a:rPr lang="en-US" dirty="0"/>
              <a:t>Example: nearest neighbor classifiers (output changes very little due to resampling)</a:t>
            </a:r>
          </a:p>
          <a:p>
            <a:r>
              <a:rPr lang="en-US" dirty="0"/>
              <a:t>Nearest-neighbor classifiers can be randomized by selecting different attributes to perform distance calculation on</a:t>
            </a:r>
          </a:p>
          <a:p>
            <a:pPr lvl="1"/>
            <a:r>
              <a:rPr lang="en-US" dirty="0"/>
              <a:t>Called the random subspaces method for constructing ensemble</a:t>
            </a:r>
          </a:p>
          <a:p>
            <a:r>
              <a:rPr lang="en-US" dirty="0"/>
              <a:t>Can combine random subspaces with bagging</a:t>
            </a:r>
          </a:p>
        </p:txBody>
      </p:sp>
    </p:spTree>
    <p:extLst>
      <p:ext uri="{BB962C8B-B14F-4D97-AF65-F5344CB8AC3E}">
        <p14:creationId xmlns:p14="http://schemas.microsoft.com/office/powerpoint/2010/main" val="25850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Rotation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Rotation forests specifically try to create diverse yet accurate classifiers</a:t>
            </a:r>
          </a:p>
          <a:p>
            <a:r>
              <a:rPr lang="en-US" dirty="0"/>
              <a:t>Combines random subspace and bagging approaches with PCA feature generation to construct ensemble of decision trees</a:t>
            </a:r>
          </a:p>
          <a:p>
            <a:r>
              <a:rPr lang="en-US" dirty="0"/>
              <a:t>In each iteration, input attributes randomly divided into k disjoint subsets</a:t>
            </a:r>
          </a:p>
          <a:p>
            <a:r>
              <a:rPr lang="en-US" dirty="0"/>
              <a:t>PCA applied to each subset to create linear combos of attributes in subset</a:t>
            </a:r>
          </a:p>
          <a:p>
            <a:r>
              <a:rPr lang="en-US" dirty="0"/>
              <a:t>The k sets of PCA components are used to compute values for derived attributes</a:t>
            </a:r>
          </a:p>
          <a:p>
            <a:pPr lvl="1"/>
            <a:r>
              <a:rPr lang="en-US" dirty="0"/>
              <a:t>These comprise the input to tree learner at each iteration</a:t>
            </a:r>
          </a:p>
          <a:p>
            <a:r>
              <a:rPr lang="en-US" dirty="0"/>
              <a:t>Experiments indicate rotation forests can give similar performance to random forests, but with far fewer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2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599B-21FF-4A40-A6BE-371251A7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4F7C-360B-4DC3-83B7-AE30DE94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 vs random forest</a:t>
            </a:r>
          </a:p>
          <a:p>
            <a:r>
              <a:rPr lang="en-US" dirty="0"/>
              <a:t>Class distribution</a:t>
            </a:r>
          </a:p>
          <a:p>
            <a:r>
              <a:rPr lang="en-US" dirty="0"/>
              <a:t>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7D0D-520F-4C28-B87F-F33908C7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66"/>
            <a:ext cx="12192000" cy="968064"/>
          </a:xfrm>
        </p:spPr>
        <p:txBody>
          <a:bodyPr/>
          <a:lstStyle/>
          <a:p>
            <a:r>
              <a:rPr lang="en-US" dirty="0"/>
              <a:t>Chapter 12 -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DACC-5E3B-4316-9C48-9D536045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86320"/>
            <a:ext cx="12191999" cy="5853424"/>
          </a:xfrm>
        </p:spPr>
        <p:txBody>
          <a:bodyPr/>
          <a:lstStyle/>
          <a:p>
            <a:r>
              <a:rPr lang="en-US" dirty="0"/>
              <a:t>Powerful way to improve performance of machine learning is combine predictions from multiple models</a:t>
            </a:r>
          </a:p>
          <a:p>
            <a:r>
              <a:rPr lang="en-US" dirty="0"/>
              <a:t>This involves constructing an </a:t>
            </a:r>
            <a:r>
              <a:rPr lang="en-US" i="1" dirty="0"/>
              <a:t>ensemble </a:t>
            </a:r>
            <a:r>
              <a:rPr lang="en-US" dirty="0"/>
              <a:t>of classifiers</a:t>
            </a:r>
          </a:p>
          <a:p>
            <a:pPr lvl="1"/>
            <a:r>
              <a:rPr lang="en-US" dirty="0"/>
              <a:t>example: a set of decision trees rather than a single tree</a:t>
            </a:r>
          </a:p>
          <a:p>
            <a:r>
              <a:rPr lang="en-US" b="1" dirty="0"/>
              <a:t>Overview chapter 12:</a:t>
            </a:r>
          </a:p>
          <a:p>
            <a:r>
              <a:rPr lang="en-US" i="1" dirty="0"/>
              <a:t>Bagging and randomization </a:t>
            </a:r>
            <a:r>
              <a:rPr lang="en-US" dirty="0"/>
              <a:t>– randomly perturbing input/model</a:t>
            </a:r>
          </a:p>
          <a:p>
            <a:r>
              <a:rPr lang="en-US" i="1" dirty="0"/>
              <a:t>Random forests </a:t>
            </a:r>
            <a:r>
              <a:rPr lang="en-US" dirty="0"/>
              <a:t>– created by combining bagging and randomization</a:t>
            </a:r>
          </a:p>
          <a:p>
            <a:r>
              <a:rPr lang="en-US" i="1" dirty="0"/>
              <a:t>Boosting</a:t>
            </a:r>
            <a:r>
              <a:rPr lang="en-US" dirty="0"/>
              <a:t> – iteratively improving the ensemble</a:t>
            </a:r>
          </a:p>
          <a:p>
            <a:r>
              <a:rPr lang="en-US" i="1" dirty="0"/>
              <a:t>AdaBoost.M1</a:t>
            </a:r>
          </a:p>
          <a:p>
            <a:r>
              <a:rPr lang="en-US" i="1" dirty="0"/>
              <a:t>Stacking </a:t>
            </a:r>
            <a:r>
              <a:rPr lang="en-US" dirty="0"/>
              <a:t>– each member of ensemble is a different type of model</a:t>
            </a:r>
          </a:p>
          <a:p>
            <a:r>
              <a:rPr lang="en-US" dirty="0"/>
              <a:t>Interpreting ensemble learning output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12.2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Select several training datasets of the same size from problem domain</a:t>
            </a:r>
          </a:p>
          <a:p>
            <a:r>
              <a:rPr lang="en-US" dirty="0"/>
              <a:t>Build a decision tree for each dataset</a:t>
            </a:r>
          </a:p>
          <a:p>
            <a:r>
              <a:rPr lang="en-US" dirty="0"/>
              <a:t>Will the trees be identical? Probably not</a:t>
            </a:r>
          </a:p>
          <a:p>
            <a:pPr lvl="1"/>
            <a:r>
              <a:rPr lang="en-US" dirty="0"/>
              <a:t>Decision tree induction is an unstable process</a:t>
            </a:r>
          </a:p>
          <a:p>
            <a:pPr lvl="1"/>
            <a:r>
              <a:rPr lang="en-US" dirty="0"/>
              <a:t>Slight changes in training data can easily result in different attribute chosen at some node</a:t>
            </a:r>
          </a:p>
          <a:p>
            <a:r>
              <a:rPr lang="en-US" dirty="0"/>
              <a:t>Instability implies some trees will correctly classify a test instance, others will not</a:t>
            </a:r>
          </a:p>
          <a:p>
            <a:r>
              <a:rPr lang="en-US" dirty="0"/>
              <a:t>we combine the trees by having them each vote on a given test instance’s class</a:t>
            </a:r>
          </a:p>
          <a:p>
            <a:r>
              <a:rPr lang="en-US" dirty="0"/>
              <a:t>The more the merrier – more trees = better predictions</a:t>
            </a:r>
          </a:p>
          <a:p>
            <a:r>
              <a:rPr lang="en-US" dirty="0"/>
              <a:t>Combined classifier is rarely less accurate than classifier built from single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Bias-Variance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Combining multiple hypotheses can be viewed through theoretical device known as the </a:t>
            </a:r>
            <a:r>
              <a:rPr lang="en-US" i="1" dirty="0"/>
              <a:t>bias-variance decomposition</a:t>
            </a:r>
          </a:p>
          <a:p>
            <a:r>
              <a:rPr lang="en-US" b="1" dirty="0"/>
              <a:t>Bias-variance decomposition:</a:t>
            </a:r>
          </a:p>
          <a:p>
            <a:r>
              <a:rPr lang="en-US" dirty="0"/>
              <a:t>Suppose we have an infinite number of independent training sets of same size</a:t>
            </a:r>
          </a:p>
          <a:p>
            <a:r>
              <a:rPr lang="en-US" dirty="0"/>
              <a:t>Use these training sets to create an infinite number of classifiers</a:t>
            </a:r>
          </a:p>
          <a:p>
            <a:r>
              <a:rPr lang="en-US" dirty="0"/>
              <a:t>Test instance processed by all classifiers, single answer determined by vote</a:t>
            </a:r>
          </a:p>
          <a:p>
            <a:r>
              <a:rPr lang="en-US" dirty="0"/>
              <a:t>Evaluate expected error rate by averaging the error of the combined classifier over infinite number of independently chosen test examples</a:t>
            </a:r>
          </a:p>
          <a:p>
            <a:r>
              <a:rPr lang="en-US" dirty="0"/>
              <a:t>Error rate for particular learning algorithm called its </a:t>
            </a:r>
            <a:r>
              <a:rPr lang="en-US" i="1" dirty="0"/>
              <a:t>bias </a:t>
            </a:r>
            <a:r>
              <a:rPr lang="en-US" dirty="0"/>
              <a:t>for the learning problem</a:t>
            </a:r>
          </a:p>
          <a:p>
            <a:pPr lvl="1"/>
            <a:r>
              <a:rPr lang="en-US" dirty="0"/>
              <a:t>Measures how well learning method matches the problem</a:t>
            </a:r>
          </a:p>
          <a:p>
            <a:pPr lvl="1"/>
            <a:r>
              <a:rPr lang="en-US" dirty="0"/>
              <a:t>Measures persistent error of learning algorithm, can’t be eliminated by infinite samples</a:t>
            </a:r>
          </a:p>
        </p:txBody>
      </p:sp>
    </p:spTree>
    <p:extLst>
      <p:ext uri="{BB962C8B-B14F-4D97-AF65-F5344CB8AC3E}">
        <p14:creationId xmlns:p14="http://schemas.microsoft.com/office/powerpoint/2010/main" val="12490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Bias-Variance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Second source of error in a learned model stems from particular training set used</a:t>
            </a:r>
          </a:p>
          <a:p>
            <a:r>
              <a:rPr lang="en-US" dirty="0"/>
              <a:t>Training set is inevitably finite, not fully representative of population of instances</a:t>
            </a:r>
          </a:p>
          <a:p>
            <a:r>
              <a:rPr lang="en-US" dirty="0"/>
              <a:t>Expected value of this component of error, over all possible training sets of a given size, and all possible test sets, is called the </a:t>
            </a:r>
            <a:r>
              <a:rPr lang="en-US" i="1" dirty="0"/>
              <a:t>variance </a:t>
            </a:r>
            <a:r>
              <a:rPr lang="en-US" dirty="0"/>
              <a:t>of learning method</a:t>
            </a:r>
          </a:p>
          <a:p>
            <a:r>
              <a:rPr lang="en-US" dirty="0"/>
              <a:t>Total expected error of classifier = bias + variance (bias-variance decomposition)</a:t>
            </a:r>
          </a:p>
          <a:p>
            <a:r>
              <a:rPr lang="en-US" b="1" dirty="0"/>
              <a:t>Combining multiple classifiers reduces variance component, decreasing error</a:t>
            </a:r>
          </a:p>
          <a:p>
            <a:r>
              <a:rPr lang="en-US" dirty="0"/>
              <a:t>More classifiers (and training sets) = greater reduction in variance</a:t>
            </a:r>
          </a:p>
          <a:p>
            <a:r>
              <a:rPr lang="en-US" dirty="0"/>
              <a:t>Problem: usually only one training set exists</a:t>
            </a:r>
          </a:p>
          <a:p>
            <a:r>
              <a:rPr lang="en-US" dirty="0"/>
              <a:t>Bagging attempts to </a:t>
            </a:r>
            <a:r>
              <a:rPr lang="en-US" i="1" dirty="0"/>
              <a:t>simulate </a:t>
            </a:r>
            <a:r>
              <a:rPr lang="en-US" dirty="0"/>
              <a:t>the infinite training sets using a bootstrap method</a:t>
            </a:r>
          </a:p>
          <a:p>
            <a:pPr lvl="1"/>
            <a:r>
              <a:rPr lang="en-US" dirty="0"/>
              <a:t>sampling with replacement from original dataset, creating new dataset of equal size</a:t>
            </a:r>
          </a:p>
          <a:p>
            <a:r>
              <a:rPr lang="en-US" dirty="0"/>
              <a:t>Bagging = </a:t>
            </a:r>
            <a:r>
              <a:rPr lang="en-US" b="1" u="sng" dirty="0"/>
              <a:t>B</a:t>
            </a:r>
            <a:r>
              <a:rPr lang="en-US" dirty="0"/>
              <a:t>ootstrap </a:t>
            </a:r>
            <a:r>
              <a:rPr lang="en-US" b="1" u="sng" dirty="0"/>
              <a:t>Ag</a:t>
            </a:r>
            <a:r>
              <a:rPr lang="en-US" dirty="0"/>
              <a:t>gregating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8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EF72-5440-4A70-9C95-21FCC964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3578"/>
          </a:xfrm>
        </p:spPr>
        <p:txBody>
          <a:bodyPr/>
          <a:lstStyle/>
          <a:p>
            <a:r>
              <a:rPr lang="en-US" dirty="0"/>
              <a:t>Bias-Variance decomposition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61591-24DF-4312-AA77-18B63F27798D}"/>
              </a:ext>
            </a:extLst>
          </p:cNvPr>
          <p:cNvSpPr txBox="1"/>
          <p:nvPr/>
        </p:nvSpPr>
        <p:spPr>
          <a:xfrm>
            <a:off x="0" y="6534363"/>
            <a:ext cx="119488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hlinkClick r:id="rId2"/>
              </a:rPr>
              <a:t>https://scikit-learn.org/stable/auto_examples/ensemble/plot_bias_variance.html#sphx-glr-auto-examples-ensemble-plot-bias-variance-py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750BD-CC23-4A4D-BD1B-74F6FE06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" y="780836"/>
            <a:ext cx="7552999" cy="555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5A8D3-3330-438F-9EDA-A1EF77C231D4}"/>
              </a:ext>
            </a:extLst>
          </p:cNvPr>
          <p:cNvSpPr txBox="1"/>
          <p:nvPr/>
        </p:nvSpPr>
        <p:spPr>
          <a:xfrm>
            <a:off x="7479587" y="277402"/>
            <a:ext cx="47124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 left: predictions (dark red) of single decision tree trained over random dataset of a toy 1D regression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shows predictions (light red) of other single decision trees trained over other instance of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term here corresponds to width of beam of predictions (light red) of the individual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term here corresponds to difference between average prediction of estimator (cyan) and best possible model (Dark 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left corresponds to pointwise decomposition of expected mean-squared error of a single decision tree.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Confirms bias is low (blue)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Confirms variance is large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figures correspond to same plots but using a bagging ensemble, instead of 1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Bagging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839128"/>
            <a:ext cx="12191999" cy="2000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Bagging applies learning scheme (decision tree in this case) to each artificially generated dataset, and classifiers generated from this vote on new instance</a:t>
            </a:r>
          </a:p>
          <a:p>
            <a:r>
              <a:rPr lang="en-US" dirty="0"/>
              <a:t>Bagging just resamples original dataset, but often outperforms a single classifier</a:t>
            </a:r>
          </a:p>
          <a:p>
            <a:r>
              <a:rPr lang="en-US" dirty="0"/>
              <a:t>Performance due to bagging is never worse than for single classifier</a:t>
            </a:r>
          </a:p>
          <a:p>
            <a:r>
              <a:rPr lang="en-US" dirty="0"/>
              <a:t>Can also be used for regression (average predictions)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3E860-D032-433C-90D1-3C91159B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578"/>
            <a:ext cx="12192000" cy="36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Bagging with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Bagging results can be improved by increasing diversity of ensemble by making learning scheme as unstable as possible while maintaining a minimum accuracy</a:t>
            </a:r>
          </a:p>
          <a:p>
            <a:r>
              <a:rPr lang="en-US" dirty="0"/>
              <a:t>Example: when learning ensemble of decision trees, switch off pruning, making them even more unstable</a:t>
            </a:r>
          </a:p>
          <a:p>
            <a:r>
              <a:rPr lang="en-US" dirty="0"/>
              <a:t>Further improvements by changing way predictions combined for classification:</a:t>
            </a:r>
          </a:p>
          <a:p>
            <a:pPr lvl="1"/>
            <a:r>
              <a:rPr lang="en-US" dirty="0"/>
              <a:t>Bagging uses voting</a:t>
            </a:r>
          </a:p>
          <a:p>
            <a:pPr lvl="1"/>
            <a:r>
              <a:rPr lang="en-US" dirty="0"/>
              <a:t>When models output probability estimates, can average these probabilities across models</a:t>
            </a:r>
          </a:p>
          <a:p>
            <a:pPr lvl="1"/>
            <a:r>
              <a:rPr lang="en-US" dirty="0"/>
              <a:t>This improves classification slightly, and also allows us to assign probabilities</a:t>
            </a:r>
          </a:p>
          <a:p>
            <a:r>
              <a:rPr lang="en-US" b="1" dirty="0" err="1"/>
              <a:t>Metacost</a:t>
            </a:r>
            <a:r>
              <a:rPr lang="en-US" b="1" dirty="0"/>
              <a:t> </a:t>
            </a:r>
            <a:r>
              <a:rPr lang="en-US" dirty="0"/>
              <a:t>combines predictive benefits of bagging with cost-sensitive prediction:</a:t>
            </a:r>
          </a:p>
          <a:p>
            <a:r>
              <a:rPr lang="en-US" dirty="0"/>
              <a:t>1) build ensemble classifier using bagging</a:t>
            </a:r>
          </a:p>
          <a:p>
            <a:r>
              <a:rPr lang="en-US" dirty="0"/>
              <a:t>2) Use it to relabel training data by giving every training instance a prediction minimizing expected cost, based on probability estimates from bagging</a:t>
            </a:r>
          </a:p>
          <a:p>
            <a:r>
              <a:rPr lang="en-US" dirty="0"/>
              <a:t>3) discard original class labels and learn single new classifier from relabeled data</a:t>
            </a:r>
          </a:p>
          <a:p>
            <a:r>
              <a:rPr lang="en-US" dirty="0"/>
              <a:t>Result is a const-sensitive classifier, costs have been built into class labels</a:t>
            </a:r>
          </a:p>
        </p:txBody>
      </p:sp>
    </p:spTree>
    <p:extLst>
      <p:ext uri="{BB962C8B-B14F-4D97-AF65-F5344CB8AC3E}">
        <p14:creationId xmlns:p14="http://schemas.microsoft.com/office/powerpoint/2010/main" val="23554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AAD-1523-408A-914A-BD53435C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5322"/>
          </a:xfrm>
        </p:spPr>
        <p:txBody>
          <a:bodyPr/>
          <a:lstStyle/>
          <a:p>
            <a:r>
              <a:rPr lang="en-US" dirty="0"/>
              <a:t>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67AB-67F2-4A95-9DC5-502BF91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5497"/>
            <a:ext cx="12191999" cy="5884247"/>
          </a:xfrm>
        </p:spPr>
        <p:txBody>
          <a:bodyPr/>
          <a:lstStyle/>
          <a:p>
            <a:r>
              <a:rPr lang="en-US" dirty="0"/>
              <a:t>Perceptron’s weights are randomly initialized to small random values</a:t>
            </a:r>
          </a:p>
          <a:p>
            <a:r>
              <a:rPr lang="en-US" dirty="0"/>
              <a:t>Different weight initializations may yield different end results</a:t>
            </a:r>
          </a:p>
          <a:p>
            <a:r>
              <a:rPr lang="en-US" dirty="0"/>
              <a:t>One way to make classification outcome more stable is run learner several different times with different random number seeds, combine results with voting</a:t>
            </a:r>
          </a:p>
          <a:p>
            <a:r>
              <a:rPr lang="en-US" dirty="0"/>
              <a:t>Almost every learning algorithm can be randomized in this way</a:t>
            </a:r>
          </a:p>
          <a:p>
            <a:r>
              <a:rPr lang="en-US" dirty="0"/>
              <a:t>Decision tree: greedily splits at each node on lowest </a:t>
            </a:r>
            <a:r>
              <a:rPr lang="en-US" dirty="0" err="1"/>
              <a:t>gini</a:t>
            </a:r>
            <a:r>
              <a:rPr lang="en-US" dirty="0"/>
              <a:t>/entropy – instead, randomly pick from the top N options to split</a:t>
            </a:r>
          </a:p>
          <a:p>
            <a:r>
              <a:rPr lang="en-US" dirty="0"/>
              <a:t>Bagging and randomization yield similar results but it sometimes pays to combine</a:t>
            </a:r>
          </a:p>
          <a:p>
            <a:pPr lvl="1"/>
            <a:r>
              <a:rPr lang="en-US" dirty="0"/>
              <a:t>They introduce randomness in different, perhaps complementary ways</a:t>
            </a:r>
          </a:p>
          <a:p>
            <a:r>
              <a:rPr lang="en-US" dirty="0"/>
              <a:t>Popular algorithm for learning random forests builds a randomized decision tree in each iteration of bagging algorithm, often producing excellent predictors</a:t>
            </a:r>
          </a:p>
        </p:txBody>
      </p:sp>
    </p:spTree>
    <p:extLst>
      <p:ext uri="{BB962C8B-B14F-4D97-AF65-F5344CB8AC3E}">
        <p14:creationId xmlns:p14="http://schemas.microsoft.com/office/powerpoint/2010/main" val="21727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1093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 405/505 Data Mining</vt:lpstr>
      <vt:lpstr>Chapter 12 - Ensemble learning</vt:lpstr>
      <vt:lpstr>12.2 Bagging</vt:lpstr>
      <vt:lpstr>Bias-Variance decomposition</vt:lpstr>
      <vt:lpstr>Bias-Variance decomposition</vt:lpstr>
      <vt:lpstr>Bias-Variance decomposition</vt:lpstr>
      <vt:lpstr>Bagging algorithm</vt:lpstr>
      <vt:lpstr>Bagging with costs</vt:lpstr>
      <vt:lpstr>Randomization</vt:lpstr>
      <vt:lpstr>Randomization vs Bagging</vt:lpstr>
      <vt:lpstr>Rotation forests</vt:lpstr>
      <vt:lpstr>Example on 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405/505 Data Mining</dc:title>
  <dc:creator>Russell Butler</dc:creator>
  <cp:lastModifiedBy>Russell Butler</cp:lastModifiedBy>
  <cp:revision>33</cp:revision>
  <dcterms:created xsi:type="dcterms:W3CDTF">2019-11-07T16:21:27Z</dcterms:created>
  <dcterms:modified xsi:type="dcterms:W3CDTF">2019-11-07T21:30:19Z</dcterms:modified>
</cp:coreProperties>
</file>