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3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6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8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56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21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1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6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1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5665-46F5-41AD-BDB9-EF073834DAA9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9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CA" dirty="0" smtClean="0"/>
              <a:t>lgorithms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basic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5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Divide and conquer: constructing decision trees pg105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select attribute to place at root node and create branch for each value of attribute</a:t>
            </a:r>
          </a:p>
          <a:p>
            <a:r>
              <a:rPr lang="en-CA" dirty="0" smtClean="0"/>
              <a:t>Repeat this process recursively for each branch, using only the instances that reached the branch</a:t>
            </a:r>
          </a:p>
          <a:p>
            <a:r>
              <a:rPr lang="en-CA" dirty="0" smtClean="0"/>
              <a:t>Any leaf with only one class (Yes/no) will not be split further (we want this!)</a:t>
            </a:r>
          </a:p>
          <a:p>
            <a:r>
              <a:rPr lang="en-CA" dirty="0" smtClean="0"/>
              <a:t>How can we make the tree as short as possible?</a:t>
            </a:r>
          </a:p>
          <a:p>
            <a:r>
              <a:rPr lang="en-CA" dirty="0" smtClean="0"/>
              <a:t>Use information gain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5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Calculating information pg108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calculate information measures used as basis for evaluating different splits?</a:t>
            </a:r>
          </a:p>
          <a:p>
            <a:r>
              <a:rPr lang="en-CA" dirty="0" smtClean="0"/>
              <a:t>We expect this quantity to have following properties:</a:t>
            </a:r>
          </a:p>
          <a:p>
            <a:pPr lvl="1"/>
            <a:r>
              <a:rPr lang="en-CA" dirty="0" smtClean="0"/>
              <a:t>When number of either yes’s or no’s is zero, information=zero</a:t>
            </a:r>
          </a:p>
          <a:p>
            <a:pPr lvl="1"/>
            <a:r>
              <a:rPr lang="en-CA" dirty="0" smtClean="0"/>
              <a:t>When the number of yes’s = number of no’s, information=max</a:t>
            </a:r>
          </a:p>
          <a:p>
            <a:r>
              <a:rPr lang="en-CA" dirty="0" smtClean="0"/>
              <a:t>Decisions can be made in single or multiple stages, and the amount of information is the same in both cases</a:t>
            </a:r>
          </a:p>
          <a:p>
            <a:pPr lvl="1"/>
            <a:r>
              <a:rPr lang="en-CA" dirty="0" smtClean="0"/>
              <a:t>Thus, information should also obey multistage property</a:t>
            </a:r>
          </a:p>
          <a:p>
            <a:r>
              <a:rPr lang="en-CA" dirty="0" smtClean="0"/>
              <a:t>Entropy function satisfies these properties (entropy example)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287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Highly</a:t>
            </a:r>
            <a:r>
              <a:rPr lang="fr-CA" dirty="0" smtClean="0"/>
              <a:t> </a:t>
            </a:r>
            <a:r>
              <a:rPr lang="fr-CA" dirty="0" err="1" smtClean="0"/>
              <a:t>branching</a:t>
            </a:r>
            <a:r>
              <a:rPr lang="fr-CA" dirty="0" smtClean="0"/>
              <a:t> </a:t>
            </a:r>
            <a:r>
              <a:rPr lang="fr-CA" dirty="0" err="1" smtClean="0"/>
              <a:t>attributes</a:t>
            </a:r>
            <a:r>
              <a:rPr lang="fr-CA" dirty="0" smtClean="0"/>
              <a:t> pg111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Problem: when some attributes have a large number of possible values, giving rise to multiway branch with many child nodes</a:t>
            </a:r>
          </a:p>
          <a:p>
            <a:r>
              <a:rPr lang="en-CA" dirty="0" smtClean="0"/>
              <a:t>Entropy=0 when branching on ID code of each instance, which is useless</a:t>
            </a:r>
          </a:p>
          <a:p>
            <a:r>
              <a:rPr lang="en-CA" dirty="0" smtClean="0"/>
              <a:t>Raw information gain prefers attributes with large number of values</a:t>
            </a:r>
          </a:p>
          <a:p>
            <a:r>
              <a:rPr lang="en-CA" dirty="0" smtClean="0"/>
              <a:t>Gain ratio can be used to compensate for this</a:t>
            </a:r>
          </a:p>
          <a:p>
            <a:pPr lvl="1"/>
            <a:r>
              <a:rPr lang="en-CA" dirty="0" smtClean="0"/>
              <a:t>Takes into account number and size of daughter nodes into which an attribute splits the dataset</a:t>
            </a:r>
          </a:p>
          <a:p>
            <a:pPr lvl="1"/>
            <a:r>
              <a:rPr lang="en-CA" dirty="0" smtClean="0"/>
              <a:t>Takes into account the number of bits to determine which branch each instance is assigned (more branches = more info required)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06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Covering algorithms: constructing rules pg112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trees can produce rules, but it will generate many rules and it is not trivial to produce effective rules from a decision tree</a:t>
            </a:r>
          </a:p>
          <a:p>
            <a:r>
              <a:rPr lang="en-CA" dirty="0" smtClean="0"/>
              <a:t>Alternative approach: take each class in turn, and seek a way of covering all instances in it, at the same time excluding instances not in the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4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covering algorithm pg114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 some instances, top-down divide and conquer produce results similar to covering </a:t>
            </a:r>
            <a:r>
              <a:rPr lang="en-CA" dirty="0" smtClean="0"/>
              <a:t>rules, however </a:t>
            </a:r>
            <a:r>
              <a:rPr lang="en-CA" dirty="0"/>
              <a:t>in some cases trees can be much larger than an equivalent set of </a:t>
            </a:r>
            <a:r>
              <a:rPr lang="en-CA" dirty="0" smtClean="0"/>
              <a:t>rules</a:t>
            </a:r>
          </a:p>
          <a:p>
            <a:r>
              <a:rPr lang="en-CA" dirty="0" smtClean="0"/>
              <a:t>Divide and conquer algorithms choose an attribute to maximize information gain, covering algorithms choose an attribute-value pair to maximize probability of desired classification</a:t>
            </a:r>
          </a:p>
          <a:p>
            <a:r>
              <a:rPr lang="en-CA" dirty="0" smtClean="0"/>
              <a:t>Suppose rule covers t instances, where p are positive examples of the class, and t-p is the number of errors. We will maximize ratio p/t</a:t>
            </a:r>
          </a:p>
          <a:p>
            <a:r>
              <a:rPr lang="en-CA" dirty="0" smtClean="0"/>
              <a:t>Start by seeking a rule: if ? Then recommendation = hard</a:t>
            </a:r>
          </a:p>
          <a:p>
            <a:r>
              <a:rPr lang="en-CA" dirty="0" smtClean="0"/>
              <a:t>Then, search all attributes and select most correct</a:t>
            </a:r>
          </a:p>
          <a:p>
            <a:r>
              <a:rPr lang="en-CA" dirty="0" smtClean="0"/>
              <a:t>Then, add another term to the rule: if astigmatism=yes and ? Then recommendation=hard</a:t>
            </a:r>
          </a:p>
          <a:p>
            <a:r>
              <a:rPr lang="en-CA" dirty="0" smtClean="0"/>
              <a:t>In the event of a tie (in accuracy), choose the attribute with more coverage</a:t>
            </a:r>
          </a:p>
          <a:p>
            <a:r>
              <a:rPr lang="en-CA" dirty="0" smtClean="0"/>
              <a:t>Then, delete the instances and start again with reduced data set, repeat until all instances have been classed</a:t>
            </a:r>
          </a:p>
          <a:p>
            <a:r>
              <a:rPr lang="en-CA" dirty="0" smtClean="0"/>
              <a:t>This is the PRISM method for constructing rules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vs decision lists pg118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Though it appears from the resulting rules of PRISM that we must interpret the rules in order, this is not the case</a:t>
            </a:r>
          </a:p>
          <a:p>
            <a:r>
              <a:rPr lang="en-CA" dirty="0" smtClean="0"/>
              <a:t>The rules that are produced by PRISM can be executed in any order</a:t>
            </a:r>
          </a:p>
          <a:p>
            <a:r>
              <a:rPr lang="en-CA" dirty="0" smtClean="0"/>
              <a:t>However, sometimes a test example may receive multiple classifications in which case it is not clear what to do</a:t>
            </a:r>
          </a:p>
          <a:p>
            <a:r>
              <a:rPr lang="en-CA" dirty="0" smtClean="0"/>
              <a:t>Decision lists do not suffer from this problem as they stop executing once a rule has been found, and always have a default class</a:t>
            </a:r>
          </a:p>
          <a:p>
            <a:r>
              <a:rPr lang="en-CA" dirty="0" smtClean="0"/>
              <a:t>Separate and conquer  vs divide and conquer</a:t>
            </a:r>
          </a:p>
          <a:p>
            <a:pPr lvl="1"/>
            <a:r>
              <a:rPr lang="en-CA" dirty="0" smtClean="0"/>
              <a:t>PRISM separates out instances that have already been covered</a:t>
            </a:r>
          </a:p>
          <a:p>
            <a:pPr lvl="1"/>
            <a:r>
              <a:rPr lang="en-CA" dirty="0" smtClean="0"/>
              <a:t>Decision trees divide the instances based on information gain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Mining association rules </a:t>
            </a:r>
            <a:r>
              <a:rPr lang="en-CA" dirty="0" err="1" smtClean="0"/>
              <a:t>pg</a:t>
            </a:r>
            <a:r>
              <a:rPr lang="en-CA" dirty="0" smtClean="0"/>
              <a:t> 119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Association rules are like classification rules and can be found in the same way, using separate-and-conquer rule induction procedure for each possible expression that could occur on the right hand side</a:t>
            </a:r>
          </a:p>
          <a:p>
            <a:r>
              <a:rPr lang="en-CA" dirty="0" smtClean="0"/>
              <a:t>However, if we don’t limit the right hand side to a class, we would have to execute the rule induction procedure once for every possible combination of attributes, with every possible combination of values, on the right hand side.</a:t>
            </a:r>
          </a:p>
          <a:p>
            <a:r>
              <a:rPr lang="en-CA" dirty="0" smtClean="0"/>
              <a:t>Instead we capitalize on the fact we are only interested in association rules with high coverage, seeking combinations of attribute-value pairs with a </a:t>
            </a:r>
            <a:r>
              <a:rPr lang="en-CA" dirty="0" err="1" smtClean="0"/>
              <a:t>prespecified</a:t>
            </a:r>
            <a:r>
              <a:rPr lang="en-CA" dirty="0" smtClean="0"/>
              <a:t> minimum coverage or ‘frequent item sets’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Item sets pg119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List the individual items (attribute-value pairs), then generate two-item sets by making pairs of one-item sets. Discard sets with &lt;min coverage, and generate 3 items sets from the remaining sets. Repeat.</a:t>
            </a:r>
          </a:p>
          <a:p>
            <a:r>
              <a:rPr lang="en-CA" dirty="0" smtClean="0"/>
              <a:t>Association rules: once all item sets with required coverage have been generated, the next step is to turn the item sets into a rule or set of rules with a </a:t>
            </a:r>
            <a:r>
              <a:rPr lang="en-CA" dirty="0" err="1" smtClean="0"/>
              <a:t>prespecified</a:t>
            </a:r>
            <a:r>
              <a:rPr lang="en-CA" dirty="0" smtClean="0"/>
              <a:t> minimum accuracy</a:t>
            </a:r>
          </a:p>
          <a:p>
            <a:r>
              <a:rPr lang="en-CA" dirty="0" smtClean="0"/>
              <a:t>A three item set with a coverage of 4: humidity=normal, windy=false, play=yes gives 7 potential rules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1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rules efficiently pg122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Two steps: 1) generating item sets with specified minimum coverage  and 2) from each item set determining rules with specified minimum accuracy</a:t>
            </a:r>
          </a:p>
          <a:p>
            <a:r>
              <a:rPr lang="en-CA" dirty="0" smtClean="0"/>
              <a:t>1) generate all 1-item sets with specified minimum coverage, and then use this to generate 2-item, 3-item, </a:t>
            </a:r>
            <a:r>
              <a:rPr lang="en-CA" dirty="0" err="1" smtClean="0"/>
              <a:t>etc</a:t>
            </a:r>
            <a:r>
              <a:rPr lang="en-CA" dirty="0" smtClean="0"/>
              <a:t> sets. </a:t>
            </a:r>
          </a:p>
          <a:p>
            <a:r>
              <a:rPr lang="en-CA" dirty="0" smtClean="0"/>
              <a:t>Each operation involves a pass through the dataset to count the items in each set and store surviving item sets in a hash table</a:t>
            </a:r>
          </a:p>
          <a:p>
            <a:r>
              <a:rPr lang="en-CA" dirty="0" smtClean="0"/>
              <a:t>Example: suppose we have five 3-item sets: ABC, ABD, ACD, ACE, and BCD, where a is a feature such as outlook=sunny. </a:t>
            </a:r>
          </a:p>
          <a:p>
            <a:pPr lvl="1"/>
            <a:r>
              <a:rPr lang="en-CA" dirty="0" smtClean="0"/>
              <a:t>Union of ABC, ABD = ABCD is a candidate 4-item set because its other 3-item sets ACD and BCD have &gt;min coverage. </a:t>
            </a:r>
          </a:p>
          <a:p>
            <a:pPr lvl="1"/>
            <a:r>
              <a:rPr lang="en-CA" dirty="0" smtClean="0"/>
              <a:t>If the 3-item sets are sorted into lexical order, as they are here, we need only consider pairs whose first two members are the same. </a:t>
            </a:r>
          </a:p>
          <a:p>
            <a:pPr lvl="1"/>
            <a:r>
              <a:rPr lang="en-CA" dirty="0" smtClean="0"/>
              <a:t>The hash table assists with the check, simply remove each item from the set in turn, and check that remaining 3-item set is indeed present in the hash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8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rules efficiently 2 pg125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 each item set and generate rules from it, checking that they have the minimum accuracy</a:t>
            </a:r>
          </a:p>
          <a:p>
            <a:r>
              <a:rPr lang="en-CA" dirty="0" smtClean="0"/>
              <a:t>Need to place each subset of n-item set as consequent, a brute force procedure that is computationally intensive, because number of possible subsets grows exponentially with size of set</a:t>
            </a:r>
          </a:p>
          <a:p>
            <a:r>
              <a:rPr lang="en-CA" dirty="0" smtClean="0"/>
              <a:t>A better way: if double consequent rule holds, then both single consequent rules must also hold, and, if one or the other single consequent rules does not hold the double consequent will not hold</a:t>
            </a:r>
          </a:p>
          <a:p>
            <a:pPr lvl="1"/>
            <a:r>
              <a:rPr lang="en-CA" dirty="0" smtClean="0"/>
              <a:t>This gives a way of building up from single-consequent rules to candidate double consequent ones, from double to triple,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1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pg91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Single-attribute based prediction</a:t>
            </a:r>
          </a:p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endParaRPr lang="en-CA" dirty="0" smtClean="0"/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methods:</a:t>
            </a:r>
          </a:p>
          <a:p>
            <a:pPr lvl="1"/>
            <a:r>
              <a:rPr lang="en-CA" dirty="0" smtClean="0"/>
              <a:t>Linear regression</a:t>
            </a:r>
          </a:p>
          <a:p>
            <a:pPr lvl="1"/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Perceptron</a:t>
            </a:r>
          </a:p>
          <a:p>
            <a:pPr lvl="1"/>
            <a:r>
              <a:rPr lang="en-CA" dirty="0" smtClean="0"/>
              <a:t>Winnow method</a:t>
            </a:r>
          </a:p>
          <a:p>
            <a:r>
              <a:rPr lang="en-CA" dirty="0" smtClean="0"/>
              <a:t>Instance based methods and clustering</a:t>
            </a:r>
          </a:p>
          <a:p>
            <a:pPr lvl="1"/>
            <a:r>
              <a:rPr lang="en-CA" dirty="0" smtClean="0"/>
              <a:t>Data structures for fast nearest-neighbour search</a:t>
            </a:r>
          </a:p>
          <a:p>
            <a:pPr lvl="1"/>
            <a:r>
              <a:rPr lang="en-CA" dirty="0" smtClean="0"/>
              <a:t>K-means</a:t>
            </a:r>
          </a:p>
          <a:p>
            <a:pPr lvl="1"/>
            <a:r>
              <a:rPr lang="en-CA" dirty="0" smtClean="0"/>
              <a:t>Hierarchical clustering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rules efficiently pseudocode pg126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Minimum coverage and accuracy set by the user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6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Set K=1, coverage = C</a:t>
            </a:r>
            <a:r>
              <a:rPr lang="en-CA" i="1" dirty="0" smtClean="0"/>
              <a:t> //user defined</a:t>
            </a:r>
          </a:p>
          <a:p>
            <a:r>
              <a:rPr lang="en-CA" dirty="0" smtClean="0"/>
              <a:t>Find all k-item sets (attribute values) with (number of instances) &gt; C, add to #(K==1) </a:t>
            </a:r>
          </a:p>
          <a:p>
            <a:r>
              <a:rPr lang="en-CA" dirty="0" smtClean="0"/>
              <a:t>While there exist K-item sets with (number of instances) &gt; C,</a:t>
            </a:r>
          </a:p>
          <a:p>
            <a:pPr lvl="1"/>
            <a:r>
              <a:rPr lang="en-CA" dirty="0" smtClean="0"/>
              <a:t>K=K+1</a:t>
            </a:r>
          </a:p>
          <a:p>
            <a:pPr lvl="1"/>
            <a:r>
              <a:rPr lang="en-CA" dirty="0" smtClean="0"/>
              <a:t>For each pair of (K-1)-item sets in #(K-1) differing only in last item</a:t>
            </a:r>
          </a:p>
          <a:p>
            <a:pPr lvl="1"/>
            <a:r>
              <a:rPr lang="en-CA" dirty="0" smtClean="0"/>
              <a:t>Create K-item set for each pair by combining the two (K-1)-item sets that are paired</a:t>
            </a:r>
          </a:p>
          <a:p>
            <a:pPr lvl="1"/>
            <a:r>
              <a:rPr lang="en-CA" dirty="0" smtClean="0"/>
              <a:t>Remove all K-item sets that contain (K-1)-item sets not in #(K-1) </a:t>
            </a:r>
            <a:r>
              <a:rPr lang="en-CA" i="1" dirty="0" smtClean="0"/>
              <a:t>//subset coverage</a:t>
            </a:r>
          </a:p>
          <a:p>
            <a:pPr lvl="1"/>
            <a:r>
              <a:rPr lang="en-CA" dirty="0" smtClean="0"/>
              <a:t>Remove all K-item sets that do not have sufficient coverage </a:t>
            </a:r>
            <a:r>
              <a:rPr lang="en-CA" i="1" dirty="0" smtClean="0"/>
              <a:t>//new set coverage</a:t>
            </a:r>
          </a:p>
          <a:p>
            <a:pPr lvl="1"/>
            <a:r>
              <a:rPr lang="en-CA" dirty="0" smtClean="0"/>
              <a:t>Store remaining K-item sets and their coverage in #K, sorting sets in lexical order</a:t>
            </a:r>
            <a:endParaRPr lang="en-CA" dirty="0"/>
          </a:p>
          <a:p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Find all K-item sets with sufficient coverage pg126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6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Set n=1, accuracy=a</a:t>
            </a:r>
          </a:p>
          <a:p>
            <a:r>
              <a:rPr lang="en-CA" dirty="0" smtClean="0"/>
              <a:t>Find all sufficiently accurate n-consequent rules for the k-item set and store in #1, computing accuracy using the hash tables found for the item sets</a:t>
            </a:r>
          </a:p>
          <a:p>
            <a:r>
              <a:rPr lang="en-CA" dirty="0" smtClean="0"/>
              <a:t>While there exist some sufficiently accurate n-consequent rules:</a:t>
            </a:r>
          </a:p>
          <a:p>
            <a:pPr lvl="1"/>
            <a:r>
              <a:rPr lang="en-CA" dirty="0" smtClean="0"/>
              <a:t>n=n+1</a:t>
            </a:r>
          </a:p>
          <a:p>
            <a:pPr lvl="1"/>
            <a:r>
              <a:rPr lang="en-CA" dirty="0" smtClean="0"/>
              <a:t>Find all pairs of (n-1)-consequent rules in #(n-1) whose consequents differ only in last item</a:t>
            </a:r>
          </a:p>
          <a:p>
            <a:pPr lvl="1"/>
            <a:r>
              <a:rPr lang="en-CA" dirty="0" smtClean="0"/>
              <a:t>Create n-consequent rule for each pair by combining (n-1)-consequents</a:t>
            </a:r>
          </a:p>
          <a:p>
            <a:pPr lvl="1"/>
            <a:r>
              <a:rPr lang="en-CA" dirty="0" smtClean="0"/>
              <a:t>Remove all n-consequent rules where accuracy&lt;a, computing accuracy using hash tables found for item sets</a:t>
            </a:r>
          </a:p>
          <a:p>
            <a:pPr lvl="1"/>
            <a:r>
              <a:rPr lang="en-CA" dirty="0" smtClean="0"/>
              <a:t>Store remaining n-consequent rules and their accuracy in hash table #k, sorting items for each consequent in lexical order</a:t>
            </a:r>
          </a:p>
          <a:p>
            <a:pPr lvl="1"/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Find all sufficiently accurate association rules for a k-item set pg126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5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4.6 Linear Models pg127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8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Methods previously considered (decision trees, rules) worked naturally with nominal values</a:t>
            </a:r>
          </a:p>
          <a:p>
            <a:r>
              <a:rPr lang="en-CA" dirty="0" smtClean="0"/>
              <a:t>There are methods that work more naturally with numerical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9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 Prediction: Linear Regression pg127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Common in statistics</a:t>
            </a:r>
          </a:p>
          <a:p>
            <a:r>
              <a:rPr lang="en-CA" dirty="0" smtClean="0"/>
              <a:t>Express class as a linear combination of attributes using predetermined </a:t>
            </a:r>
            <a:r>
              <a:rPr lang="en-CA" i="1" dirty="0" smtClean="0"/>
              <a:t>weights</a:t>
            </a:r>
          </a:p>
          <a:p>
            <a:r>
              <a:rPr lang="en-CA" dirty="0" smtClean="0"/>
              <a:t>x=w0 + w1a1 + w2a2 + … + </a:t>
            </a:r>
            <a:r>
              <a:rPr lang="en-CA" dirty="0" err="1" smtClean="0"/>
              <a:t>wkak</a:t>
            </a:r>
            <a:endParaRPr lang="en-CA" dirty="0" smtClean="0"/>
          </a:p>
          <a:p>
            <a:r>
              <a:rPr lang="en-CA" dirty="0" smtClean="0"/>
              <a:t>Where x is the class, a the attribute values, and w the weights</a:t>
            </a:r>
          </a:p>
          <a:p>
            <a:r>
              <a:rPr lang="en-CA" dirty="0" smtClean="0"/>
              <a:t>Weights are calculated from training data</a:t>
            </a:r>
          </a:p>
          <a:p>
            <a:r>
              <a:rPr lang="en-CA" dirty="0" smtClean="0"/>
              <a:t>Consider class x(1), its predicted value is </a:t>
            </a:r>
          </a:p>
          <a:p>
            <a:r>
              <a:rPr lang="en-CA" dirty="0" smtClean="0"/>
              <a:t>x(1) = w0a0(1) + w1a1(1) + … + </a:t>
            </a:r>
            <a:r>
              <a:rPr lang="en-CA" dirty="0" err="1" smtClean="0"/>
              <a:t>wkak</a:t>
            </a:r>
            <a:r>
              <a:rPr lang="en-CA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7783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 regression pg128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weights </a:t>
            </a:r>
            <a:r>
              <a:rPr lang="en-CA" dirty="0" err="1" smtClean="0"/>
              <a:t>wk</a:t>
            </a:r>
            <a:r>
              <a:rPr lang="en-CA" dirty="0" smtClean="0"/>
              <a:t> to minimize sum of square of differences across all training instances</a:t>
            </a:r>
          </a:p>
          <a:p>
            <a:r>
              <a:rPr lang="en-CA" dirty="0" smtClean="0"/>
              <a:t>Consider n training instances, then sum of square of differences is:</a:t>
            </a:r>
          </a:p>
          <a:p>
            <a:r>
              <a:rPr lang="en-CA" dirty="0" smtClean="0"/>
              <a:t>Formula pg128</a:t>
            </a:r>
          </a:p>
          <a:p>
            <a:r>
              <a:rPr lang="en-CA" dirty="0" smtClean="0"/>
              <a:t>Matrix inversion formula</a:t>
            </a:r>
          </a:p>
          <a:p>
            <a:r>
              <a:rPr lang="en-CA" dirty="0" smtClean="0"/>
              <a:t>Interpreting weight matrix </a:t>
            </a:r>
            <a:r>
              <a:rPr lang="en-CA" dirty="0" err="1" smtClean="0"/>
              <a:t>neuroimage</a:t>
            </a:r>
            <a:r>
              <a:rPr lang="en-CA" dirty="0" smtClean="0"/>
              <a:t> best paper award</a:t>
            </a:r>
          </a:p>
          <a:p>
            <a:r>
              <a:rPr lang="en-CA" dirty="0" smtClean="0"/>
              <a:t>Result of least square regression is a set of numeric weights which can be used to predict the class of the next instance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7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CPU test performance pg129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Multiresponse</a:t>
            </a:r>
            <a:r>
              <a:rPr lang="en-CA" dirty="0" smtClean="0"/>
              <a:t> linear regression pg129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Perform a regression for each class</a:t>
            </a:r>
          </a:p>
          <a:p>
            <a:r>
              <a:rPr lang="en-CA" dirty="0" err="1" smtClean="0"/>
              <a:t>Multiresponse</a:t>
            </a:r>
            <a:r>
              <a:rPr lang="en-CA" dirty="0" smtClean="0"/>
              <a:t> linear regression – perform a regression for each class, setting the output=1 for instances that are part of the class and output=0 for those that are not</a:t>
            </a:r>
          </a:p>
          <a:p>
            <a:pPr lvl="1"/>
            <a:r>
              <a:rPr lang="en-CA" dirty="0" smtClean="0"/>
              <a:t>The result is a linear expression for the class</a:t>
            </a:r>
          </a:p>
          <a:p>
            <a:r>
              <a:rPr lang="en-CA" dirty="0" smtClean="0"/>
              <a:t>Then given a test example, calculate the value of the linear expression for each class and choose the largest</a:t>
            </a:r>
          </a:p>
          <a:p>
            <a:r>
              <a:rPr lang="en-CA" dirty="0" smtClean="0"/>
              <a:t>Look at it as approximating a numeric </a:t>
            </a:r>
            <a:r>
              <a:rPr lang="en-CA" i="1" dirty="0" smtClean="0"/>
              <a:t>membership function </a:t>
            </a:r>
            <a:r>
              <a:rPr lang="en-CA" dirty="0" smtClean="0"/>
              <a:t>for each class</a:t>
            </a:r>
          </a:p>
          <a:p>
            <a:r>
              <a:rPr lang="en-CA" dirty="0" smtClean="0"/>
              <a:t>Drawbacks</a:t>
            </a:r>
          </a:p>
          <a:p>
            <a:pPr lvl="1"/>
            <a:r>
              <a:rPr lang="en-CA" dirty="0" smtClean="0"/>
              <a:t>1) does not give probabilities</a:t>
            </a:r>
          </a:p>
          <a:p>
            <a:pPr lvl="1"/>
            <a:r>
              <a:rPr lang="en-CA" dirty="0" smtClean="0"/>
              <a:t>2) LSR assumes errors are statistically independent and normally distributed with the same </a:t>
            </a:r>
            <a:r>
              <a:rPr lang="en-CA" dirty="0" err="1" smtClean="0"/>
              <a:t>std</a:t>
            </a:r>
            <a:r>
              <a:rPr lang="en-CA" dirty="0" smtClean="0"/>
              <a:t>, an assumption violated in classification problems because observations are only ever 0 or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1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pg129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approximating 0 and 1 values directly, logistic regression builds a linear model based on a transformed target variable</a:t>
            </a:r>
          </a:p>
          <a:p>
            <a:r>
              <a:rPr lang="en-CA" dirty="0" smtClean="0"/>
              <a:t>Consider a 2-class problem (0/1) </a:t>
            </a:r>
          </a:p>
          <a:p>
            <a:r>
              <a:rPr lang="en-CA" dirty="0" smtClean="0"/>
              <a:t>We want to know p(1 | a1,a2,…</a:t>
            </a:r>
            <a:r>
              <a:rPr lang="en-CA" dirty="0" err="1" smtClean="0"/>
              <a:t>ak</a:t>
            </a:r>
            <a:r>
              <a:rPr lang="en-CA" dirty="0" smtClean="0"/>
              <a:t>) (target variable)</a:t>
            </a:r>
          </a:p>
          <a:p>
            <a:r>
              <a:rPr lang="en-CA" dirty="0" smtClean="0"/>
              <a:t>Logistic regression replaces target variable with</a:t>
            </a:r>
          </a:p>
          <a:p>
            <a:r>
              <a:rPr lang="en-CA" dirty="0" smtClean="0"/>
              <a:t>Log(p(1|a1,a2,…</a:t>
            </a:r>
            <a:r>
              <a:rPr lang="en-CA" dirty="0" err="1" smtClean="0"/>
              <a:t>ak</a:t>
            </a:r>
            <a:r>
              <a:rPr lang="en-CA" dirty="0" smtClean="0"/>
              <a:t>))/(1-p(1|a1,a2,…</a:t>
            </a:r>
            <a:r>
              <a:rPr lang="en-CA" dirty="0" err="1" smtClean="0"/>
              <a:t>ak</a:t>
            </a:r>
            <a:r>
              <a:rPr lang="en-CA" dirty="0" smtClean="0"/>
              <a:t>)) </a:t>
            </a:r>
          </a:p>
          <a:p>
            <a:r>
              <a:rPr lang="en-CA" dirty="0" smtClean="0"/>
              <a:t>Figure 4.1a the logit transformation</a:t>
            </a:r>
          </a:p>
          <a:p>
            <a:r>
              <a:rPr lang="en-CA" dirty="0" smtClean="0"/>
              <a:t>Resulting model is p(a1|a1,a2,…</a:t>
            </a:r>
            <a:r>
              <a:rPr lang="en-CA" dirty="0" err="1" smtClean="0"/>
              <a:t>ak</a:t>
            </a:r>
            <a:r>
              <a:rPr lang="en-CA" dirty="0" smtClean="0"/>
              <a:t>) = 1/(1+exp(-w0-w1a1-…-</a:t>
            </a:r>
            <a:r>
              <a:rPr lang="en-CA" dirty="0" err="1" smtClean="0"/>
              <a:t>wkak</a:t>
            </a:r>
            <a:r>
              <a:rPr lang="en-CA" dirty="0" smtClean="0"/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8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pg91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Simplicity-first emphasis</a:t>
            </a:r>
          </a:p>
          <a:p>
            <a:r>
              <a:rPr lang="en-CA" dirty="0" smtClean="0"/>
              <a:t>Detectible patterns depend on method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6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likelihood pg130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Linear regression measures goodness of fit using squared error, logistic regression uses log-likelihood</a:t>
            </a:r>
          </a:p>
          <a:p>
            <a:r>
              <a:rPr lang="en-CA" dirty="0" smtClean="0"/>
              <a:t>Formulate for log-likelihood</a:t>
            </a:r>
          </a:p>
          <a:p>
            <a:r>
              <a:rPr lang="en-CA" dirty="0" smtClean="0"/>
              <a:t>Weights </a:t>
            </a:r>
            <a:r>
              <a:rPr lang="en-CA" dirty="0" err="1" smtClean="0"/>
              <a:t>wi</a:t>
            </a:r>
            <a:r>
              <a:rPr lang="en-CA" dirty="0" smtClean="0"/>
              <a:t> are chosen to maximize the log-likelihood</a:t>
            </a:r>
          </a:p>
          <a:p>
            <a:r>
              <a:rPr lang="en-CA" dirty="0" smtClean="0"/>
              <a:t>How to solve this maximization problem? Iteratively solve a sequence of weighted least-squares regression problems until the log-likelihood converges to a maximum</a:t>
            </a:r>
          </a:p>
          <a:p>
            <a:r>
              <a:rPr lang="en-CA" dirty="0" smtClean="0"/>
              <a:t>Decision boundary for 2-class logistic regression lies where the prediction probability is 0.5, which occurs when exponent is zero</a:t>
            </a:r>
          </a:p>
          <a:p>
            <a:r>
              <a:rPr lang="en-CA" dirty="0" smtClean="0"/>
              <a:t>(example of hyperplane from linear algebra)</a:t>
            </a:r>
          </a:p>
          <a:p>
            <a:r>
              <a:rPr lang="en-CA" dirty="0" smtClean="0"/>
              <a:t>(example of maximum likelihood)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15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classification using the perceptron pg131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It is not necessary to perform probability estimations if the sole purpose of the model is to predict class labels</a:t>
            </a:r>
          </a:p>
          <a:p>
            <a:r>
              <a:rPr lang="en-CA" dirty="0" smtClean="0"/>
              <a:t>If data can be separated into two groups using a hyperplane, it is said to be linearly separable</a:t>
            </a:r>
          </a:p>
          <a:p>
            <a:r>
              <a:rPr lang="en-CA" dirty="0" smtClean="0"/>
              <a:t>IF the data is linearly separable, there is a simple algorithm for finding the separating hyperplane</a:t>
            </a:r>
          </a:p>
          <a:p>
            <a:r>
              <a:rPr lang="en-CA" dirty="0" smtClean="0"/>
              <a:t>First we examine the hyperplane equation:</a:t>
            </a:r>
          </a:p>
          <a:p>
            <a:r>
              <a:rPr lang="en-CA" dirty="0" smtClean="0"/>
              <a:t>w0a0 + w1a1 + … + </a:t>
            </a:r>
            <a:r>
              <a:rPr lang="en-CA" dirty="0" err="1" smtClean="0"/>
              <a:t>wkak</a:t>
            </a:r>
            <a:r>
              <a:rPr lang="en-CA" dirty="0" smtClean="0"/>
              <a:t> = 0 </a:t>
            </a:r>
          </a:p>
          <a:p>
            <a:r>
              <a:rPr lang="en-CA" dirty="0" smtClean="0"/>
              <a:t>a0 always = 1 (data augmentation), we want to find values for w so that the training examples are properly classified by the hyperplane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Perceptron learning rule pg132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Set all weights to zero</a:t>
            </a:r>
          </a:p>
          <a:p>
            <a:r>
              <a:rPr lang="en-CA" dirty="0" smtClean="0"/>
              <a:t>Until all instances in training data are correctly classified:</a:t>
            </a:r>
          </a:p>
          <a:p>
            <a:pPr lvl="1"/>
            <a:r>
              <a:rPr lang="en-CA" sz="2800" dirty="0" smtClean="0"/>
              <a:t>For each instance I in the training data</a:t>
            </a:r>
          </a:p>
          <a:p>
            <a:pPr lvl="2"/>
            <a:r>
              <a:rPr lang="en-CA" sz="2800" dirty="0" smtClean="0"/>
              <a:t>If I is classified incorrectly by the perceptron</a:t>
            </a:r>
          </a:p>
          <a:p>
            <a:pPr lvl="3"/>
            <a:r>
              <a:rPr lang="en-CA" sz="2800" dirty="0" smtClean="0"/>
              <a:t>If I belongs to the first class add it to the weight vector</a:t>
            </a:r>
          </a:p>
          <a:p>
            <a:pPr lvl="3"/>
            <a:r>
              <a:rPr lang="en-CA" sz="2800" dirty="0" smtClean="0"/>
              <a:t>Else subtract I from the weight vector</a:t>
            </a:r>
          </a:p>
          <a:p>
            <a:r>
              <a:rPr lang="en-CA" dirty="0" smtClean="0"/>
              <a:t>Each iteration goes through all the training instances</a:t>
            </a:r>
          </a:p>
          <a:p>
            <a:r>
              <a:rPr lang="en-CA" dirty="0" smtClean="0"/>
              <a:t>If a misclassified instances is encountered, the parameters of the hyperplane are changed so that the misclassified instance moves closer to or across the hyperplane</a:t>
            </a:r>
          </a:p>
          <a:p>
            <a:r>
              <a:rPr lang="en-CA" dirty="0" smtClean="0"/>
              <a:t>If the instance belongs to the first class this is done by adding its attributes to the weight vector, otherwise we subtract the attributes from weight vector</a:t>
            </a:r>
          </a:p>
          <a:p>
            <a:r>
              <a:rPr lang="en-CA" dirty="0" smtClean="0"/>
              <a:t>Why does this work? </a:t>
            </a:r>
            <a:r>
              <a:rPr lang="en-CA" dirty="0" err="1" smtClean="0"/>
              <a:t>Pg</a:t>
            </a:r>
            <a:r>
              <a:rPr lang="en-CA" dirty="0" smtClean="0"/>
              <a:t> 133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8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classification using Winnow pg134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Perceptron is not only algorithm guaranteed to find separating hyperplane for linearly separable problem</a:t>
            </a:r>
          </a:p>
          <a:p>
            <a:r>
              <a:rPr lang="en-CA" dirty="0" smtClean="0"/>
              <a:t>Winnow is an alternative, for datasets with binary attributes</a:t>
            </a:r>
          </a:p>
          <a:p>
            <a:r>
              <a:rPr lang="en-CA" dirty="0" smtClean="0"/>
              <a:t>Mistake driven</a:t>
            </a:r>
          </a:p>
          <a:p>
            <a:r>
              <a:rPr lang="en-CA" dirty="0" smtClean="0"/>
              <a:t>Winnow employs multiplicative updates and alters weights individually by multiplying them by a user-specified parameter alpha</a:t>
            </a:r>
          </a:p>
          <a:p>
            <a:r>
              <a:rPr lang="en-CA" dirty="0" smtClean="0"/>
              <a:t>Balanced vs unbalanced Winnow – balanced winnow allows for negative weights, using a weight vector for each class</a:t>
            </a:r>
          </a:p>
          <a:p>
            <a:r>
              <a:rPr lang="en-CA" dirty="0" smtClean="0"/>
              <a:t>An instance is belonging to class 1 if: </a:t>
            </a:r>
          </a:p>
          <a:p>
            <a:pPr lvl="1"/>
            <a:r>
              <a:rPr lang="en-CA" dirty="0" smtClean="0"/>
              <a:t>(w0+ - w0-)a0 + (w1+ - w1-)a1 + … + (</a:t>
            </a:r>
            <a:r>
              <a:rPr lang="en-CA" dirty="0" err="1" smtClean="0"/>
              <a:t>wk</a:t>
            </a:r>
            <a:r>
              <a:rPr lang="en-CA" dirty="0" smtClean="0"/>
              <a:t>+ - </a:t>
            </a:r>
            <a:r>
              <a:rPr lang="en-CA" dirty="0" err="1" smtClean="0"/>
              <a:t>wk</a:t>
            </a:r>
            <a:r>
              <a:rPr lang="en-CA" dirty="0" smtClean="0"/>
              <a:t>-)</a:t>
            </a:r>
            <a:r>
              <a:rPr lang="en-CA" dirty="0" err="1" smtClean="0"/>
              <a:t>ak</a:t>
            </a:r>
            <a:r>
              <a:rPr lang="en-CA" dirty="0" smtClean="0"/>
              <a:t> &gt; theta</a:t>
            </a:r>
          </a:p>
          <a:p>
            <a:pPr lvl="1"/>
            <a:r>
              <a:rPr lang="en-CA" dirty="0" smtClean="0"/>
              <a:t>Where theta is a user-specified threshold parameter</a:t>
            </a:r>
          </a:p>
          <a:p>
            <a:r>
              <a:rPr lang="en-CA" dirty="0" smtClean="0"/>
              <a:t>Winnow is an attribute-efficient learner which means in hones in on </a:t>
            </a:r>
            <a:r>
              <a:rPr lang="en-CA" dirty="0" err="1" smtClean="0"/>
              <a:t>relevent</a:t>
            </a:r>
            <a:r>
              <a:rPr lang="en-CA" dirty="0" smtClean="0"/>
              <a:t> features in a dataset – good if algorithm has many binary features most of which are irrelevant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7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Unbalanced winnow algorithm pg134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While some instances are misclassified</a:t>
            </a:r>
          </a:p>
          <a:p>
            <a:pPr lvl="1"/>
            <a:r>
              <a:rPr lang="en-CA" dirty="0" smtClean="0"/>
              <a:t>For every instance a</a:t>
            </a:r>
          </a:p>
          <a:p>
            <a:pPr lvl="2"/>
            <a:r>
              <a:rPr lang="en-CA" sz="2400" dirty="0" smtClean="0"/>
              <a:t>Classify a using the current weights</a:t>
            </a:r>
          </a:p>
          <a:p>
            <a:pPr lvl="2"/>
            <a:r>
              <a:rPr lang="en-CA" sz="2400" dirty="0" smtClean="0"/>
              <a:t>If the predicted class is incorrect</a:t>
            </a:r>
          </a:p>
          <a:p>
            <a:pPr lvl="3"/>
            <a:r>
              <a:rPr lang="en-CA" sz="2400" dirty="0" smtClean="0"/>
              <a:t>If a belongs to the first class</a:t>
            </a:r>
          </a:p>
          <a:p>
            <a:pPr lvl="4"/>
            <a:r>
              <a:rPr lang="en-CA" sz="2400" dirty="0" smtClean="0"/>
              <a:t>For each </a:t>
            </a:r>
            <a:r>
              <a:rPr lang="en-CA" sz="2400" dirty="0" err="1" smtClean="0"/>
              <a:t>ai</a:t>
            </a:r>
            <a:r>
              <a:rPr lang="en-CA" sz="2400" dirty="0"/>
              <a:t>=</a:t>
            </a:r>
            <a:r>
              <a:rPr lang="en-CA" sz="2400" dirty="0" smtClean="0"/>
              <a:t>1, multiply </a:t>
            </a:r>
            <a:r>
              <a:rPr lang="en-CA" sz="2400" dirty="0" err="1" smtClean="0"/>
              <a:t>wi</a:t>
            </a:r>
            <a:r>
              <a:rPr lang="en-CA" sz="2400" dirty="0" smtClean="0"/>
              <a:t> by alpha</a:t>
            </a:r>
          </a:p>
          <a:p>
            <a:pPr lvl="4"/>
            <a:r>
              <a:rPr lang="en-CA" sz="2400" dirty="0" smtClean="0"/>
              <a:t>(if </a:t>
            </a:r>
            <a:r>
              <a:rPr lang="en-CA" sz="2400" dirty="0" err="1" smtClean="0"/>
              <a:t>ai</a:t>
            </a:r>
            <a:r>
              <a:rPr lang="en-CA" sz="2400" dirty="0" smtClean="0"/>
              <a:t>=0, leave </a:t>
            </a:r>
            <a:r>
              <a:rPr lang="en-CA" sz="2400" dirty="0" err="1" smtClean="0"/>
              <a:t>wi</a:t>
            </a:r>
            <a:r>
              <a:rPr lang="en-CA" sz="2400" dirty="0" smtClean="0"/>
              <a:t> unchanged)</a:t>
            </a:r>
          </a:p>
          <a:p>
            <a:pPr lvl="3"/>
            <a:r>
              <a:rPr lang="en-CA" sz="2400" dirty="0" smtClean="0"/>
              <a:t>Otherwise</a:t>
            </a:r>
          </a:p>
          <a:p>
            <a:pPr lvl="4"/>
            <a:r>
              <a:rPr lang="en-CA" sz="2400" dirty="0" smtClean="0"/>
              <a:t>For each </a:t>
            </a:r>
            <a:r>
              <a:rPr lang="en-CA" sz="2400" dirty="0" err="1" smtClean="0"/>
              <a:t>ai</a:t>
            </a:r>
            <a:r>
              <a:rPr lang="en-CA" sz="2400" dirty="0"/>
              <a:t>=</a:t>
            </a:r>
            <a:r>
              <a:rPr lang="en-CA" sz="2400" dirty="0" smtClean="0"/>
              <a:t>1, divide </a:t>
            </a:r>
            <a:r>
              <a:rPr lang="en-CA" sz="2400" dirty="0" err="1" smtClean="0"/>
              <a:t>wi</a:t>
            </a:r>
            <a:r>
              <a:rPr lang="en-CA" sz="2400" dirty="0" smtClean="0"/>
              <a:t> by alpha</a:t>
            </a:r>
          </a:p>
          <a:p>
            <a:pPr lvl="4"/>
            <a:r>
              <a:rPr lang="en-CA" sz="2400" dirty="0" smtClean="0"/>
              <a:t>(if </a:t>
            </a:r>
            <a:r>
              <a:rPr lang="en-CA" sz="2400" dirty="0" err="1" smtClean="0"/>
              <a:t>ai</a:t>
            </a:r>
            <a:r>
              <a:rPr lang="en-CA" sz="2400" dirty="0" smtClean="0"/>
              <a:t>=0, leave </a:t>
            </a:r>
            <a:r>
              <a:rPr lang="en-CA" sz="2400" dirty="0" err="1" smtClean="0"/>
              <a:t>wi</a:t>
            </a:r>
            <a:r>
              <a:rPr lang="en-CA" sz="2400" dirty="0" smtClean="0"/>
              <a:t> unchanged)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365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Balanced Winnow algorithm pg134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en-CA" dirty="0" smtClean="0"/>
              <a:t>While some instances are misclassified</a:t>
            </a:r>
          </a:p>
          <a:p>
            <a:pPr lvl="1"/>
            <a:r>
              <a:rPr lang="en-CA" dirty="0" smtClean="0"/>
              <a:t>For every instance a</a:t>
            </a:r>
          </a:p>
          <a:p>
            <a:pPr lvl="2"/>
            <a:r>
              <a:rPr lang="en-CA" dirty="0" smtClean="0"/>
              <a:t>Classify a using the current weights</a:t>
            </a:r>
          </a:p>
          <a:p>
            <a:pPr lvl="2"/>
            <a:r>
              <a:rPr lang="en-CA" dirty="0" smtClean="0"/>
              <a:t>If the predicted class is incorrect</a:t>
            </a:r>
          </a:p>
          <a:p>
            <a:pPr lvl="3"/>
            <a:r>
              <a:rPr lang="en-CA" dirty="0" smtClean="0"/>
              <a:t>If a belongs to the first class</a:t>
            </a:r>
          </a:p>
          <a:p>
            <a:pPr lvl="4"/>
            <a:r>
              <a:rPr lang="en-CA" dirty="0" smtClean="0"/>
              <a:t>For each </a:t>
            </a:r>
            <a:r>
              <a:rPr lang="en-CA" dirty="0" err="1" smtClean="0"/>
              <a:t>ai</a:t>
            </a:r>
            <a:r>
              <a:rPr lang="en-CA" dirty="0" smtClean="0"/>
              <a:t>=1</a:t>
            </a:r>
          </a:p>
          <a:p>
            <a:pPr lvl="5"/>
            <a:r>
              <a:rPr lang="en-CA" dirty="0" smtClean="0"/>
              <a:t>Multiply </a:t>
            </a:r>
            <a:r>
              <a:rPr lang="en-CA" dirty="0" err="1" smtClean="0"/>
              <a:t>wi</a:t>
            </a:r>
            <a:r>
              <a:rPr lang="en-CA" dirty="0" smtClean="0"/>
              <a:t>+ by alpha</a:t>
            </a:r>
          </a:p>
          <a:p>
            <a:pPr lvl="5"/>
            <a:r>
              <a:rPr lang="en-CA" dirty="0" smtClean="0"/>
              <a:t>Divide </a:t>
            </a:r>
            <a:r>
              <a:rPr lang="en-CA" dirty="0" err="1" smtClean="0"/>
              <a:t>wi</a:t>
            </a:r>
            <a:r>
              <a:rPr lang="en-CA" dirty="0" smtClean="0"/>
              <a:t>- by alpha</a:t>
            </a:r>
          </a:p>
          <a:p>
            <a:pPr lvl="4"/>
            <a:r>
              <a:rPr lang="en-CA" dirty="0" smtClean="0"/>
              <a:t>If </a:t>
            </a:r>
            <a:r>
              <a:rPr lang="en-CA" dirty="0" err="1" smtClean="0"/>
              <a:t>ai</a:t>
            </a:r>
            <a:r>
              <a:rPr lang="en-CA" dirty="0" smtClean="0"/>
              <a:t>=0, leave </a:t>
            </a:r>
            <a:r>
              <a:rPr lang="en-CA" dirty="0" err="1" smtClean="0"/>
              <a:t>wi</a:t>
            </a:r>
            <a:r>
              <a:rPr lang="en-CA" dirty="0" smtClean="0"/>
              <a:t>+ and </a:t>
            </a:r>
            <a:r>
              <a:rPr lang="en-CA" dirty="0" err="1" smtClean="0"/>
              <a:t>wi</a:t>
            </a:r>
            <a:r>
              <a:rPr lang="en-CA" dirty="0" smtClean="0"/>
              <a:t>- unchanged</a:t>
            </a:r>
          </a:p>
          <a:p>
            <a:pPr lvl="3"/>
            <a:r>
              <a:rPr lang="en-CA" dirty="0" smtClean="0"/>
              <a:t>Otherwise</a:t>
            </a:r>
          </a:p>
          <a:p>
            <a:pPr lvl="4"/>
            <a:r>
              <a:rPr lang="en-CA" dirty="0" smtClean="0"/>
              <a:t>For each </a:t>
            </a:r>
            <a:r>
              <a:rPr lang="en-CA" dirty="0" err="1" smtClean="0"/>
              <a:t>ai</a:t>
            </a:r>
            <a:r>
              <a:rPr lang="en-CA" dirty="0" smtClean="0"/>
              <a:t>=1</a:t>
            </a:r>
          </a:p>
          <a:p>
            <a:pPr lvl="5"/>
            <a:r>
              <a:rPr lang="en-CA" dirty="0" smtClean="0"/>
              <a:t>Multiply </a:t>
            </a:r>
            <a:r>
              <a:rPr lang="en-CA" dirty="0" err="1" smtClean="0"/>
              <a:t>wi</a:t>
            </a:r>
            <a:r>
              <a:rPr lang="en-CA" dirty="0" smtClean="0"/>
              <a:t>- by alpha</a:t>
            </a:r>
          </a:p>
          <a:p>
            <a:pPr lvl="5"/>
            <a:r>
              <a:rPr lang="en-CA" dirty="0" smtClean="0"/>
              <a:t>Divide </a:t>
            </a:r>
            <a:r>
              <a:rPr lang="en-CA" dirty="0" err="1" smtClean="0"/>
              <a:t>wi</a:t>
            </a:r>
            <a:r>
              <a:rPr lang="en-CA" dirty="0" smtClean="0"/>
              <a:t>+ by alpha</a:t>
            </a:r>
          </a:p>
          <a:p>
            <a:pPr lvl="4"/>
            <a:r>
              <a:rPr lang="en-CA" dirty="0" smtClean="0"/>
              <a:t>If </a:t>
            </a:r>
            <a:r>
              <a:rPr lang="en-CA" dirty="0" err="1" smtClean="0"/>
              <a:t>ai</a:t>
            </a:r>
            <a:r>
              <a:rPr lang="en-CA" dirty="0" smtClean="0"/>
              <a:t>=0, leave </a:t>
            </a:r>
            <a:r>
              <a:rPr lang="en-CA" dirty="0" err="1" smtClean="0"/>
              <a:t>wi</a:t>
            </a:r>
            <a:r>
              <a:rPr lang="en-CA" dirty="0" smtClean="0"/>
              <a:t>- and </a:t>
            </a:r>
            <a:r>
              <a:rPr lang="en-CA" dirty="0" err="1" smtClean="0"/>
              <a:t>wi</a:t>
            </a:r>
            <a:r>
              <a:rPr lang="en-CA" dirty="0" smtClean="0"/>
              <a:t>+ unchanged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34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4.7 Instance-based learning pg134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 instance based learning the instances (training examples) are stored and a distance function is used to determine which member of the training set is closest to an unknown test instance</a:t>
            </a:r>
          </a:p>
          <a:p>
            <a:r>
              <a:rPr lang="en-CA" dirty="0" smtClean="0"/>
              <a:t>The distance function</a:t>
            </a:r>
          </a:p>
          <a:p>
            <a:r>
              <a:rPr lang="en-CA" dirty="0" smtClean="0"/>
              <a:t>Euclidean distance (Square-root formula) or sum of squares</a:t>
            </a:r>
          </a:p>
          <a:p>
            <a:r>
              <a:rPr lang="en-CA" dirty="0" smtClean="0"/>
              <a:t>Other distance functions can be used (what does distance mean in attribute space?)</a:t>
            </a:r>
          </a:p>
          <a:p>
            <a:r>
              <a:rPr lang="en-CA" dirty="0" smtClean="0"/>
              <a:t>Usually we normalize all attributes to lie between 0 and 1</a:t>
            </a:r>
          </a:p>
          <a:p>
            <a:pPr lvl="1"/>
            <a:r>
              <a:rPr lang="en-CA" dirty="0" err="1" smtClean="0"/>
              <a:t>ai</a:t>
            </a:r>
            <a:r>
              <a:rPr lang="en-CA" dirty="0" smtClean="0"/>
              <a:t> = (vi-min(vi)) / (max(vi) – min(vi)) </a:t>
            </a:r>
          </a:p>
          <a:p>
            <a:r>
              <a:rPr lang="en-CA" dirty="0" smtClean="0"/>
              <a:t>For nominal attributes, we use 0 and 1 for different or same</a:t>
            </a:r>
          </a:p>
          <a:p>
            <a:r>
              <a:rPr lang="en-CA" dirty="0" smtClean="0"/>
              <a:t>If a value is missing, take normalized size of other value or 1-normalize size (whichever is larger)</a:t>
            </a:r>
          </a:p>
          <a:p>
            <a:r>
              <a:rPr lang="en-CA" dirty="0" smtClean="0"/>
              <a:t>If both values missing the distance is 1 (maximal)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nearest neighbours efficiently pg136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Obvious way is to calculate distance from new instance to all other instances and take the smallest</a:t>
            </a:r>
          </a:p>
          <a:p>
            <a:r>
              <a:rPr lang="en-CA" dirty="0" err="1" smtClean="0"/>
              <a:t>kD</a:t>
            </a:r>
            <a:r>
              <a:rPr lang="en-CA" dirty="0" smtClean="0"/>
              <a:t>-tree allows to find nearest neighbours more efficiently</a:t>
            </a:r>
          </a:p>
          <a:p>
            <a:pPr lvl="1"/>
            <a:r>
              <a:rPr lang="en-CA" dirty="0" smtClean="0"/>
              <a:t>Binary tree that divides input space into hyperplane, then splits each partition recursively</a:t>
            </a:r>
          </a:p>
          <a:p>
            <a:pPr lvl="1"/>
            <a:r>
              <a:rPr lang="en-CA" dirty="0" err="1" smtClean="0"/>
              <a:t>kD</a:t>
            </a:r>
            <a:r>
              <a:rPr lang="en-CA" dirty="0" smtClean="0"/>
              <a:t>-tree because it stores a set of points in k-dimensional space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3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kD</a:t>
            </a:r>
            <a:r>
              <a:rPr lang="en-CA" dirty="0" smtClean="0"/>
              <a:t>-tree example pg136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k=2</a:t>
            </a:r>
          </a:p>
          <a:p>
            <a:r>
              <a:rPr lang="en-CA" dirty="0" smtClean="0"/>
              <a:t>Note – hyperplanes are not decision boundaries!</a:t>
            </a:r>
          </a:p>
          <a:p>
            <a:r>
              <a:rPr lang="en-CA" dirty="0" smtClean="0"/>
              <a:t>All splits are made parallel to one of the axes</a:t>
            </a:r>
          </a:p>
          <a:p>
            <a:r>
              <a:rPr lang="en-CA" dirty="0" smtClean="0"/>
              <a:t>How to build </a:t>
            </a:r>
            <a:r>
              <a:rPr lang="en-CA" dirty="0" err="1" smtClean="0"/>
              <a:t>kD</a:t>
            </a:r>
            <a:r>
              <a:rPr lang="en-CA" dirty="0" smtClean="0"/>
              <a:t>-tree from dataset?</a:t>
            </a:r>
          </a:p>
          <a:p>
            <a:r>
              <a:rPr lang="en-CA" dirty="0" smtClean="0"/>
              <a:t>Can it be updated efficiently as new examples are added?</a:t>
            </a:r>
          </a:p>
          <a:p>
            <a:r>
              <a:rPr lang="en-CA" dirty="0" smtClean="0"/>
              <a:t>How does it speed up nearest-neighbour calculations?</a:t>
            </a:r>
          </a:p>
          <a:p>
            <a:r>
              <a:rPr lang="en-CA" dirty="0" smtClean="0"/>
              <a:t>Give full </a:t>
            </a:r>
            <a:r>
              <a:rPr lang="en-CA" dirty="0" err="1" smtClean="0"/>
              <a:t>kD</a:t>
            </a:r>
            <a:r>
              <a:rPr lang="en-CA" dirty="0" smtClean="0"/>
              <a:t> tree example with partitioned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Inferring rudimentary rules pg92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method (1 rule method)</a:t>
            </a:r>
          </a:p>
          <a:p>
            <a:r>
              <a:rPr lang="en-CA" dirty="0" smtClean="0"/>
              <a:t>For each attribute, </a:t>
            </a:r>
          </a:p>
          <a:p>
            <a:pPr lvl="1"/>
            <a:r>
              <a:rPr lang="en-CA" dirty="0" smtClean="0"/>
              <a:t>For each value of the attribute make a rule:</a:t>
            </a:r>
          </a:p>
          <a:p>
            <a:pPr lvl="2"/>
            <a:r>
              <a:rPr lang="en-CA" dirty="0" smtClean="0"/>
              <a:t>Count how often each class appears</a:t>
            </a:r>
          </a:p>
          <a:p>
            <a:pPr lvl="2"/>
            <a:r>
              <a:rPr lang="en-CA" dirty="0" smtClean="0"/>
              <a:t>Find the most frequent class</a:t>
            </a:r>
          </a:p>
          <a:p>
            <a:pPr lvl="2"/>
            <a:r>
              <a:rPr lang="en-CA" dirty="0" smtClean="0"/>
              <a:t>Make the rule assign that class to this attribute value</a:t>
            </a:r>
          </a:p>
          <a:p>
            <a:pPr lvl="1"/>
            <a:r>
              <a:rPr lang="en-CA" dirty="0" smtClean="0"/>
              <a:t>Calculate the error rate of the rules</a:t>
            </a:r>
          </a:p>
          <a:p>
            <a:r>
              <a:rPr lang="en-CA" dirty="0" smtClean="0"/>
              <a:t>Choose the rules with the smallest error rate</a:t>
            </a:r>
          </a:p>
          <a:p>
            <a:endParaRPr lang="en-CA" dirty="0"/>
          </a:p>
          <a:p>
            <a:r>
              <a:rPr lang="en-CA" dirty="0" smtClean="0"/>
              <a:t>Strongly encourages simplicity-first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425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pg94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treat ‘missing’ as another attribute value</a:t>
            </a:r>
          </a:p>
          <a:p>
            <a:r>
              <a:rPr lang="en-CA" dirty="0" smtClean="0"/>
              <a:t>Convert numeric to nominal by sorting and placing </a:t>
            </a:r>
            <a:r>
              <a:rPr lang="en-CA" dirty="0" smtClean="0"/>
              <a:t>breakpoints</a:t>
            </a:r>
          </a:p>
          <a:p>
            <a:r>
              <a:rPr lang="en-CA" dirty="0" smtClean="0"/>
              <a:t>Can be problematic for 1R because many classes are formed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4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probabilistic modeling </a:t>
            </a:r>
            <a:r>
              <a:rPr lang="en-CA" dirty="0" err="1" smtClean="0"/>
              <a:t>pg</a:t>
            </a:r>
            <a:r>
              <a:rPr lang="en-CA" dirty="0" smtClean="0"/>
              <a:t> 97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uses a single attribute, but another approach is to combine all the attributes</a:t>
            </a:r>
          </a:p>
          <a:p>
            <a:r>
              <a:rPr lang="en-CA" dirty="0" smtClean="0"/>
              <a:t>For a new instance, multiply all the likelihoods together and normalize (</a:t>
            </a:r>
            <a:r>
              <a:rPr lang="en-CA" dirty="0" err="1" smtClean="0"/>
              <a:t>bayes</a:t>
            </a:r>
            <a:r>
              <a:rPr lang="en-CA" dirty="0" smtClean="0"/>
              <a:t> rule)</a:t>
            </a:r>
          </a:p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r>
              <a:rPr lang="en-CA" dirty="0" smtClean="0"/>
              <a:t> (assumes independence)</a:t>
            </a:r>
          </a:p>
          <a:p>
            <a:r>
              <a:rPr lang="en-CA" dirty="0" smtClean="0"/>
              <a:t>Can add </a:t>
            </a:r>
            <a:r>
              <a:rPr lang="en-CA" dirty="0" err="1" smtClean="0"/>
              <a:t>laplace</a:t>
            </a:r>
            <a:r>
              <a:rPr lang="en-CA" dirty="0" smtClean="0"/>
              <a:t> estimator to correct for 0s in Naïve Bayes</a:t>
            </a:r>
          </a:p>
          <a:p>
            <a:r>
              <a:rPr lang="en-CA" dirty="0" smtClean="0"/>
              <a:t>Can think of the </a:t>
            </a:r>
            <a:r>
              <a:rPr lang="en-CA" dirty="0" err="1" smtClean="0"/>
              <a:t>laplace</a:t>
            </a:r>
            <a:r>
              <a:rPr lang="en-CA" dirty="0" smtClean="0"/>
              <a:t> estimator as a prior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071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for Naïve Bayes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simply leave attributes out of calculation if missing</a:t>
            </a:r>
          </a:p>
          <a:p>
            <a:r>
              <a:rPr lang="en-CA" dirty="0" smtClean="0"/>
              <a:t>If we are using numeric values, we can calculate the mean and </a:t>
            </a:r>
            <a:r>
              <a:rPr lang="en-CA" dirty="0" err="1" smtClean="0"/>
              <a:t>std</a:t>
            </a:r>
            <a:r>
              <a:rPr lang="en-CA" dirty="0" smtClean="0"/>
              <a:t> assuming a Gaussian distribution and use this to get the probabilities</a:t>
            </a:r>
          </a:p>
          <a:p>
            <a:r>
              <a:rPr lang="en-CA" dirty="0" smtClean="0"/>
              <a:t>Normal distribution assumption makes it easy to extend naïve </a:t>
            </a:r>
            <a:r>
              <a:rPr lang="en-CA" dirty="0" err="1" smtClean="0"/>
              <a:t>bayes</a:t>
            </a:r>
            <a:r>
              <a:rPr lang="en-CA" dirty="0" smtClean="0"/>
              <a:t> to deal with numeric attributes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9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r>
              <a:rPr lang="en-CA" dirty="0" smtClean="0"/>
              <a:t> for document classification </a:t>
            </a:r>
            <a:r>
              <a:rPr lang="en-CA" dirty="0" err="1" smtClean="0"/>
              <a:t>pg</a:t>
            </a:r>
            <a:r>
              <a:rPr lang="en-CA" dirty="0" smtClean="0"/>
              <a:t> 103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document can be viewed as a bag of words</a:t>
            </a:r>
          </a:p>
          <a:p>
            <a:r>
              <a:rPr lang="en-CA" dirty="0" smtClean="0"/>
              <a:t>Can accommodate word frequencies using multinomial naïve </a:t>
            </a:r>
            <a:r>
              <a:rPr lang="en-CA" dirty="0" err="1" smtClean="0"/>
              <a:t>bayes</a:t>
            </a:r>
            <a:endParaRPr lang="en-CA" dirty="0" smtClean="0"/>
          </a:p>
          <a:p>
            <a:r>
              <a:rPr lang="en-CA" dirty="0" smtClean="0"/>
              <a:t>Difference from naïve </a:t>
            </a:r>
            <a:r>
              <a:rPr lang="en-CA" dirty="0" err="1" smtClean="0"/>
              <a:t>bayes</a:t>
            </a:r>
            <a:r>
              <a:rPr lang="en-CA" dirty="0" smtClean="0"/>
              <a:t> to multinomial naïve </a:t>
            </a:r>
            <a:r>
              <a:rPr lang="en-CA" dirty="0" err="1" smtClean="0"/>
              <a:t>bayes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Remarks pg105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r>
              <a:rPr lang="en-CA" dirty="0" smtClean="0"/>
              <a:t> often outperforms more sophisticated classifiers</a:t>
            </a:r>
          </a:p>
          <a:p>
            <a:r>
              <a:rPr lang="en-CA" dirty="0" smtClean="0"/>
              <a:t>Try the simple things first! (1R, Naïve Bayes)</a:t>
            </a:r>
          </a:p>
          <a:p>
            <a:r>
              <a:rPr lang="en-CA" dirty="0" smtClean="0"/>
              <a:t>Maximizing classification accuracy does not require particularly accurate probability estimates, it is sufficient for the correct class to receive the greatest probability</a:t>
            </a:r>
          </a:p>
          <a:p>
            <a:r>
              <a:rPr lang="en-CA" dirty="0" smtClean="0"/>
              <a:t>Limitations: normal distribution assumption, redundant attributes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7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2957</Words>
  <Application>Microsoft Office PowerPoint</Application>
  <PresentationFormat>Widescreen</PresentationFormat>
  <Paragraphs>260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Algorithms</vt:lpstr>
      <vt:lpstr>Algorithms pg91</vt:lpstr>
      <vt:lpstr>Overview pg91</vt:lpstr>
      <vt:lpstr>Inferring rudimentary rules pg92</vt:lpstr>
      <vt:lpstr>Missing values and numeric attributes pg94</vt:lpstr>
      <vt:lpstr>Simple probabilistic modeling pg 97</vt:lpstr>
      <vt:lpstr>Missing values and numeric attributes for Naïve Bayes</vt:lpstr>
      <vt:lpstr>Naïve bayes for document classification pg 103</vt:lpstr>
      <vt:lpstr>Remarks pg105</vt:lpstr>
      <vt:lpstr>Divide and conquer: constructing decision trees pg105</vt:lpstr>
      <vt:lpstr>Calculating information pg108</vt:lpstr>
      <vt:lpstr>Highly branching attributes pg111</vt:lpstr>
      <vt:lpstr>Covering algorithms: constructing rules pg112</vt:lpstr>
      <vt:lpstr>A simple covering algorithm pg114</vt:lpstr>
      <vt:lpstr>Rules vs decision lists pg118</vt:lpstr>
      <vt:lpstr>Mining association rules pg 119</vt:lpstr>
      <vt:lpstr>Item sets pg119</vt:lpstr>
      <vt:lpstr>Generating rules efficiently pg122</vt:lpstr>
      <vt:lpstr>Generating rules efficiently 2 pg125</vt:lpstr>
      <vt:lpstr>Generating rules efficiently pseudocode pg126</vt:lpstr>
      <vt:lpstr>PowerPoint Presentation</vt:lpstr>
      <vt:lpstr>PowerPoint Presentation</vt:lpstr>
      <vt:lpstr>4.6 Linear Models pg127 </vt:lpstr>
      <vt:lpstr>Linear Models</vt:lpstr>
      <vt:lpstr>Numeric Prediction: Linear Regression pg127</vt:lpstr>
      <vt:lpstr>Least square regression pg128</vt:lpstr>
      <vt:lpstr>Example: CPU test performance pg129</vt:lpstr>
      <vt:lpstr>Multiresponse linear regression pg129</vt:lpstr>
      <vt:lpstr>Logistic Regression pg129</vt:lpstr>
      <vt:lpstr>Log likelihood pg130</vt:lpstr>
      <vt:lpstr>Linear classification using the perceptron pg131</vt:lpstr>
      <vt:lpstr>Perceptron learning rule pg132</vt:lpstr>
      <vt:lpstr>Linear classification using Winnow pg134</vt:lpstr>
      <vt:lpstr>Unbalanced winnow algorithm pg134</vt:lpstr>
      <vt:lpstr>Balanced Winnow algorithm pg134</vt:lpstr>
      <vt:lpstr>4.7 Instance-based learning pg134</vt:lpstr>
      <vt:lpstr>Finding nearest neighbours efficiently pg136</vt:lpstr>
      <vt:lpstr>kD-tree example pg136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Russell Butler</dc:creator>
  <cp:lastModifiedBy>Russell Butler</cp:lastModifiedBy>
  <cp:revision>43</cp:revision>
  <dcterms:created xsi:type="dcterms:W3CDTF">2019-08-19T19:10:19Z</dcterms:created>
  <dcterms:modified xsi:type="dcterms:W3CDTF">2019-08-20T20:58:23Z</dcterms:modified>
</cp:coreProperties>
</file>